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96"/>
  </p:notesMasterIdLst>
  <p:sldIdLst>
    <p:sldId id="260" r:id="rId3"/>
    <p:sldId id="2142533643" r:id="rId4"/>
    <p:sldId id="2142533677" r:id="rId5"/>
    <p:sldId id="782" r:id="rId6"/>
    <p:sldId id="2142533672" r:id="rId7"/>
    <p:sldId id="2142533690" r:id="rId8"/>
    <p:sldId id="2142533694" r:id="rId9"/>
    <p:sldId id="2142534039" r:id="rId10"/>
    <p:sldId id="2142533885" r:id="rId11"/>
    <p:sldId id="2142533945" r:id="rId12"/>
    <p:sldId id="2142534013" r:id="rId13"/>
    <p:sldId id="806" r:id="rId14"/>
    <p:sldId id="2142534012" r:id="rId15"/>
    <p:sldId id="2142534014" r:id="rId16"/>
    <p:sldId id="2142534016" r:id="rId17"/>
    <p:sldId id="2142534017" r:id="rId18"/>
    <p:sldId id="2142534023" r:id="rId19"/>
    <p:sldId id="2142534018" r:id="rId20"/>
    <p:sldId id="2142534021" r:id="rId21"/>
    <p:sldId id="2142534020" r:id="rId22"/>
    <p:sldId id="2142534022" r:id="rId23"/>
    <p:sldId id="2142534024" r:id="rId24"/>
    <p:sldId id="2142534025" r:id="rId25"/>
    <p:sldId id="2142534026" r:id="rId26"/>
    <p:sldId id="2142534027" r:id="rId27"/>
    <p:sldId id="2142534029" r:id="rId28"/>
    <p:sldId id="2142534030" r:id="rId29"/>
    <p:sldId id="2142534031" r:id="rId30"/>
    <p:sldId id="2142534032" r:id="rId31"/>
    <p:sldId id="2142534033" r:id="rId32"/>
    <p:sldId id="2142534034" r:id="rId33"/>
    <p:sldId id="2142534015" r:id="rId34"/>
    <p:sldId id="2142534035" r:id="rId35"/>
    <p:sldId id="2142533922" r:id="rId36"/>
    <p:sldId id="2142534036" r:id="rId37"/>
    <p:sldId id="2142534037" r:id="rId38"/>
    <p:sldId id="2142534038" r:id="rId39"/>
    <p:sldId id="2142534040" r:id="rId40"/>
    <p:sldId id="2142534041" r:id="rId41"/>
    <p:sldId id="2142534046" r:id="rId42"/>
    <p:sldId id="2142534042" r:id="rId43"/>
    <p:sldId id="2142534048" r:id="rId44"/>
    <p:sldId id="354" r:id="rId45"/>
    <p:sldId id="2142534047" r:id="rId46"/>
    <p:sldId id="2142534063" r:id="rId47"/>
    <p:sldId id="2142534064" r:id="rId48"/>
    <p:sldId id="2142534053" r:id="rId49"/>
    <p:sldId id="2142534050" r:id="rId50"/>
    <p:sldId id="2142533663" r:id="rId51"/>
    <p:sldId id="2142533648" r:id="rId52"/>
    <p:sldId id="2142534056" r:id="rId53"/>
    <p:sldId id="2142534057" r:id="rId54"/>
    <p:sldId id="2142534045" r:id="rId55"/>
    <p:sldId id="2142534058" r:id="rId56"/>
    <p:sldId id="2142534060" r:id="rId57"/>
    <p:sldId id="2142534062" r:id="rId58"/>
    <p:sldId id="2142534066" r:id="rId59"/>
    <p:sldId id="2142534065" r:id="rId60"/>
    <p:sldId id="2142534067" r:id="rId61"/>
    <p:sldId id="2142534068" r:id="rId62"/>
    <p:sldId id="2142534069" r:id="rId63"/>
    <p:sldId id="2142534070" r:id="rId64"/>
    <p:sldId id="2142534071" r:id="rId65"/>
    <p:sldId id="2142534059" r:id="rId66"/>
    <p:sldId id="2142534075" r:id="rId67"/>
    <p:sldId id="2142534078" r:id="rId68"/>
    <p:sldId id="2142534076" r:id="rId69"/>
    <p:sldId id="2142534077" r:id="rId70"/>
    <p:sldId id="2142534080" r:id="rId71"/>
    <p:sldId id="2142534073" r:id="rId72"/>
    <p:sldId id="2142534081" r:id="rId73"/>
    <p:sldId id="2142534074" r:id="rId74"/>
    <p:sldId id="2142534084" r:id="rId75"/>
    <p:sldId id="2142534087" r:id="rId76"/>
    <p:sldId id="2142534085" r:id="rId77"/>
    <p:sldId id="2142534082" r:id="rId78"/>
    <p:sldId id="2142534088" r:id="rId79"/>
    <p:sldId id="2142534083" r:id="rId80"/>
    <p:sldId id="2142534079" r:id="rId81"/>
    <p:sldId id="2142534061" r:id="rId82"/>
    <p:sldId id="2142534090" r:id="rId83"/>
    <p:sldId id="2142534072" r:id="rId84"/>
    <p:sldId id="2142534089" r:id="rId85"/>
    <p:sldId id="2142534091" r:id="rId86"/>
    <p:sldId id="2142534093" r:id="rId87"/>
    <p:sldId id="2142534095" r:id="rId88"/>
    <p:sldId id="2142534096" r:id="rId89"/>
    <p:sldId id="2142534099" r:id="rId90"/>
    <p:sldId id="2142534092" r:id="rId91"/>
    <p:sldId id="2142534098" r:id="rId92"/>
    <p:sldId id="2142534101" r:id="rId93"/>
    <p:sldId id="2142533691" r:id="rId94"/>
    <p:sldId id="2142534049" r:id="rId9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69B"/>
    <a:srgbClr val="DFF2E3"/>
    <a:srgbClr val="FFE39B"/>
    <a:srgbClr val="0F172A"/>
    <a:srgbClr val="828282"/>
    <a:srgbClr val="0053B6"/>
    <a:srgbClr val="FFFFFF"/>
    <a:srgbClr val="4B6763"/>
    <a:srgbClr val="5F588C"/>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1" d="100"/>
          <a:sy n="101" d="100"/>
        </p:scale>
        <p:origin x="9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B03CC-4E35-4714-B306-88162565AB63}" type="datetimeFigureOut">
              <a:rPr lang="zh-TW" altLang="en-US" smtClean="0"/>
              <a:t>2024/6/1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219862-0EEE-4717-AFF0-51795EBF8438}" type="slidenum">
              <a:rPr lang="zh-TW" altLang="en-US" smtClean="0"/>
              <a:t>‹#›</a:t>
            </a:fld>
            <a:endParaRPr lang="zh-TW" altLang="en-US"/>
          </a:p>
        </p:txBody>
      </p:sp>
    </p:spTree>
    <p:extLst>
      <p:ext uri="{BB962C8B-B14F-4D97-AF65-F5344CB8AC3E}">
        <p14:creationId xmlns:p14="http://schemas.microsoft.com/office/powerpoint/2010/main" val="1135145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D5856-CC76-22F2-5ADE-834F936B6D4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47780C-12CC-6AE0-1B11-91B2F5A1958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B007D50-A03C-8F9F-B8DB-E91755B1980E}"/>
              </a:ext>
            </a:extLst>
          </p:cNvPr>
          <p:cNvSpPr>
            <a:spLocks noGrp="1"/>
          </p:cNvSpPr>
          <p:nvPr>
            <p:ph type="body" idx="1"/>
          </p:nvPr>
        </p:nvSpPr>
        <p:spPr/>
        <p:txBody>
          <a:bodyPr/>
          <a:lstStyle/>
          <a:p>
            <a:endParaRPr lang="en-US" altLang="zh-TW" dirty="0"/>
          </a:p>
        </p:txBody>
      </p:sp>
      <p:sp>
        <p:nvSpPr>
          <p:cNvPr id="4" name="投影片編號版面配置區 3">
            <a:extLst>
              <a:ext uri="{FF2B5EF4-FFF2-40B4-BE49-F238E27FC236}">
                <a16:creationId xmlns:a16="http://schemas.microsoft.com/office/drawing/2014/main" id="{63E1802E-96B2-F814-1FEE-3C5D6245E11F}"/>
              </a:ext>
            </a:extLst>
          </p:cNvPr>
          <p:cNvSpPr>
            <a:spLocks noGrp="1"/>
          </p:cNvSpPr>
          <p:nvPr>
            <p:ph type="sldNum" sz="quarter" idx="5"/>
          </p:nvPr>
        </p:nvSpPr>
        <p:spPr/>
        <p:txBody>
          <a:bodyPr/>
          <a:lstStyle/>
          <a:p>
            <a:fld id="{6B4186C6-9176-4C51-9CF0-88331143DACA}" type="slidenum">
              <a:rPr lang="zh-TW" altLang="en-US" smtClean="0"/>
              <a:t>2</a:t>
            </a:fld>
            <a:endParaRPr lang="zh-TW" altLang="en-US"/>
          </a:p>
        </p:txBody>
      </p:sp>
    </p:spTree>
    <p:extLst>
      <p:ext uri="{BB962C8B-B14F-4D97-AF65-F5344CB8AC3E}">
        <p14:creationId xmlns:p14="http://schemas.microsoft.com/office/powerpoint/2010/main" val="3579696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219862-0EEE-4717-AFF0-51795EBF8438}" type="slidenum">
              <a:rPr lang="zh-TW" altLang="en-US" smtClean="0"/>
              <a:t>37</a:t>
            </a:fld>
            <a:endParaRPr lang="zh-TW" altLang="en-US"/>
          </a:p>
        </p:txBody>
      </p:sp>
    </p:spTree>
    <p:extLst>
      <p:ext uri="{BB962C8B-B14F-4D97-AF65-F5344CB8AC3E}">
        <p14:creationId xmlns:p14="http://schemas.microsoft.com/office/powerpoint/2010/main" val="2336670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https://blog.paperspace.com/few-shot-learning/</a:t>
            </a:r>
            <a:endParaRPr lang="zh-TW" altLang="en-US" dirty="0"/>
          </a:p>
        </p:txBody>
      </p:sp>
      <p:sp>
        <p:nvSpPr>
          <p:cNvPr id="4" name="投影片編號版面配置區 3"/>
          <p:cNvSpPr>
            <a:spLocks noGrp="1"/>
          </p:cNvSpPr>
          <p:nvPr>
            <p:ph type="sldNum" sz="quarter" idx="5"/>
          </p:nvPr>
        </p:nvSpPr>
        <p:spPr/>
        <p:txBody>
          <a:bodyPr/>
          <a:lstStyle/>
          <a:p>
            <a:fld id="{9C219862-0EEE-4717-AFF0-51795EBF8438}" type="slidenum">
              <a:rPr lang="zh-TW" altLang="en-US" smtClean="0"/>
              <a:t>39</a:t>
            </a:fld>
            <a:endParaRPr lang="zh-TW" altLang="en-US"/>
          </a:p>
        </p:txBody>
      </p:sp>
    </p:spTree>
    <p:extLst>
      <p:ext uri="{BB962C8B-B14F-4D97-AF65-F5344CB8AC3E}">
        <p14:creationId xmlns:p14="http://schemas.microsoft.com/office/powerpoint/2010/main" val="3496407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https://blog.paperspace.com/few-shot-learning/</a:t>
            </a:r>
            <a:endParaRPr lang="zh-TW" altLang="en-US" dirty="0"/>
          </a:p>
        </p:txBody>
      </p:sp>
      <p:sp>
        <p:nvSpPr>
          <p:cNvPr id="4" name="投影片編號版面配置區 3"/>
          <p:cNvSpPr>
            <a:spLocks noGrp="1"/>
          </p:cNvSpPr>
          <p:nvPr>
            <p:ph type="sldNum" sz="quarter" idx="5"/>
          </p:nvPr>
        </p:nvSpPr>
        <p:spPr/>
        <p:txBody>
          <a:bodyPr/>
          <a:lstStyle/>
          <a:p>
            <a:fld id="{9C219862-0EEE-4717-AFF0-51795EBF8438}" type="slidenum">
              <a:rPr lang="zh-TW" altLang="en-US" smtClean="0"/>
              <a:t>40</a:t>
            </a:fld>
            <a:endParaRPr lang="zh-TW" altLang="en-US"/>
          </a:p>
        </p:txBody>
      </p:sp>
    </p:spTree>
    <p:extLst>
      <p:ext uri="{BB962C8B-B14F-4D97-AF65-F5344CB8AC3E}">
        <p14:creationId xmlns:p14="http://schemas.microsoft.com/office/powerpoint/2010/main" val="428553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現在介紹最後一個提示詞工程的部分</a:t>
            </a:r>
          </a:p>
          <a:p>
            <a:r>
              <a:rPr lang="zh-TW" altLang="en-US" dirty="0"/>
              <a:t>提示詞工程可以分成三種</a:t>
            </a:r>
          </a:p>
          <a:p>
            <a:r>
              <a:rPr lang="zh-TW" altLang="en-US" dirty="0"/>
              <a:t>首先是 </a:t>
            </a:r>
            <a:r>
              <a:rPr lang="en-US" altLang="zh-TW" dirty="0"/>
              <a:t>zero-shot</a:t>
            </a:r>
          </a:p>
          <a:p>
            <a:r>
              <a:rPr lang="zh-TW" altLang="en-US" dirty="0"/>
              <a:t>再來是 </a:t>
            </a:r>
            <a:r>
              <a:rPr lang="en-US" altLang="zh-TW" dirty="0"/>
              <a:t>one-shot</a:t>
            </a:r>
          </a:p>
          <a:p>
            <a:r>
              <a:rPr lang="zh-TW" altLang="en-US" dirty="0"/>
              <a:t>最後是 </a:t>
            </a:r>
            <a:r>
              <a:rPr lang="en-US" altLang="zh-TW" dirty="0"/>
              <a:t>few-shot</a:t>
            </a:r>
          </a:p>
          <a:p>
            <a:r>
              <a:rPr lang="en-US" altLang="zh-TW" dirty="0"/>
              <a:t>zero-shot </a:t>
            </a:r>
            <a:r>
              <a:rPr lang="zh-TW" altLang="en-US" dirty="0"/>
              <a:t>是不給模型任何提示，直接要求模型回答</a:t>
            </a:r>
          </a:p>
          <a:p>
            <a:r>
              <a:rPr lang="en-US" altLang="zh-TW" dirty="0"/>
              <a:t>one-shot </a:t>
            </a:r>
            <a:r>
              <a:rPr lang="zh-TW" altLang="en-US" dirty="0"/>
              <a:t>是給模型一個範例，再讓模型回答</a:t>
            </a:r>
          </a:p>
          <a:p>
            <a:r>
              <a:rPr lang="en-US" altLang="zh-TW" dirty="0"/>
              <a:t>few-shot </a:t>
            </a:r>
            <a:r>
              <a:rPr lang="zh-TW" altLang="en-US" dirty="0"/>
              <a:t>是給提供一堆範例給模型，讓模型去模仿之後生成回應</a:t>
            </a:r>
          </a:p>
          <a:p>
            <a:r>
              <a:rPr lang="zh-TW" altLang="en-US" dirty="0"/>
              <a:t>還有一項技術是 </a:t>
            </a:r>
            <a:r>
              <a:rPr lang="en-US" altLang="zh-TW" dirty="0"/>
              <a:t>chain of thought</a:t>
            </a:r>
          </a:p>
          <a:p>
            <a:r>
              <a:rPr lang="zh-TW" altLang="en-US" dirty="0"/>
              <a:t>這是一個讓模型分步驟進行推理的方法，一步一步想清楚才產生 </a:t>
            </a:r>
            <a:r>
              <a:rPr lang="en-US" altLang="zh-TW" dirty="0"/>
              <a:t>response</a:t>
            </a:r>
          </a:p>
          <a:p>
            <a:endParaRPr lang="zh-TW" altLang="en-US" dirty="0"/>
          </a:p>
        </p:txBody>
      </p:sp>
      <p:sp>
        <p:nvSpPr>
          <p:cNvPr id="4" name="投影片編號版面配置區 3"/>
          <p:cNvSpPr>
            <a:spLocks noGrp="1"/>
          </p:cNvSpPr>
          <p:nvPr>
            <p:ph type="sldNum" sz="quarter" idx="5"/>
          </p:nvPr>
        </p:nvSpPr>
        <p:spPr/>
        <p:txBody>
          <a:bodyPr/>
          <a:lstStyle/>
          <a:p>
            <a:fld id="{248F45B2-BF16-48C2-B816-9CE9E23BE582}" type="slidenum">
              <a:rPr lang="zh-TW" altLang="en-US" smtClean="0"/>
              <a:t>43</a:t>
            </a:fld>
            <a:endParaRPr lang="zh-TW" altLang="en-US"/>
          </a:p>
        </p:txBody>
      </p:sp>
    </p:spTree>
    <p:extLst>
      <p:ext uri="{BB962C8B-B14F-4D97-AF65-F5344CB8AC3E}">
        <p14:creationId xmlns:p14="http://schemas.microsoft.com/office/powerpoint/2010/main" val="4139087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495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4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3</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0666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961234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TW" altLang="zh-TW" sz="1800">
                <a:effectLst/>
                <a:latin typeface="Calibri" panose="020F0502020204030204" pitchFamily="34" charset="0"/>
                <a:ea typeface="新細明體" panose="02020500000000000000" pitchFamily="18" charset="-120"/>
                <a:cs typeface="Arial" panose="020B0604020202020204" pitchFamily="34" charset="0"/>
              </a:rPr>
              <a:t>一個常見的問題是：「當我們可以直接從 OpenAI 使用 API 時，為什麼還要選擇使用 Azure OpenAI ？本文總結了幾個面向為甚麼 Azure OpenAI 是客戶的絕佳選擇。</a:t>
            </a:r>
          </a:p>
          <a:p>
            <a:pPr algn="l">
              <a:buFont typeface="+mj-lt"/>
              <a:buAutoNum type="arabicPeriod"/>
            </a:pPr>
            <a:endParaRPr lang="en-US" altLang="zh-TW" b="1" i="0">
              <a:solidFill>
                <a:srgbClr val="374151"/>
              </a:solidFill>
              <a:effectLst/>
              <a:latin typeface="Söhne"/>
            </a:endParaRPr>
          </a:p>
          <a:p>
            <a:pPr algn="l">
              <a:buFont typeface="+mj-lt"/>
              <a:buNone/>
            </a:pPr>
            <a:endParaRPr lang="en-US" altLang="zh-TW" b="1" i="0">
              <a:solidFill>
                <a:srgbClr val="374151"/>
              </a:solidFill>
              <a:effectLst/>
              <a:latin typeface="Söhne"/>
            </a:endParaRPr>
          </a:p>
          <a:p>
            <a:pPr algn="l">
              <a:buFont typeface="+mj-lt"/>
              <a:buAutoNum type="arabicPeriod"/>
            </a:pPr>
            <a:r>
              <a:rPr lang="zh-TW" altLang="en-US" b="1" i="0">
                <a:solidFill>
                  <a:srgbClr val="374151"/>
                </a:solidFill>
                <a:effectLst/>
                <a:latin typeface="Söhne"/>
              </a:rPr>
              <a:t>緣起背景與目標 </a:t>
            </a:r>
            <a:r>
              <a:rPr lang="en-US" altLang="zh-TW" b="1" i="0">
                <a:solidFill>
                  <a:srgbClr val="374151"/>
                </a:solidFill>
                <a:effectLst/>
                <a:latin typeface="Söhne"/>
              </a:rPr>
              <a:t>(Why, What)</a:t>
            </a:r>
            <a:endParaRPr lang="zh-TW" altLang="en-US" b="0" i="0">
              <a:solidFill>
                <a:srgbClr val="374151"/>
              </a:solidFill>
              <a:effectLst/>
              <a:latin typeface="Söhne"/>
            </a:endParaRPr>
          </a:p>
          <a:p>
            <a:pPr marL="742950" lvl="1" indent="-285750" algn="l">
              <a:buFont typeface="+mj-lt"/>
              <a:buAutoNum type="arabicPeriod"/>
            </a:pPr>
            <a:r>
              <a:rPr lang="zh-TW" altLang="en-US" b="0" i="0">
                <a:solidFill>
                  <a:srgbClr val="374151"/>
                </a:solidFill>
                <a:effectLst/>
                <a:latin typeface="Söhne"/>
              </a:rPr>
              <a:t>為什麼我們需要考慮微軟</a:t>
            </a:r>
            <a:r>
              <a:rPr lang="en-US" altLang="zh-TW" b="0" i="0">
                <a:solidFill>
                  <a:srgbClr val="374151"/>
                </a:solidFill>
                <a:effectLst/>
                <a:latin typeface="Söhne"/>
              </a:rPr>
              <a:t>Azure</a:t>
            </a:r>
            <a:r>
              <a:rPr lang="zh-TW" altLang="en-US" b="0" i="0">
                <a:solidFill>
                  <a:srgbClr val="374151"/>
                </a:solidFill>
                <a:effectLst/>
                <a:latin typeface="Söhne"/>
              </a:rPr>
              <a:t>和</a:t>
            </a:r>
            <a:r>
              <a:rPr lang="en-US" altLang="zh-TW" b="0" i="0" err="1">
                <a:solidFill>
                  <a:srgbClr val="374151"/>
                </a:solidFill>
                <a:effectLst/>
                <a:latin typeface="Söhne"/>
              </a:rPr>
              <a:t>OpenAI</a:t>
            </a:r>
            <a:r>
              <a:rPr lang="zh-TW" altLang="en-US" b="0" i="0">
                <a:solidFill>
                  <a:srgbClr val="374151"/>
                </a:solidFill>
                <a:effectLst/>
                <a:latin typeface="Söhne"/>
              </a:rPr>
              <a:t>？</a:t>
            </a:r>
          </a:p>
          <a:p>
            <a:pPr marL="742950" lvl="1" indent="-285750" algn="l">
              <a:buFont typeface="+mj-lt"/>
              <a:buAutoNum type="arabicPeriod"/>
            </a:pPr>
            <a:r>
              <a:rPr lang="zh-TW" altLang="en-US" b="0" i="0">
                <a:solidFill>
                  <a:srgbClr val="374151"/>
                </a:solidFill>
                <a:effectLst/>
                <a:latin typeface="Söhne"/>
              </a:rPr>
              <a:t>這兩種技術如何解決我們當前的問題和需求？</a:t>
            </a:r>
          </a:p>
          <a:p>
            <a:pPr marL="742950" lvl="1" indent="-285750" algn="l">
              <a:buFont typeface="+mj-lt"/>
              <a:buAutoNum type="arabicPeriod"/>
            </a:pPr>
            <a:r>
              <a:rPr lang="zh-TW" altLang="en-US" b="0" i="0">
                <a:solidFill>
                  <a:srgbClr val="374151"/>
                </a:solidFill>
                <a:effectLst/>
                <a:latin typeface="Söhne"/>
              </a:rPr>
              <a:t>導入這兩種技術的主要和次要目標是什麼？</a:t>
            </a:r>
          </a:p>
          <a:p>
            <a:pPr marL="742950" lvl="1" indent="-285750" algn="l">
              <a:buFont typeface="+mj-lt"/>
              <a:buAutoNum type="arabicPeriod"/>
            </a:pPr>
            <a:r>
              <a:rPr lang="zh-TW" altLang="en-US" b="0" i="0">
                <a:solidFill>
                  <a:srgbClr val="374151"/>
                </a:solidFill>
                <a:effectLst/>
                <a:latin typeface="Söhne"/>
              </a:rPr>
              <a:t>我們將如何使用微軟</a:t>
            </a:r>
            <a:r>
              <a:rPr lang="en-US" altLang="zh-TW" b="0" i="0">
                <a:solidFill>
                  <a:srgbClr val="374151"/>
                </a:solidFill>
                <a:effectLst/>
                <a:latin typeface="Söhne"/>
              </a:rPr>
              <a:t>Azure</a:t>
            </a:r>
            <a:r>
              <a:rPr lang="zh-TW" altLang="en-US" b="0" i="0">
                <a:solidFill>
                  <a:srgbClr val="374151"/>
                </a:solidFill>
                <a:effectLst/>
                <a:latin typeface="Söhne"/>
              </a:rPr>
              <a:t>和</a:t>
            </a:r>
            <a:r>
              <a:rPr lang="en-US" altLang="zh-TW" b="0" i="0" err="1">
                <a:solidFill>
                  <a:srgbClr val="374151"/>
                </a:solidFill>
                <a:effectLst/>
                <a:latin typeface="Söhne"/>
              </a:rPr>
              <a:t>OpenAI</a:t>
            </a:r>
            <a:r>
              <a:rPr lang="zh-TW" altLang="en-US" b="0" i="0">
                <a:solidFill>
                  <a:srgbClr val="374151"/>
                </a:solidFill>
                <a:effectLst/>
                <a:latin typeface="Söhne"/>
              </a:rPr>
              <a:t>？</a:t>
            </a:r>
          </a:p>
          <a:p>
            <a:pPr marL="742950" lvl="1" indent="-285750" algn="l">
              <a:buFont typeface="+mj-lt"/>
              <a:buAutoNum type="arabicPeriod"/>
            </a:pPr>
            <a:r>
              <a:rPr lang="zh-TW" altLang="en-US" b="0" i="0">
                <a:solidFill>
                  <a:srgbClr val="374151"/>
                </a:solidFill>
                <a:effectLst/>
                <a:latin typeface="Söhne"/>
              </a:rPr>
              <a:t>這兩種技術的主要功能和服務是什麼？</a:t>
            </a:r>
          </a:p>
          <a:p>
            <a:endParaRPr lang="zh-TW" altLang="en-US"/>
          </a:p>
        </p:txBody>
      </p:sp>
      <p:sp>
        <p:nvSpPr>
          <p:cNvPr id="4" name="投影片編號版面配置區 3"/>
          <p:cNvSpPr>
            <a:spLocks noGrp="1"/>
          </p:cNvSpPr>
          <p:nvPr>
            <p:ph type="sldNum" sz="quarter" idx="5"/>
          </p:nvPr>
        </p:nvSpPr>
        <p:spPr/>
        <p:txBody>
          <a:bodyPr/>
          <a:lstStyle/>
          <a:p>
            <a:fld id="{3F188104-54A0-46AA-9126-8723DE798712}" type="slidenum">
              <a:rPr lang="zh-TW" altLang="en-US" smtClean="0"/>
              <a:t>12</a:t>
            </a:fld>
            <a:endParaRPr lang="zh-TW" altLang="en-US"/>
          </a:p>
        </p:txBody>
      </p:sp>
    </p:spTree>
    <p:extLst>
      <p:ext uri="{BB962C8B-B14F-4D97-AF65-F5344CB8AC3E}">
        <p14:creationId xmlns:p14="http://schemas.microsoft.com/office/powerpoint/2010/main" val="183274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219862-0EEE-4717-AFF0-51795EBF8438}" type="slidenum">
              <a:rPr lang="zh-TW" altLang="en-US" smtClean="0"/>
              <a:t>23</a:t>
            </a:fld>
            <a:endParaRPr lang="zh-TW" altLang="en-US"/>
          </a:p>
        </p:txBody>
      </p:sp>
    </p:spTree>
    <p:extLst>
      <p:ext uri="{BB962C8B-B14F-4D97-AF65-F5344CB8AC3E}">
        <p14:creationId xmlns:p14="http://schemas.microsoft.com/office/powerpoint/2010/main" val="503331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219862-0EEE-4717-AFF0-51795EBF8438}" type="slidenum">
              <a:rPr lang="zh-TW" altLang="en-US" smtClean="0"/>
              <a:t>24</a:t>
            </a:fld>
            <a:endParaRPr lang="zh-TW" altLang="en-US"/>
          </a:p>
        </p:txBody>
      </p:sp>
    </p:spTree>
    <p:extLst>
      <p:ext uri="{BB962C8B-B14F-4D97-AF65-F5344CB8AC3E}">
        <p14:creationId xmlns:p14="http://schemas.microsoft.com/office/powerpoint/2010/main" val="22943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C219862-0EEE-4717-AFF0-51795EBF8438}" type="slidenum">
              <a:rPr lang="zh-TW" altLang="en-US" smtClean="0"/>
              <a:t>36</a:t>
            </a:fld>
            <a:endParaRPr lang="zh-TW" altLang="en-US"/>
          </a:p>
        </p:txBody>
      </p:sp>
    </p:spTree>
    <p:extLst>
      <p:ext uri="{BB962C8B-B14F-4D97-AF65-F5344CB8AC3E}">
        <p14:creationId xmlns:p14="http://schemas.microsoft.com/office/powerpoint/2010/main" val="2590779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2024/6/1</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960796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2024/6/1</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63119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2024/6/1</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504687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2024/6/1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82511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20248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62002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74904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4C3EB5-0A72-4A37-8E63-4CFD7F99111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55B0941-0CAB-43DA-B70F-DFE1DDCD65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D8F4B7D-778E-44D3-8CCB-9B7B25FB0C21}"/>
              </a:ext>
            </a:extLst>
          </p:cNvPr>
          <p:cNvSpPr>
            <a:spLocks noGrp="1"/>
          </p:cNvSpPr>
          <p:nvPr>
            <p:ph type="dt" sz="half" idx="10"/>
          </p:nvPr>
        </p:nvSpPr>
        <p:spPr/>
        <p:txBody>
          <a:bodyPr/>
          <a:lstStyle/>
          <a:p>
            <a:fld id="{BBC714E7-B0EF-45C0-B8EF-40B180ADEBA4}" type="datetime1">
              <a:rPr lang="zh-TW" altLang="en-US" smtClean="0"/>
              <a:t>2024/6/1</a:t>
            </a:fld>
            <a:endParaRPr lang="zh-TW" altLang="en-US"/>
          </a:p>
        </p:txBody>
      </p:sp>
      <p:sp>
        <p:nvSpPr>
          <p:cNvPr id="5" name="頁尾版面配置區 4">
            <a:extLst>
              <a:ext uri="{FF2B5EF4-FFF2-40B4-BE49-F238E27FC236}">
                <a16:creationId xmlns:a16="http://schemas.microsoft.com/office/drawing/2014/main" id="{A46981E5-65E9-49B4-9C1F-ACFF505539A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3735816-877A-4949-A42C-7FCC3D764BC7}"/>
              </a:ext>
            </a:extLst>
          </p:cNvPr>
          <p:cNvSpPr>
            <a:spLocks noGrp="1"/>
          </p:cNvSpPr>
          <p:nvPr>
            <p:ph type="sldNum" sz="quarter" idx="12"/>
          </p:nvPr>
        </p:nvSpPr>
        <p:spPr/>
        <p:txBody>
          <a:bodyPr/>
          <a:lstStyle/>
          <a:p>
            <a:fld id="{8DFFCEDC-B6C9-4E6B-814E-7771E52E6F17}" type="slidenum">
              <a:rPr lang="zh-TW" altLang="en-US" smtClean="0"/>
              <a:t>‹#›</a:t>
            </a:fld>
            <a:endParaRPr lang="zh-TW" altLang="en-US"/>
          </a:p>
        </p:txBody>
      </p:sp>
    </p:spTree>
    <p:extLst>
      <p:ext uri="{BB962C8B-B14F-4D97-AF65-F5344CB8AC3E}">
        <p14:creationId xmlns:p14="http://schemas.microsoft.com/office/powerpoint/2010/main" val="2880423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2024/6/1</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579941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2024/6/1</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51568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2024/6/1</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591779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2024/6/1</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767681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2024/6/1</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73684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2024/6/1</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900337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2024/6/1</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49588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2024/6/1</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65802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2024/6/1</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5932564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37874216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3.png"/><Relationship Id="rId7"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hyperlink" Target="https://platform.openai.com/docs/models" TargetMode="External"/><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0.png"/><Relationship Id="rId5" Type="http://schemas.microsoft.com/office/2007/relationships/hdphoto" Target="../media/hdphoto6.wdp"/><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platform.openai.com/docs/api-reference/completions" TargetMode="External"/><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hyperlink" Target="https://github.com/openai/openai-python/blob/v0.28.1/chatml.md" TargetMode="External"/><Relationship Id="rId4" Type="http://schemas.openxmlformats.org/officeDocument/2006/relationships/hyperlink" Target="https://platform.openai.com/docs/api-reference/cha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Zenobia000"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jpeg"/><Relationship Id="rId5" Type="http://schemas.microsoft.com/office/2007/relationships/hdphoto" Target="../media/hdphoto2.wdp"/><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ai.iias.sinica.edu.tw/nyt-suit-against-openai-and-microsoft/" TargetMode="External"/><Relationship Id="rId7" Type="http://schemas.openxmlformats.org/officeDocument/2006/relationships/hyperlink" Target="https://lukesalamone.github.io/posts/what-is-temperature/" TargetMode="External"/><Relationship Id="rId2" Type="http://schemas.openxmlformats.org/officeDocument/2006/relationships/hyperlink" Target="https://ai.iias.sinica.edu.tw/copyright-data-collection-during-ai-model-training/" TargetMode="External"/><Relationship Id="rId1" Type="http://schemas.openxmlformats.org/officeDocument/2006/relationships/slideLayout" Target="../slideLayouts/slideLayout12.xml"/><Relationship Id="rId6" Type="http://schemas.openxmlformats.org/officeDocument/2006/relationships/hyperlink" Target="https://www.newcomer.co/p/a-data-driven-look-at-the-rise-of" TargetMode="External"/><Relationship Id="rId5" Type="http://schemas.openxmlformats.org/officeDocument/2006/relationships/hyperlink" Target="https://pub.towardsai.net/how-transparent-are-large-language-models-71dbb128a61c" TargetMode="External"/><Relationship Id="rId4" Type="http://schemas.openxmlformats.org/officeDocument/2006/relationships/hyperlink" Target="https://www.alessiofanelli.com/posts/llama2-isnt-open-sour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 Id="rId4" Type="http://schemas.microsoft.com/office/2007/relationships/hdphoto" Target="../media/hdphoto9.wdp"/></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4" Type="http://schemas.microsoft.com/office/2007/relationships/hdphoto" Target="../media/hdphoto11.wdp"/></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6" Type="http://schemas.openxmlformats.org/officeDocument/2006/relationships/hyperlink" Target="https://github.com/openai/openai-cookbook/blob/main/examples/evaluation/How_to_eval_abstractive_summarization.ipynb" TargetMode="External"/><Relationship Id="rId5" Type="http://schemas.openxmlformats.org/officeDocument/2006/relationships/hyperlink" Target="https://en.wikipedia.org/wiki/ROUGE_(metric)" TargetMode="External"/><Relationship Id="rId4" Type="http://schemas.openxmlformats.org/officeDocument/2006/relationships/hyperlink" Target="https://en.wikipedia.org/wiki/BLEU"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docs.anthropic.com/claude/docs" TargetMode="External"/><Relationship Id="rId3" Type="http://schemas.openxmlformats.org/officeDocument/2006/relationships/hyperlink" Target="https://arxiv.org/abs/2312.16171v1" TargetMode="External"/><Relationship Id="rId7" Type="http://schemas.openxmlformats.org/officeDocument/2006/relationships/hyperlink" Target="https://learn.microsoft.com/en-us/azure/ai-services/openai/concepts/advanced-prompt-engineering?pivots=programming-language-chat-completions" TargetMode="External"/><Relationship Id="rId2" Type="http://schemas.openxmlformats.org/officeDocument/2006/relationships/hyperlink" Target="https://www.lakera.ai/blog/what-is-in-context-learning" TargetMode="External"/><Relationship Id="rId1" Type="http://schemas.openxmlformats.org/officeDocument/2006/relationships/slideLayout" Target="../slideLayouts/slideLayout12.xml"/><Relationship Id="rId6" Type="http://schemas.openxmlformats.org/officeDocument/2006/relationships/hyperlink" Target="https://platform.openai.com/docs/guides/prompt-engineering" TargetMode="External"/><Relationship Id="rId5" Type="http://schemas.openxmlformats.org/officeDocument/2006/relationships/hyperlink" Target="https://www.unite.ai/openais-prompt-engineering-guide-mastering-chatgpt-for-advanced-applications/" TargetMode="External"/><Relationship Id="rId4" Type="http://schemas.openxmlformats.org/officeDocument/2006/relationships/hyperlink" Target="https://www.deeplearning.ai/short-courses/chatgpt-prompt-engineering-for-developers/"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microsoft.com/office/2007/relationships/hdphoto" Target="../media/hdphoto12.wdp"/></Relationships>
</file>

<file path=ppt/slides/_rels/slide58.xml.rels><?xml version="1.0" encoding="UTF-8" standalone="yes"?>
<Relationships xmlns="http://schemas.openxmlformats.org/package/2006/relationships"><Relationship Id="rId2" Type="http://schemas.openxmlformats.org/officeDocument/2006/relationships/hyperlink" Target="https://cohere.com/blog/chaining-prompts" TargetMode="Externa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hyperlink" Target="https://blog.langchain.dev/llms-to-improve-documentation/" TargetMode="External"/><Relationship Id="rId2" Type="http://schemas.openxmlformats.org/officeDocument/2006/relationships/hyperlink" Target="https://wylin.tw/pages/how-to-summarize-long-texts/" TargetMode="Externa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xml"/><Relationship Id="rId4" Type="http://schemas.microsoft.com/office/2007/relationships/hdphoto" Target="../media/hdphoto13.wdp"/></Relationships>
</file>

<file path=ppt/slides/_rels/slide6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hyperlink" Target="https://pixabay.com/en/x-mark-multiply-times-symbol-red-24850/" TargetMode="External"/><Relationship Id="rId2" Type="http://schemas.openxmlformats.org/officeDocument/2006/relationships/image" Target="../media/image109.png"/><Relationship Id="rId1" Type="http://schemas.openxmlformats.org/officeDocument/2006/relationships/slideLayout" Target="../slideLayouts/slideLayout1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hyperlink" Target="https://www.pngall.com/green-tick-png/"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2.xml"/><Relationship Id="rId4" Type="http://schemas.openxmlformats.org/officeDocument/2006/relationships/image" Target="../media/image120.jpeg"/></Relationships>
</file>

<file path=ppt/slides/_rels/slide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13.xml"/><Relationship Id="rId6" Type="http://schemas.microsoft.com/office/2007/relationships/hdphoto" Target="../media/hdphoto14.wdp"/><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8.jpeg"/></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2307.03172" TargetMode="External"/><Relationship Id="rId2" Type="http://schemas.openxmlformats.org/officeDocument/2006/relationships/hyperlink" Target="https://www.pinecone.io/blog/why-use-retrieval-instead-of-larger-context/" TargetMode="External"/><Relationship Id="rId1" Type="http://schemas.openxmlformats.org/officeDocument/2006/relationships/slideLayout" Target="../slideLayouts/slideLayout13.xml"/><Relationship Id="rId5" Type="http://schemas.openxmlformats.org/officeDocument/2006/relationships/image" Target="../media/image134.png"/><Relationship Id="rId4" Type="http://schemas.openxmlformats.org/officeDocument/2006/relationships/hyperlink" Target="https://arxiv.org/abs/2302.00093"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hyperlink" Target="https://openai.com/index/new-embedding-models-and-api-updates/" TargetMode="External"/><Relationship Id="rId2" Type="http://schemas.openxmlformats.org/officeDocument/2006/relationships/hyperlink" Target="https://openai.com/index/introducing-text-and-code-embeddings/" TargetMode="External"/><Relationship Id="rId1" Type="http://schemas.openxmlformats.org/officeDocument/2006/relationships/slideLayout" Target="../slideLayouts/slideLayout12.xml"/><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3.xml"/><Relationship Id="rId5" Type="http://schemas.openxmlformats.org/officeDocument/2006/relationships/image" Target="../media/image140.png"/><Relationship Id="rId4" Type="http://schemas.openxmlformats.org/officeDocument/2006/relationships/image" Target="../media/image139.png"/></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3.xml"/><Relationship Id="rId5" Type="http://schemas.openxmlformats.org/officeDocument/2006/relationships/image" Target="../media/image146.png"/><Relationship Id="rId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hyperlink" Target="https://openai.com/blog/function-calling-and-other-api-updates" TargetMode="External"/><Relationship Id="rId2" Type="http://schemas.openxmlformats.org/officeDocument/2006/relationships/image" Target="../media/image147.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3.xml"/><Relationship Id="rId4" Type="http://schemas.openxmlformats.org/officeDocument/2006/relationships/image" Target="../media/image152.png"/></Relationships>
</file>

<file path=ppt/slides/_rels/slide8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hyperlink" Target="https://medium.com/@joanboronatruiz/how-to-implement-a-chatbot-with-react-prompting-and-function-calling-6d9badb2fd3" TargetMode="Externa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56.gif"/><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1905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3" name="圖片 2" descr="一張含有 人的臉孔, 螢幕擷取畫面, 數位合成, 人員 的圖片&#10;&#10;自動產生的描述">
            <a:extLst>
              <a:ext uri="{FF2B5EF4-FFF2-40B4-BE49-F238E27FC236}">
                <a16:creationId xmlns:a16="http://schemas.microsoft.com/office/drawing/2014/main" id="{9C0A7220-B621-F31B-7C43-E70E4EE55B51}"/>
              </a:ext>
            </a:extLst>
          </p:cNvPr>
          <p:cNvPicPr>
            <a:picLocks noChangeAspect="1"/>
          </p:cNvPicPr>
          <p:nvPr/>
        </p:nvPicPr>
        <p:blipFill rotWithShape="1">
          <a:blip r:embed="rId2">
            <a:extLst>
              <a:ext uri="{28A0092B-C50C-407E-A947-70E740481C1C}">
                <a14:useLocalDpi xmlns:a14="http://schemas.microsoft.com/office/drawing/2010/main" val="0"/>
              </a:ext>
            </a:extLst>
          </a:blip>
          <a:srcRect l="25187" r="4575"/>
          <a:stretch/>
        </p:blipFill>
        <p:spPr>
          <a:xfrm>
            <a:off x="0" y="0"/>
            <a:ext cx="8429624" cy="6858000"/>
          </a:xfrm>
          <a:prstGeom prst="rect">
            <a:avLst/>
          </a:prstGeom>
        </p:spPr>
      </p:pic>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77059B22-10A4-44F5-88D0-9E509F9F1C91}"/>
              </a:ext>
            </a:extLst>
          </p:cNvPr>
          <p:cNvSpPr/>
          <p:nvPr/>
        </p:nvSpPr>
        <p:spPr>
          <a:xfrm>
            <a:off x="0" y="0"/>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45239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New era, G</a:t>
            </a:r>
            <a:r>
              <a:rPr lang="en-US" altLang="zh-TW" sz="4000" dirty="0" err="1">
                <a:solidFill>
                  <a:prstClr val="black"/>
                </a:solidFill>
                <a:latin typeface="Centaur" panose="02030504050205020304" pitchFamily="18" charset="0"/>
                <a:ea typeface="新細明體" panose="02020500000000000000" pitchFamily="18" charset="-120"/>
              </a:rPr>
              <a:t>enerative</a:t>
            </a:r>
            <a:r>
              <a:rPr lang="en-US" altLang="zh-TW" sz="4000" dirty="0">
                <a:solidFill>
                  <a:prstClr val="black"/>
                </a:solidFill>
                <a:latin typeface="Centaur" panose="02030504050205020304" pitchFamily="18" charset="0"/>
                <a:ea typeface="新細明體" panose="02020500000000000000" pitchFamily="18" charset="-120"/>
              </a:rPr>
              <a:t> Al</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4179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dirty="0">
                <a:solidFill>
                  <a:prstClr val="black"/>
                </a:solidFill>
                <a:latin typeface="Centaur" panose="02030504050205020304" pitchFamily="18" charset="0"/>
                <a:ea typeface="新細明體" panose="02020500000000000000" pitchFamily="18" charset="-120"/>
              </a:rPr>
              <a:t>LLM Application 0 to 1</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2800" b="1" dirty="0">
                <a:solidFill>
                  <a:schemeClr val="accent6">
                    <a:lumMod val="10000"/>
                  </a:schemeClr>
                </a:solidFill>
                <a:latin typeface="微軟正黑體" panose="020B0604030504040204" pitchFamily="34" charset="-120"/>
                <a:ea typeface="微軟正黑體" panose="020B0604030504040204" pitchFamily="34" charset="-120"/>
              </a:rPr>
              <a:t>OpenAI </a:t>
            </a:r>
            <a:r>
              <a:rPr lang="zh-TW" altLang="en-US" sz="2800" b="1" dirty="0">
                <a:solidFill>
                  <a:schemeClr val="accent6">
                    <a:lumMod val="10000"/>
                  </a:schemeClr>
                </a:solidFill>
                <a:latin typeface="微軟正黑體" panose="020B0604030504040204" pitchFamily="34" charset="-120"/>
                <a:ea typeface="微軟正黑體" panose="020B0604030504040204" pitchFamily="34" charset="-120"/>
              </a:rPr>
              <a:t>產品</a:t>
            </a:r>
            <a:r>
              <a:rPr lang="en-US" altLang="zh-TW" sz="2800" b="1" dirty="0">
                <a:solidFill>
                  <a:schemeClr val="accent6">
                    <a:lumMod val="10000"/>
                  </a:schemeClr>
                </a:solidFill>
                <a:latin typeface="微軟正黑體" panose="020B0604030504040204" pitchFamily="34" charset="-120"/>
                <a:ea typeface="微軟正黑體" panose="020B0604030504040204" pitchFamily="34" charset="-120"/>
              </a:rPr>
              <a:t>/ API </a:t>
            </a:r>
            <a:r>
              <a:rPr lang="zh-TW" altLang="en-US" sz="2800" b="1" dirty="0">
                <a:solidFill>
                  <a:schemeClr val="accent6">
                    <a:lumMod val="10000"/>
                  </a:schemeClr>
                </a:solidFill>
                <a:latin typeface="微軟正黑體" panose="020B0604030504040204" pitchFamily="34" charset="-120"/>
                <a:ea typeface="微軟正黑體" panose="020B0604030504040204" pitchFamily="34" charset="-120"/>
              </a:rPr>
              <a:t>介紹</a:t>
            </a:r>
            <a:endParaRPr lang="en-US" altLang="zh-TW" sz="2800" b="0" i="0" dirty="0">
              <a:solidFill>
                <a:srgbClr val="0D0D0D"/>
              </a:solidFill>
              <a:effectLst/>
              <a:highlight>
                <a:srgbClr val="FFFFFF"/>
              </a:highlight>
              <a:latin typeface="ui-sans-serif"/>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478502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C81EC2FE-A3CD-0F43-FFE5-E5922A54291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zh-TW" altLang="en-US" sz="3200" b="1" dirty="0">
                <a:latin typeface="微軟正黑體" panose="020B0604030504040204" pitchFamily="34" charset="-120"/>
                <a:ea typeface="微軟正黑體" panose="020B0604030504040204" pitchFamily="34" charset="-120"/>
              </a:rPr>
              <a:t>甚麼是 </a:t>
            </a:r>
            <a:r>
              <a:rPr lang="en-US" altLang="zh-TW" sz="3200" b="1" dirty="0">
                <a:latin typeface="微軟正黑體" panose="020B0604030504040204" pitchFamily="34" charset="-120"/>
                <a:ea typeface="微軟正黑體" panose="020B0604030504040204" pitchFamily="34" charset="-120"/>
              </a:rPr>
              <a:t>Generative AI?</a:t>
            </a:r>
          </a:p>
        </p:txBody>
      </p:sp>
      <p:sp>
        <p:nvSpPr>
          <p:cNvPr id="8" name="矩形 7">
            <a:extLst>
              <a:ext uri="{FF2B5EF4-FFF2-40B4-BE49-F238E27FC236}">
                <a16:creationId xmlns:a16="http://schemas.microsoft.com/office/drawing/2014/main" id="{70B5D167-95A9-771D-3CD1-FFE8939572E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能夠產生品質內容的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AI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系統，包括文字、圖片、聲音、音樂、影片</a:t>
            </a:r>
            <a:endParaRPr kumimoji="0" lang="zh-TW" altLang="en-US" sz="12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sp>
        <p:nvSpPr>
          <p:cNvPr id="16" name="矩形: 圓角 15">
            <a:extLst>
              <a:ext uri="{FF2B5EF4-FFF2-40B4-BE49-F238E27FC236}">
                <a16:creationId xmlns:a16="http://schemas.microsoft.com/office/drawing/2014/main" id="{8D961BEF-3E5B-B7B7-4868-16BACA5C941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
        <p:nvSpPr>
          <p:cNvPr id="2" name="矩形: 圓角 1">
            <a:extLst>
              <a:ext uri="{FF2B5EF4-FFF2-40B4-BE49-F238E27FC236}">
                <a16:creationId xmlns:a16="http://schemas.microsoft.com/office/drawing/2014/main" id="{61012024-312D-2BBD-8679-B38FB7904A86}"/>
              </a:ext>
            </a:extLst>
          </p:cNvPr>
          <p:cNvSpPr/>
          <p:nvPr/>
        </p:nvSpPr>
        <p:spPr>
          <a:xfrm>
            <a:off x="878564" y="2600091"/>
            <a:ext cx="2482643" cy="3705460"/>
          </a:xfrm>
          <a:prstGeom prst="roundRect">
            <a:avLst>
              <a:gd name="adj" fmla="val 5718"/>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kumimoji="0" lang="zh-TW" altLang="en-US" sz="14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5" name="文字方塊 4">
            <a:extLst>
              <a:ext uri="{FF2B5EF4-FFF2-40B4-BE49-F238E27FC236}">
                <a16:creationId xmlns:a16="http://schemas.microsoft.com/office/drawing/2014/main" id="{F4AA36B9-0F5C-8C6F-1E0C-020DA462E459}"/>
              </a:ext>
            </a:extLst>
          </p:cNvPr>
          <p:cNvSpPr txBox="1"/>
          <p:nvPr/>
        </p:nvSpPr>
        <p:spPr>
          <a:xfrm>
            <a:off x="1893790" y="3028668"/>
            <a:ext cx="12346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a:t>
            </a:r>
            <a:r>
              <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規劃：</a:t>
            </a: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5</a:t>
            </a:r>
            <a:r>
              <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人</a:t>
            </a: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a:t>
            </a:r>
            <a:endPar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25" name="矩形: 圓角 24">
            <a:extLst>
              <a:ext uri="{FF2B5EF4-FFF2-40B4-BE49-F238E27FC236}">
                <a16:creationId xmlns:a16="http://schemas.microsoft.com/office/drawing/2014/main" id="{95D63C42-068A-0E9C-BBC6-67FA24A1DB2F}"/>
              </a:ext>
            </a:extLst>
          </p:cNvPr>
          <p:cNvSpPr/>
          <p:nvPr/>
        </p:nvSpPr>
        <p:spPr>
          <a:xfrm>
            <a:off x="4468316" y="1349973"/>
            <a:ext cx="3209913" cy="889589"/>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zh-TW" altLang="en-US" sz="2000" b="1" dirty="0">
                <a:latin typeface="微軟正黑體" panose="020B0604030504040204" pitchFamily="34" charset="-120"/>
                <a:ea typeface="微軟正黑體" panose="020B0604030504040204" pitchFamily="34" charset="-120"/>
              </a:rPr>
              <a:t>生成式 </a:t>
            </a:r>
            <a:r>
              <a:rPr lang="en-US" altLang="zh-TW" sz="2000" b="1" dirty="0">
                <a:latin typeface="微軟正黑體" panose="020B0604030504040204" pitchFamily="34" charset="-120"/>
                <a:ea typeface="微軟正黑體" panose="020B0604030504040204" pitchFamily="34" charset="-120"/>
              </a:rPr>
              <a:t>AI</a:t>
            </a:r>
          </a:p>
          <a:p>
            <a:pPr lvl="0" algn="ctr"/>
            <a:r>
              <a:rPr lang="en-US" altLang="zh-TW" sz="1200" b="1" dirty="0">
                <a:latin typeface="微軟正黑體" panose="020B0604030504040204" pitchFamily="34" charset="-120"/>
                <a:ea typeface="微軟正黑體" panose="020B0604030504040204" pitchFamily="34" charset="-120"/>
              </a:rPr>
              <a:t>Gen AI</a:t>
            </a:r>
          </a:p>
        </p:txBody>
      </p:sp>
      <p:sp>
        <p:nvSpPr>
          <p:cNvPr id="26" name="矩形: 圓角 25">
            <a:extLst>
              <a:ext uri="{FF2B5EF4-FFF2-40B4-BE49-F238E27FC236}">
                <a16:creationId xmlns:a16="http://schemas.microsoft.com/office/drawing/2014/main" id="{4B497D03-CB6F-7338-578B-26A2914F1CFD}"/>
              </a:ext>
            </a:extLst>
          </p:cNvPr>
          <p:cNvSpPr/>
          <p:nvPr/>
        </p:nvSpPr>
        <p:spPr>
          <a:xfrm>
            <a:off x="871222" y="2591208"/>
            <a:ext cx="2488474" cy="889589"/>
          </a:xfrm>
          <a:prstGeom prst="roundRect">
            <a:avLst/>
          </a:prstGeom>
          <a:solidFill>
            <a:srgbClr val="1B76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altLang="zh-TW" sz="2000" b="1" dirty="0">
                <a:solidFill>
                  <a:schemeClr val="bg1"/>
                </a:solidFill>
                <a:latin typeface="微軟正黑體" panose="020B0604030504040204" pitchFamily="34" charset="-120"/>
                <a:ea typeface="微軟正黑體" panose="020B0604030504040204" pitchFamily="34" charset="-120"/>
              </a:rPr>
              <a:t>Text</a:t>
            </a:r>
          </a:p>
          <a:p>
            <a:pPr lvl="0" algn="ctr"/>
            <a:r>
              <a:rPr kumimoji="0" lang="en-US" altLang="zh-TW"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rPr>
              <a:t>(</a:t>
            </a:r>
            <a:r>
              <a:rPr kumimoji="0" lang="zh-TW" altLang="en-US"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rPr>
              <a:t>文字</a:t>
            </a:r>
            <a:r>
              <a:rPr kumimoji="0" lang="en-US" altLang="zh-TW"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rPr>
              <a:t>)</a:t>
            </a:r>
            <a:endParaRPr kumimoji="0" lang="zh-TW" altLang="en-US"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cxnSp>
        <p:nvCxnSpPr>
          <p:cNvPr id="29" name="接點: 肘形 28">
            <a:extLst>
              <a:ext uri="{FF2B5EF4-FFF2-40B4-BE49-F238E27FC236}">
                <a16:creationId xmlns:a16="http://schemas.microsoft.com/office/drawing/2014/main" id="{D0B1F381-EAB5-7387-2312-C9F446D7B658}"/>
              </a:ext>
            </a:extLst>
          </p:cNvPr>
          <p:cNvCxnSpPr>
            <a:cxnSpLocks/>
            <a:stCxn id="25" idx="2"/>
            <a:endCxn id="26" idx="0"/>
          </p:cNvCxnSpPr>
          <p:nvPr/>
        </p:nvCxnSpPr>
        <p:spPr>
          <a:xfrm rot="5400000">
            <a:off x="3918543" y="436478"/>
            <a:ext cx="351646" cy="395781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接點: 肘形 29">
            <a:extLst>
              <a:ext uri="{FF2B5EF4-FFF2-40B4-BE49-F238E27FC236}">
                <a16:creationId xmlns:a16="http://schemas.microsoft.com/office/drawing/2014/main" id="{D14A0A9F-B832-FA89-1568-EAE87738BE7B}"/>
              </a:ext>
            </a:extLst>
          </p:cNvPr>
          <p:cNvCxnSpPr>
            <a:cxnSpLocks/>
            <a:stCxn id="25" idx="2"/>
            <a:endCxn id="15" idx="0"/>
          </p:cNvCxnSpPr>
          <p:nvPr/>
        </p:nvCxnSpPr>
        <p:spPr>
          <a:xfrm rot="5400000">
            <a:off x="5267121" y="1785056"/>
            <a:ext cx="351646" cy="126065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2C853D10-0BCE-1D03-33A6-B3B6D55D9910}"/>
              </a:ext>
            </a:extLst>
          </p:cNvPr>
          <p:cNvCxnSpPr>
            <a:cxnSpLocks/>
            <a:stCxn id="25" idx="2"/>
          </p:cNvCxnSpPr>
          <p:nvPr/>
        </p:nvCxnSpPr>
        <p:spPr>
          <a:xfrm rot="16200000" flipH="1">
            <a:off x="7674369" y="638465"/>
            <a:ext cx="432347" cy="3634539"/>
          </a:xfrm>
          <a:prstGeom prst="bentConnector3">
            <a:avLst>
              <a:gd name="adj1" fmla="val 4118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C465F4C9-5E7A-92BC-3BC7-10B3280FB9BC}"/>
              </a:ext>
            </a:extLst>
          </p:cNvPr>
          <p:cNvSpPr/>
          <p:nvPr/>
        </p:nvSpPr>
        <p:spPr>
          <a:xfrm>
            <a:off x="3575720" y="2600091"/>
            <a:ext cx="2482643" cy="3705460"/>
          </a:xfrm>
          <a:prstGeom prst="roundRect">
            <a:avLst>
              <a:gd name="adj" fmla="val 5718"/>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kumimoji="0" lang="zh-TW" altLang="en-US" sz="14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12" name="文字方塊 11">
            <a:extLst>
              <a:ext uri="{FF2B5EF4-FFF2-40B4-BE49-F238E27FC236}">
                <a16:creationId xmlns:a16="http://schemas.microsoft.com/office/drawing/2014/main" id="{F66B3938-88FC-5AB2-3ACE-9C9F54CB7D8F}"/>
              </a:ext>
            </a:extLst>
          </p:cNvPr>
          <p:cNvSpPr txBox="1"/>
          <p:nvPr/>
        </p:nvSpPr>
        <p:spPr>
          <a:xfrm>
            <a:off x="4590946" y="3028668"/>
            <a:ext cx="12346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a:t>
            </a:r>
            <a:r>
              <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規劃：</a:t>
            </a: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5</a:t>
            </a:r>
            <a:r>
              <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人</a:t>
            </a: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a:t>
            </a:r>
            <a:endPar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15" name="矩形: 圓角 14">
            <a:extLst>
              <a:ext uri="{FF2B5EF4-FFF2-40B4-BE49-F238E27FC236}">
                <a16:creationId xmlns:a16="http://schemas.microsoft.com/office/drawing/2014/main" id="{8B1FF62A-A57E-0CE3-FDCB-94C5CA1BFD0E}"/>
              </a:ext>
            </a:extLst>
          </p:cNvPr>
          <p:cNvSpPr/>
          <p:nvPr/>
        </p:nvSpPr>
        <p:spPr>
          <a:xfrm>
            <a:off x="3568378" y="2591208"/>
            <a:ext cx="2488474" cy="889589"/>
          </a:xfrm>
          <a:prstGeom prst="roundRect">
            <a:avLst/>
          </a:prstGeom>
          <a:solidFill>
            <a:srgbClr val="1B76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altLang="zh-TW" sz="2000" b="1" dirty="0">
                <a:solidFill>
                  <a:schemeClr val="bg1"/>
                </a:solidFill>
                <a:latin typeface="微軟正黑體" panose="020B0604030504040204" pitchFamily="34" charset="-120"/>
                <a:ea typeface="微軟正黑體" panose="020B0604030504040204" pitchFamily="34" charset="-120"/>
              </a:rPr>
              <a:t>Image</a:t>
            </a:r>
          </a:p>
          <a:p>
            <a:pPr lvl="0" algn="ctr"/>
            <a:r>
              <a:rPr kumimoji="0" lang="en-US" altLang="zh-TW"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rPr>
              <a:t>(</a:t>
            </a:r>
            <a:r>
              <a:rPr kumimoji="0" lang="zh-TW" altLang="en-US"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rPr>
              <a:t>圖片</a:t>
            </a:r>
            <a:r>
              <a:rPr kumimoji="0" lang="en-US" altLang="zh-TW"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rPr>
              <a:t>)</a:t>
            </a:r>
            <a:endParaRPr kumimoji="0" lang="zh-TW" altLang="en-US"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32" name="矩形: 圓角 31">
            <a:extLst>
              <a:ext uri="{FF2B5EF4-FFF2-40B4-BE49-F238E27FC236}">
                <a16:creationId xmlns:a16="http://schemas.microsoft.com/office/drawing/2014/main" id="{EF47A4E7-571A-7EC5-F19B-6A58BD155700}"/>
              </a:ext>
            </a:extLst>
          </p:cNvPr>
          <p:cNvSpPr/>
          <p:nvPr/>
        </p:nvSpPr>
        <p:spPr>
          <a:xfrm>
            <a:off x="6287787" y="2600091"/>
            <a:ext cx="2482643" cy="3705460"/>
          </a:xfrm>
          <a:prstGeom prst="roundRect">
            <a:avLst>
              <a:gd name="adj" fmla="val 5718"/>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kumimoji="0" lang="zh-TW" altLang="en-US" sz="14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33" name="文字方塊 32">
            <a:extLst>
              <a:ext uri="{FF2B5EF4-FFF2-40B4-BE49-F238E27FC236}">
                <a16:creationId xmlns:a16="http://schemas.microsoft.com/office/drawing/2014/main" id="{1722625B-435C-06C8-0F5E-5BAC8DB053DA}"/>
              </a:ext>
            </a:extLst>
          </p:cNvPr>
          <p:cNvSpPr txBox="1"/>
          <p:nvPr/>
        </p:nvSpPr>
        <p:spPr>
          <a:xfrm>
            <a:off x="7303013" y="3028668"/>
            <a:ext cx="12346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a:t>
            </a:r>
            <a:r>
              <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規劃：</a:t>
            </a: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5</a:t>
            </a:r>
            <a:r>
              <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人</a:t>
            </a: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a:t>
            </a:r>
            <a:endPar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36" name="矩形: 圓角 35">
            <a:extLst>
              <a:ext uri="{FF2B5EF4-FFF2-40B4-BE49-F238E27FC236}">
                <a16:creationId xmlns:a16="http://schemas.microsoft.com/office/drawing/2014/main" id="{36998028-D93A-D779-AEFE-E822FACE565E}"/>
              </a:ext>
            </a:extLst>
          </p:cNvPr>
          <p:cNvSpPr/>
          <p:nvPr/>
        </p:nvSpPr>
        <p:spPr>
          <a:xfrm>
            <a:off x="6280445" y="2591208"/>
            <a:ext cx="2488474" cy="889589"/>
          </a:xfrm>
          <a:prstGeom prst="roundRect">
            <a:avLst/>
          </a:prstGeom>
          <a:solidFill>
            <a:srgbClr val="1B76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altLang="zh-TW" sz="2000" b="1" dirty="0">
                <a:solidFill>
                  <a:schemeClr val="bg1"/>
                </a:solidFill>
                <a:latin typeface="微軟正黑體" panose="020B0604030504040204" pitchFamily="34" charset="-120"/>
                <a:ea typeface="微軟正黑體" panose="020B0604030504040204" pitchFamily="34" charset="-120"/>
              </a:rPr>
              <a:t>Audio/ Music</a:t>
            </a:r>
          </a:p>
          <a:p>
            <a:pPr lvl="0" algn="ctr"/>
            <a:r>
              <a:rPr kumimoji="0" lang="en-US" altLang="zh-TW"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rPr>
              <a:t>(</a:t>
            </a:r>
            <a:r>
              <a:rPr kumimoji="0" lang="zh-TW" altLang="en-US"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rPr>
              <a:t>聲音</a:t>
            </a:r>
            <a:r>
              <a:rPr kumimoji="0" lang="en-US" altLang="zh-TW"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rPr>
              <a:t>)</a:t>
            </a:r>
            <a:endParaRPr kumimoji="0" lang="zh-TW" altLang="en-US"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37" name="矩形: 圓角 36">
            <a:extLst>
              <a:ext uri="{FF2B5EF4-FFF2-40B4-BE49-F238E27FC236}">
                <a16:creationId xmlns:a16="http://schemas.microsoft.com/office/drawing/2014/main" id="{610F4A2F-4D16-4B03-4055-610167C4A07B}"/>
              </a:ext>
            </a:extLst>
          </p:cNvPr>
          <p:cNvSpPr/>
          <p:nvPr/>
        </p:nvSpPr>
        <p:spPr>
          <a:xfrm>
            <a:off x="9012506" y="2600091"/>
            <a:ext cx="2482643" cy="3705460"/>
          </a:xfrm>
          <a:prstGeom prst="roundRect">
            <a:avLst>
              <a:gd name="adj" fmla="val 5718"/>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kumimoji="0" lang="zh-TW" altLang="en-US" sz="14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38" name="文字方塊 37">
            <a:extLst>
              <a:ext uri="{FF2B5EF4-FFF2-40B4-BE49-F238E27FC236}">
                <a16:creationId xmlns:a16="http://schemas.microsoft.com/office/drawing/2014/main" id="{1B82D04A-86D4-E9DA-5C8E-99C3EC6EFF39}"/>
              </a:ext>
            </a:extLst>
          </p:cNvPr>
          <p:cNvSpPr txBox="1"/>
          <p:nvPr/>
        </p:nvSpPr>
        <p:spPr>
          <a:xfrm>
            <a:off x="10027732" y="3028668"/>
            <a:ext cx="12346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a:t>
            </a:r>
            <a:r>
              <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規劃：</a:t>
            </a: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5</a:t>
            </a:r>
            <a:r>
              <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人</a:t>
            </a:r>
            <a:r>
              <a:rPr kumimoji="0" lang="en-US" altLang="zh-TW"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rPr>
              <a:t>)</a:t>
            </a:r>
            <a:endParaRPr kumimoji="0" lang="zh-TW" altLang="en-US" sz="1600" b="0"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sp>
        <p:nvSpPr>
          <p:cNvPr id="41" name="矩形: 圓角 40">
            <a:extLst>
              <a:ext uri="{FF2B5EF4-FFF2-40B4-BE49-F238E27FC236}">
                <a16:creationId xmlns:a16="http://schemas.microsoft.com/office/drawing/2014/main" id="{41C92B6C-93C1-DE1E-0C24-B4B221C5B9F5}"/>
              </a:ext>
            </a:extLst>
          </p:cNvPr>
          <p:cNvSpPr/>
          <p:nvPr/>
        </p:nvSpPr>
        <p:spPr>
          <a:xfrm>
            <a:off x="9005164" y="2591208"/>
            <a:ext cx="2488474" cy="889589"/>
          </a:xfrm>
          <a:prstGeom prst="roundRect">
            <a:avLst/>
          </a:prstGeom>
          <a:solidFill>
            <a:srgbClr val="1B76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altLang="zh-TW" sz="2000" b="1" dirty="0">
                <a:solidFill>
                  <a:schemeClr val="bg1"/>
                </a:solidFill>
                <a:latin typeface="微軟正黑體" panose="020B0604030504040204" pitchFamily="34" charset="-120"/>
                <a:ea typeface="微軟正黑體" panose="020B0604030504040204" pitchFamily="34" charset="-120"/>
              </a:rPr>
              <a:t>Video</a:t>
            </a:r>
          </a:p>
          <a:p>
            <a:pPr lvl="0" algn="ctr"/>
            <a:r>
              <a:rPr kumimoji="0" lang="en-US" altLang="zh-TW"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rPr>
              <a:t>(</a:t>
            </a:r>
            <a:r>
              <a:rPr lang="zh-TW" altLang="en-US" dirty="0">
                <a:solidFill>
                  <a:srgbClr val="FFFF00"/>
                </a:solidFill>
                <a:latin typeface="Calibri" panose="020F0502020204030204" pitchFamily="34" charset="0"/>
                <a:ea typeface="微軟正黑體" panose="020B0604030504040204" pitchFamily="34" charset="-120"/>
                <a:cs typeface="Calibri" panose="020F0502020204030204" pitchFamily="34" charset="0"/>
              </a:rPr>
              <a:t>影像</a:t>
            </a:r>
            <a:r>
              <a:rPr kumimoji="0" lang="en-US" altLang="zh-TW"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rPr>
              <a:t>)</a:t>
            </a:r>
            <a:endParaRPr kumimoji="0" lang="zh-TW" altLang="en-US" b="0" i="0" u="none" strike="noStrike" kern="1200" cap="none" spc="0" normalizeH="0" baseline="0" noProof="0" dirty="0">
              <a:ln>
                <a:noFill/>
              </a:ln>
              <a:solidFill>
                <a:srgbClr val="FFFF00"/>
              </a:solidFill>
              <a:effectLst/>
              <a:uLnTx/>
              <a:uFillTx/>
              <a:latin typeface="Calibri" panose="020F0502020204030204" pitchFamily="34" charset="0"/>
              <a:ea typeface="微軟正黑體" panose="020B0604030504040204" pitchFamily="34" charset="-120"/>
              <a:cs typeface="Calibri" panose="020F0502020204030204" pitchFamily="34" charset="0"/>
            </a:endParaRPr>
          </a:p>
        </p:txBody>
      </p:sp>
      <p:cxnSp>
        <p:nvCxnSpPr>
          <p:cNvPr id="48" name="接點: 肘形 47">
            <a:extLst>
              <a:ext uri="{FF2B5EF4-FFF2-40B4-BE49-F238E27FC236}">
                <a16:creationId xmlns:a16="http://schemas.microsoft.com/office/drawing/2014/main" id="{CDA32300-D5DD-8B97-3E3A-683325CC063E}"/>
              </a:ext>
            </a:extLst>
          </p:cNvPr>
          <p:cNvCxnSpPr>
            <a:cxnSpLocks/>
            <a:stCxn id="25" idx="2"/>
            <a:endCxn id="36" idx="0"/>
          </p:cNvCxnSpPr>
          <p:nvPr/>
        </p:nvCxnSpPr>
        <p:spPr>
          <a:xfrm rot="16200000" flipH="1">
            <a:off x="6623154" y="1689680"/>
            <a:ext cx="351646" cy="145140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chatgpt-logo | E-Search Advisors Blog">
            <a:extLst>
              <a:ext uri="{FF2B5EF4-FFF2-40B4-BE49-F238E27FC236}">
                <a16:creationId xmlns:a16="http://schemas.microsoft.com/office/drawing/2014/main" id="{38023F62-4877-4A6B-D1D8-508AE96C7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065" y="3600370"/>
            <a:ext cx="1096787" cy="570735"/>
          </a:xfrm>
          <a:prstGeom prst="rect">
            <a:avLst/>
          </a:prstGeom>
          <a:noFill/>
          <a:extLst>
            <a:ext uri="{909E8E84-426E-40DD-AFC4-6F175D3DCCD1}">
              <a14:hiddenFill xmlns:a14="http://schemas.microsoft.com/office/drawing/2010/main">
                <a:solidFill>
                  <a:srgbClr val="FFFFFF"/>
                </a:solidFill>
              </a14:hiddenFill>
            </a:ext>
          </a:extLst>
        </p:spPr>
      </p:pic>
      <p:pic>
        <p:nvPicPr>
          <p:cNvPr id="52" name="圖片 51">
            <a:extLst>
              <a:ext uri="{FF2B5EF4-FFF2-40B4-BE49-F238E27FC236}">
                <a16:creationId xmlns:a16="http://schemas.microsoft.com/office/drawing/2014/main" id="{D4FE4FA9-5099-350A-5FC5-486E51EAC17D}"/>
              </a:ext>
            </a:extLst>
          </p:cNvPr>
          <p:cNvPicPr>
            <a:picLocks noChangeAspect="1"/>
          </p:cNvPicPr>
          <p:nvPr/>
        </p:nvPicPr>
        <p:blipFill rotWithShape="1">
          <a:blip r:embed="rId3"/>
          <a:srcRect t="29944" b="32070"/>
          <a:stretch/>
        </p:blipFill>
        <p:spPr>
          <a:xfrm>
            <a:off x="1409056" y="4688351"/>
            <a:ext cx="1436761" cy="409645"/>
          </a:xfrm>
          <a:prstGeom prst="rect">
            <a:avLst/>
          </a:prstGeom>
        </p:spPr>
      </p:pic>
      <p:sp>
        <p:nvSpPr>
          <p:cNvPr id="53" name="文字方塊 52">
            <a:extLst>
              <a:ext uri="{FF2B5EF4-FFF2-40B4-BE49-F238E27FC236}">
                <a16:creationId xmlns:a16="http://schemas.microsoft.com/office/drawing/2014/main" id="{3C64CD38-8AB9-D4E6-187B-4FBC7668BD5F}"/>
              </a:ext>
            </a:extLst>
          </p:cNvPr>
          <p:cNvSpPr txBox="1"/>
          <p:nvPr/>
        </p:nvSpPr>
        <p:spPr>
          <a:xfrm>
            <a:off x="878564" y="4266793"/>
            <a:ext cx="248264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latin typeface="Microsoft JhengHei UI" panose="020B0604030504040204" pitchFamily="34" charset="-120"/>
                <a:ea typeface="Microsoft JhengHei UI" panose="020B0604030504040204" pitchFamily="34" charset="-120"/>
              </a:rPr>
              <a:t>Open AI ChatGPT</a:t>
            </a:r>
            <a:r>
              <a:rPr lang="en-US" altLang="zh-TW" sz="1200" dirty="0">
                <a:latin typeface="Microsoft JhengHei UI" panose="020B0604030504040204" pitchFamily="34" charset="-120"/>
                <a:ea typeface="Microsoft JhengHei UI" panose="020B0604030504040204" pitchFamily="34" charset="-12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Microsoft JhengHei UI" panose="020B0604030504040204" pitchFamily="34" charset="-120"/>
                <a:ea typeface="Microsoft JhengHei UI" panose="020B0604030504040204" pitchFamily="34" charset="-120"/>
              </a:rPr>
              <a:t>GPT4/ GPT4o</a:t>
            </a:r>
            <a:endParaRPr kumimoji="0" lang="zh-TW" altLang="en-US"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sp>
        <p:nvSpPr>
          <p:cNvPr id="54" name="文字方塊 53">
            <a:extLst>
              <a:ext uri="{FF2B5EF4-FFF2-40B4-BE49-F238E27FC236}">
                <a16:creationId xmlns:a16="http://schemas.microsoft.com/office/drawing/2014/main" id="{075D3E2B-F6A1-E123-D966-89A925F0418D}"/>
              </a:ext>
            </a:extLst>
          </p:cNvPr>
          <p:cNvSpPr txBox="1"/>
          <p:nvPr/>
        </p:nvSpPr>
        <p:spPr>
          <a:xfrm>
            <a:off x="878564" y="5101506"/>
            <a:ext cx="24826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Google</a:t>
            </a:r>
            <a:r>
              <a:rPr kumimoji="0" lang="en-US" altLang="zh-TW"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 </a:t>
            </a:r>
            <a:r>
              <a:rPr kumimoji="0" lang="en-US" altLang="zh-TW" sz="1200" i="0" u="none" strike="noStrike" kern="1200" cap="none" spc="0" normalizeH="0" baseline="0" noProof="0" dirty="0" err="1">
                <a:ln>
                  <a:noFill/>
                </a:ln>
                <a:effectLst/>
                <a:uLnTx/>
                <a:uFillTx/>
                <a:latin typeface="Microsoft JhengHei UI" panose="020B0604030504040204" pitchFamily="34" charset="-120"/>
                <a:ea typeface="Microsoft JhengHei UI" panose="020B0604030504040204" pitchFamily="34" charset="-120"/>
              </a:rPr>
              <a:t>Germini</a:t>
            </a:r>
            <a:endParaRPr kumimoji="0" lang="zh-TW" altLang="en-US"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pic>
        <p:nvPicPr>
          <p:cNvPr id="55" name="圖片 54">
            <a:extLst>
              <a:ext uri="{FF2B5EF4-FFF2-40B4-BE49-F238E27FC236}">
                <a16:creationId xmlns:a16="http://schemas.microsoft.com/office/drawing/2014/main" id="{99F42AB9-1A11-9046-0571-26709FC4B57E}"/>
              </a:ext>
            </a:extLst>
          </p:cNvPr>
          <p:cNvPicPr>
            <a:picLocks noChangeAspect="1"/>
          </p:cNvPicPr>
          <p:nvPr/>
        </p:nvPicPr>
        <p:blipFill>
          <a:blip r:embed="rId4"/>
          <a:stretch>
            <a:fillRect/>
          </a:stretch>
        </p:blipFill>
        <p:spPr>
          <a:xfrm>
            <a:off x="1533537" y="5388778"/>
            <a:ext cx="1223417" cy="658763"/>
          </a:xfrm>
          <a:prstGeom prst="rect">
            <a:avLst/>
          </a:prstGeom>
        </p:spPr>
      </p:pic>
      <p:sp>
        <p:nvSpPr>
          <p:cNvPr id="56" name="文字方塊 55">
            <a:extLst>
              <a:ext uri="{FF2B5EF4-FFF2-40B4-BE49-F238E27FC236}">
                <a16:creationId xmlns:a16="http://schemas.microsoft.com/office/drawing/2014/main" id="{448C9765-9D23-DFD2-A52E-924407C0963C}"/>
              </a:ext>
            </a:extLst>
          </p:cNvPr>
          <p:cNvSpPr txBox="1"/>
          <p:nvPr/>
        </p:nvSpPr>
        <p:spPr>
          <a:xfrm>
            <a:off x="878564" y="6009020"/>
            <a:ext cx="24826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Anthropic</a:t>
            </a:r>
            <a:r>
              <a:rPr kumimoji="0" lang="zh-TW" altLang="en-US"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 </a:t>
            </a:r>
            <a:r>
              <a:rPr kumimoji="0" lang="en-US" altLang="zh-TW"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Claude</a:t>
            </a:r>
            <a:r>
              <a:rPr kumimoji="0" lang="en-US" altLang="zh-TW"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 </a:t>
            </a:r>
            <a:endParaRPr kumimoji="0" lang="zh-TW" altLang="en-US"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pic>
        <p:nvPicPr>
          <p:cNvPr id="3078" name="Picture 6" descr="Midjourney automation without code | axiom.ai">
            <a:extLst>
              <a:ext uri="{FF2B5EF4-FFF2-40B4-BE49-F238E27FC236}">
                <a16:creationId xmlns:a16="http://schemas.microsoft.com/office/drawing/2014/main" id="{E4A5318F-6447-08C3-7E24-8E3F55A23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9208" y="3562233"/>
            <a:ext cx="1906813" cy="676323"/>
          </a:xfrm>
          <a:prstGeom prst="rect">
            <a:avLst/>
          </a:prstGeom>
          <a:noFill/>
          <a:extLst>
            <a:ext uri="{909E8E84-426E-40DD-AFC4-6F175D3DCCD1}">
              <a14:hiddenFill xmlns:a14="http://schemas.microsoft.com/office/drawing/2010/main">
                <a:solidFill>
                  <a:srgbClr val="FFFFFF"/>
                </a:solidFill>
              </a14:hiddenFill>
            </a:ext>
          </a:extLst>
        </p:spPr>
      </p:pic>
      <p:sp>
        <p:nvSpPr>
          <p:cNvPr id="57" name="文字方塊 56">
            <a:extLst>
              <a:ext uri="{FF2B5EF4-FFF2-40B4-BE49-F238E27FC236}">
                <a16:creationId xmlns:a16="http://schemas.microsoft.com/office/drawing/2014/main" id="{286E8504-7009-6149-4CB7-9EF9C6B4C676}"/>
              </a:ext>
            </a:extLst>
          </p:cNvPr>
          <p:cNvSpPr txBox="1"/>
          <p:nvPr/>
        </p:nvSpPr>
        <p:spPr>
          <a:xfrm>
            <a:off x="3560810" y="4266793"/>
            <a:ext cx="24826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Midjourney</a:t>
            </a:r>
            <a:endParaRPr kumimoji="0" lang="zh-TW" altLang="en-US"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pic>
        <p:nvPicPr>
          <p:cNvPr id="3080" name="Picture 8">
            <a:extLst>
              <a:ext uri="{FF2B5EF4-FFF2-40B4-BE49-F238E27FC236}">
                <a16:creationId xmlns:a16="http://schemas.microsoft.com/office/drawing/2014/main" id="{0ED1E9DE-080B-CBFC-0DFA-8E9471A58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6862" y="4624971"/>
            <a:ext cx="1631504" cy="540648"/>
          </a:xfrm>
          <a:prstGeom prst="rect">
            <a:avLst/>
          </a:prstGeom>
          <a:noFill/>
          <a:extLst>
            <a:ext uri="{909E8E84-426E-40DD-AFC4-6F175D3DCCD1}">
              <a14:hiddenFill xmlns:a14="http://schemas.microsoft.com/office/drawing/2010/main">
                <a:solidFill>
                  <a:srgbClr val="FFFFFF"/>
                </a:solidFill>
              </a14:hiddenFill>
            </a:ext>
          </a:extLst>
        </p:spPr>
      </p:pic>
      <p:sp>
        <p:nvSpPr>
          <p:cNvPr id="58" name="文字方塊 57">
            <a:extLst>
              <a:ext uri="{FF2B5EF4-FFF2-40B4-BE49-F238E27FC236}">
                <a16:creationId xmlns:a16="http://schemas.microsoft.com/office/drawing/2014/main" id="{5BC109EF-05C9-23EE-C04E-E54049510935}"/>
              </a:ext>
            </a:extLst>
          </p:cNvPr>
          <p:cNvSpPr txBox="1"/>
          <p:nvPr/>
        </p:nvSpPr>
        <p:spPr>
          <a:xfrm>
            <a:off x="3560810" y="5191288"/>
            <a:ext cx="24826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latin typeface="Microsoft JhengHei UI" panose="020B0604030504040204" pitchFamily="34" charset="-120"/>
                <a:ea typeface="Microsoft JhengHei UI" panose="020B0604030504040204" pitchFamily="34" charset="-120"/>
              </a:rPr>
              <a:t>Stability</a:t>
            </a:r>
            <a:endParaRPr kumimoji="0" lang="zh-TW" altLang="en-US"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pic>
        <p:nvPicPr>
          <p:cNvPr id="3082" name="Picture 10" descr="ElevenLabs Generative Voice AI Review and Its Alternative">
            <a:extLst>
              <a:ext uri="{FF2B5EF4-FFF2-40B4-BE49-F238E27FC236}">
                <a16:creationId xmlns:a16="http://schemas.microsoft.com/office/drawing/2014/main" id="{2AAB0B86-C134-AFC0-DCF0-97F66BE77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2941" y="3561793"/>
            <a:ext cx="1457263" cy="628445"/>
          </a:xfrm>
          <a:prstGeom prst="rect">
            <a:avLst/>
          </a:prstGeom>
          <a:noFill/>
          <a:extLst>
            <a:ext uri="{909E8E84-426E-40DD-AFC4-6F175D3DCCD1}">
              <a14:hiddenFill xmlns:a14="http://schemas.microsoft.com/office/drawing/2010/main">
                <a:solidFill>
                  <a:srgbClr val="FFFFFF"/>
                </a:solidFill>
              </a14:hiddenFill>
            </a:ext>
          </a:extLst>
        </p:spPr>
      </p:pic>
      <p:sp>
        <p:nvSpPr>
          <p:cNvPr id="59" name="文字方塊 58">
            <a:extLst>
              <a:ext uri="{FF2B5EF4-FFF2-40B4-BE49-F238E27FC236}">
                <a16:creationId xmlns:a16="http://schemas.microsoft.com/office/drawing/2014/main" id="{996D5771-068A-23C6-5A0B-0D31C282D3B6}"/>
              </a:ext>
            </a:extLst>
          </p:cNvPr>
          <p:cNvSpPr txBox="1"/>
          <p:nvPr/>
        </p:nvSpPr>
        <p:spPr>
          <a:xfrm>
            <a:off x="6286276" y="4266793"/>
            <a:ext cx="24826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err="1">
                <a:latin typeface="Microsoft JhengHei UI" panose="020B0604030504040204" pitchFamily="34" charset="-120"/>
                <a:ea typeface="Microsoft JhengHei UI" panose="020B0604030504040204" pitchFamily="34" charset="-120"/>
              </a:rPr>
              <a:t>ElevenLabs</a:t>
            </a:r>
            <a:endParaRPr kumimoji="0" lang="zh-TW" altLang="en-US"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pic>
        <p:nvPicPr>
          <p:cNvPr id="3084" name="Picture 12" descr="Suno AI - 轱辘凯，帮你找到最好的AI工具！">
            <a:extLst>
              <a:ext uri="{FF2B5EF4-FFF2-40B4-BE49-F238E27FC236}">
                <a16:creationId xmlns:a16="http://schemas.microsoft.com/office/drawing/2014/main" id="{70BC2157-313A-635E-B510-5981DB9F8C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5527" y="4566830"/>
            <a:ext cx="1132090" cy="594347"/>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B104F4CD-D3DF-F66E-3111-23124833D769}"/>
              </a:ext>
            </a:extLst>
          </p:cNvPr>
          <p:cNvSpPr txBox="1"/>
          <p:nvPr/>
        </p:nvSpPr>
        <p:spPr>
          <a:xfrm>
            <a:off x="6286276" y="5165619"/>
            <a:ext cx="24826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err="1">
                <a:ln>
                  <a:noFill/>
                </a:ln>
                <a:effectLst/>
                <a:uLnTx/>
                <a:uFillTx/>
                <a:latin typeface="Microsoft JhengHei UI" panose="020B0604030504040204" pitchFamily="34" charset="-120"/>
                <a:ea typeface="Microsoft JhengHei UI" panose="020B0604030504040204" pitchFamily="34" charset="-120"/>
              </a:rPr>
              <a:t>Suno</a:t>
            </a:r>
            <a:r>
              <a:rPr kumimoji="0" lang="en-US" altLang="zh-TW"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 AI</a:t>
            </a:r>
            <a:endParaRPr kumimoji="0" lang="zh-TW" altLang="en-US"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pic>
        <p:nvPicPr>
          <p:cNvPr id="3086" name="Picture 14" descr="Meta Open Sources Text-to-Audio and Music Models">
            <a:extLst>
              <a:ext uri="{FF2B5EF4-FFF2-40B4-BE49-F238E27FC236}">
                <a16:creationId xmlns:a16="http://schemas.microsoft.com/office/drawing/2014/main" id="{E7C8CE09-A196-3D7E-C664-330CA656A55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550" t="25780" r="12982" b="23254"/>
          <a:stretch/>
        </p:blipFill>
        <p:spPr bwMode="auto">
          <a:xfrm>
            <a:off x="6766964" y="5379834"/>
            <a:ext cx="1536132" cy="616056"/>
          </a:xfrm>
          <a:prstGeom prst="rect">
            <a:avLst/>
          </a:prstGeom>
          <a:noFill/>
          <a:extLst>
            <a:ext uri="{909E8E84-426E-40DD-AFC4-6F175D3DCCD1}">
              <a14:hiddenFill xmlns:a14="http://schemas.microsoft.com/office/drawing/2010/main">
                <a:solidFill>
                  <a:srgbClr val="FFFFFF"/>
                </a:solidFill>
              </a14:hiddenFill>
            </a:ext>
          </a:extLst>
        </p:spPr>
      </p:pic>
      <p:sp>
        <p:nvSpPr>
          <p:cNvPr id="61" name="文字方塊 60">
            <a:extLst>
              <a:ext uri="{FF2B5EF4-FFF2-40B4-BE49-F238E27FC236}">
                <a16:creationId xmlns:a16="http://schemas.microsoft.com/office/drawing/2014/main" id="{C55C8DC5-F56E-3FE8-8827-774E0D27C95F}"/>
              </a:ext>
            </a:extLst>
          </p:cNvPr>
          <p:cNvSpPr txBox="1"/>
          <p:nvPr/>
        </p:nvSpPr>
        <p:spPr>
          <a:xfrm>
            <a:off x="6286276" y="5901572"/>
            <a:ext cx="24826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Meta Audio Craft AI</a:t>
            </a:r>
            <a:endParaRPr kumimoji="0" lang="zh-TW" altLang="en-US"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pic>
        <p:nvPicPr>
          <p:cNvPr id="63" name="圖片 62">
            <a:extLst>
              <a:ext uri="{FF2B5EF4-FFF2-40B4-BE49-F238E27FC236}">
                <a16:creationId xmlns:a16="http://schemas.microsoft.com/office/drawing/2014/main" id="{223DF60C-0A96-6E92-9654-83B770E61772}"/>
              </a:ext>
            </a:extLst>
          </p:cNvPr>
          <p:cNvPicPr>
            <a:picLocks noChangeAspect="1"/>
          </p:cNvPicPr>
          <p:nvPr/>
        </p:nvPicPr>
        <p:blipFill>
          <a:blip r:embed="rId10"/>
          <a:stretch>
            <a:fillRect/>
          </a:stretch>
        </p:blipFill>
        <p:spPr>
          <a:xfrm>
            <a:off x="9607733" y="3592572"/>
            <a:ext cx="1386427" cy="578534"/>
          </a:xfrm>
          <a:prstGeom prst="rect">
            <a:avLst/>
          </a:prstGeom>
        </p:spPr>
      </p:pic>
      <p:sp>
        <p:nvSpPr>
          <p:cNvPr id="3075" name="文字方塊 3074">
            <a:extLst>
              <a:ext uri="{FF2B5EF4-FFF2-40B4-BE49-F238E27FC236}">
                <a16:creationId xmlns:a16="http://schemas.microsoft.com/office/drawing/2014/main" id="{59028B45-820D-6DAB-C570-5339797BBBA4}"/>
              </a:ext>
            </a:extLst>
          </p:cNvPr>
          <p:cNvSpPr txBox="1"/>
          <p:nvPr/>
        </p:nvSpPr>
        <p:spPr>
          <a:xfrm>
            <a:off x="9059624" y="4266793"/>
            <a:ext cx="24826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latin typeface="Microsoft JhengHei UI" panose="020B0604030504040204" pitchFamily="34" charset="-120"/>
                <a:ea typeface="Microsoft JhengHei UI" panose="020B0604030504040204" pitchFamily="34" charset="-120"/>
              </a:rPr>
              <a:t>Open AI Sora</a:t>
            </a:r>
            <a:endParaRPr kumimoji="0" lang="zh-TW" altLang="en-US"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pic>
        <p:nvPicPr>
          <p:cNvPr id="3077" name="圖片 3076">
            <a:extLst>
              <a:ext uri="{FF2B5EF4-FFF2-40B4-BE49-F238E27FC236}">
                <a16:creationId xmlns:a16="http://schemas.microsoft.com/office/drawing/2014/main" id="{56FD7FBA-5CA8-77E2-090A-A9F41F3DABFA}"/>
              </a:ext>
            </a:extLst>
          </p:cNvPr>
          <p:cNvPicPr>
            <a:picLocks noChangeAspect="1"/>
          </p:cNvPicPr>
          <p:nvPr/>
        </p:nvPicPr>
        <p:blipFill>
          <a:blip r:embed="rId11"/>
          <a:stretch>
            <a:fillRect/>
          </a:stretch>
        </p:blipFill>
        <p:spPr>
          <a:xfrm>
            <a:off x="9288458" y="4575640"/>
            <a:ext cx="2024978" cy="526590"/>
          </a:xfrm>
          <a:prstGeom prst="rect">
            <a:avLst/>
          </a:prstGeom>
        </p:spPr>
      </p:pic>
      <p:sp>
        <p:nvSpPr>
          <p:cNvPr id="3079" name="文字方塊 3078">
            <a:extLst>
              <a:ext uri="{FF2B5EF4-FFF2-40B4-BE49-F238E27FC236}">
                <a16:creationId xmlns:a16="http://schemas.microsoft.com/office/drawing/2014/main" id="{E1A579CA-3B66-F8F7-0954-170C0381FC8B}"/>
              </a:ext>
            </a:extLst>
          </p:cNvPr>
          <p:cNvSpPr txBox="1"/>
          <p:nvPr/>
        </p:nvSpPr>
        <p:spPr>
          <a:xfrm>
            <a:off x="9059624" y="5166916"/>
            <a:ext cx="24826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Runway</a:t>
            </a:r>
            <a:endParaRPr kumimoji="0" lang="zh-TW" altLang="en-US"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194806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FE2734AF-1CFC-4F0A-A00B-6BC1A2B1AA45}"/>
              </a:ext>
            </a:extLst>
          </p:cNvPr>
          <p:cNvSpPr/>
          <p:nvPr/>
        </p:nvSpPr>
        <p:spPr>
          <a:xfrm>
            <a:off x="550127" y="3610819"/>
            <a:ext cx="11437434" cy="2072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63B936ED-4995-4CB1-AE73-4F8709E545C2}"/>
              </a:ext>
            </a:extLst>
          </p:cNvPr>
          <p:cNvSpPr/>
          <p:nvPr/>
        </p:nvSpPr>
        <p:spPr>
          <a:xfrm>
            <a:off x="550127" y="2574579"/>
            <a:ext cx="11437434" cy="2072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8A1221E8-6544-4DE3-9BC7-A7B5E2145D9F}"/>
              </a:ext>
            </a:extLst>
          </p:cNvPr>
          <p:cNvSpPr/>
          <p:nvPr/>
        </p:nvSpPr>
        <p:spPr>
          <a:xfrm>
            <a:off x="0" y="-46181"/>
            <a:ext cx="12192000" cy="9912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a:latin typeface="微軟正黑體" panose="020B0604030504040204" pitchFamily="34" charset="-120"/>
                <a:ea typeface="微軟正黑體" panose="020B0604030504040204" pitchFamily="34" charset="-120"/>
              </a:rPr>
              <a:t>Azure OpenAI Introduction</a:t>
            </a:r>
            <a:endParaRPr lang="zh-TW" altLang="en-US" sz="3600"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CBBEBC27-1603-4ED1-84A8-6A7C71B1DEAD}"/>
              </a:ext>
            </a:extLst>
          </p:cNvPr>
          <p:cNvSpPr txBox="1"/>
          <p:nvPr/>
        </p:nvSpPr>
        <p:spPr>
          <a:xfrm flipH="1">
            <a:off x="263161" y="1027978"/>
            <a:ext cx="8379033" cy="707886"/>
          </a:xfrm>
          <a:prstGeom prst="rect">
            <a:avLst/>
          </a:prstGeom>
          <a:noFill/>
        </p:spPr>
        <p:txBody>
          <a:bodyPr wrap="square" rtlCol="0">
            <a:spAutoFit/>
          </a:bodyPr>
          <a:lstStyle/>
          <a:p>
            <a:r>
              <a:rPr lang="en-US" altLang="zh-TW" sz="2000" b="1" dirty="0">
                <a:latin typeface="微軟正黑體" panose="020B0604030504040204" pitchFamily="34" charset="-120"/>
                <a:ea typeface="微軟正黑體" panose="020B0604030504040204" pitchFamily="34" charset="-120"/>
              </a:rPr>
              <a:t>OpenAI GPT </a:t>
            </a:r>
            <a:r>
              <a:rPr lang="zh-TW" altLang="en-US" sz="2000" b="1" dirty="0">
                <a:latin typeface="微軟正黑體" panose="020B0604030504040204" pitchFamily="34" charset="-120"/>
                <a:ea typeface="微軟正黑體" panose="020B0604030504040204" pitchFamily="34" charset="-120"/>
              </a:rPr>
              <a:t>它是大型預訓練模型</a:t>
            </a:r>
            <a:r>
              <a:rPr lang="en-US" altLang="zh-TW" sz="2000" b="1" dirty="0">
                <a:latin typeface="微軟正黑體" panose="020B0604030504040204" pitchFamily="34" charset="-120"/>
                <a:ea typeface="微軟正黑體" panose="020B0604030504040204" pitchFamily="34" charset="-120"/>
              </a:rPr>
              <a:t>(Large Language Models, LLMs)</a:t>
            </a:r>
            <a:endParaRPr lang="zh-TW" altLang="en-US" sz="2000" b="1"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CDDE7B4D-8A87-460E-86AD-3CD9C9EF1235}"/>
              </a:ext>
            </a:extLst>
          </p:cNvPr>
          <p:cNvSpPr/>
          <p:nvPr/>
        </p:nvSpPr>
        <p:spPr>
          <a:xfrm>
            <a:off x="869704" y="3292494"/>
            <a:ext cx="3100130" cy="84150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2000" b="1">
                <a:latin typeface="微軟正黑體" panose="020B0604030504040204" pitchFamily="34" charset="-120"/>
                <a:ea typeface="微軟正黑體" panose="020B0604030504040204" pitchFamily="34" charset="-120"/>
              </a:rPr>
              <a:t>學習方法</a:t>
            </a:r>
          </a:p>
        </p:txBody>
      </p:sp>
      <p:sp>
        <p:nvSpPr>
          <p:cNvPr id="18" name="矩形 17">
            <a:extLst>
              <a:ext uri="{FF2B5EF4-FFF2-40B4-BE49-F238E27FC236}">
                <a16:creationId xmlns:a16="http://schemas.microsoft.com/office/drawing/2014/main" id="{4799DA58-2413-4069-84EC-9314494E8C0B}"/>
              </a:ext>
            </a:extLst>
          </p:cNvPr>
          <p:cNvSpPr/>
          <p:nvPr/>
        </p:nvSpPr>
        <p:spPr>
          <a:xfrm>
            <a:off x="869704" y="4280634"/>
            <a:ext cx="3100130" cy="84150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2000" b="1">
                <a:solidFill>
                  <a:schemeClr val="accent6">
                    <a:lumMod val="10000"/>
                  </a:schemeClr>
                </a:solidFill>
                <a:latin typeface="微軟正黑體" panose="020B0604030504040204" pitchFamily="34" charset="-120"/>
                <a:ea typeface="微軟正黑體" panose="020B0604030504040204" pitchFamily="34" charset="-120"/>
              </a:rPr>
              <a:t>學習內容</a:t>
            </a:r>
            <a:r>
              <a:rPr lang="en-US" altLang="zh-TW" sz="2000" b="1">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2000" b="1">
                <a:solidFill>
                  <a:schemeClr val="accent6">
                    <a:lumMod val="10000"/>
                  </a:schemeClr>
                </a:solidFill>
                <a:latin typeface="微軟正黑體" panose="020B0604030504040204" pitchFamily="34" charset="-120"/>
                <a:ea typeface="微軟正黑體" panose="020B0604030504040204" pitchFamily="34" charset="-120"/>
              </a:rPr>
              <a:t>文字類素材</a:t>
            </a:r>
            <a:r>
              <a:rPr lang="en-US" altLang="zh-TW" sz="2000" b="1">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sz="200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9" name="三角形 53">
            <a:extLst>
              <a:ext uri="{FF2B5EF4-FFF2-40B4-BE49-F238E27FC236}">
                <a16:creationId xmlns:a16="http://schemas.microsoft.com/office/drawing/2014/main" id="{E7256FC6-A9F5-4E4D-ABBD-839427610E00}"/>
              </a:ext>
            </a:extLst>
          </p:cNvPr>
          <p:cNvSpPr/>
          <p:nvPr/>
        </p:nvSpPr>
        <p:spPr>
          <a:xfrm>
            <a:off x="869704" y="2243491"/>
            <a:ext cx="3100130" cy="902366"/>
          </a:xfrm>
          <a:prstGeom prst="triangle">
            <a:avLst>
              <a:gd name="adj" fmla="val 4981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TW" altLang="en-US" sz="1800" b="1" dirty="0">
                <a:latin typeface="微軟正黑體" panose="020B0604030504040204" pitchFamily="34" charset="-120"/>
                <a:ea typeface="微軟正黑體" panose="020B0604030504040204" pitchFamily="34" charset="-120"/>
              </a:rPr>
              <a:t>預訓練模型</a:t>
            </a:r>
          </a:p>
        </p:txBody>
      </p:sp>
      <p:sp>
        <p:nvSpPr>
          <p:cNvPr id="20" name="三角形 57">
            <a:extLst>
              <a:ext uri="{FF2B5EF4-FFF2-40B4-BE49-F238E27FC236}">
                <a16:creationId xmlns:a16="http://schemas.microsoft.com/office/drawing/2014/main" id="{DC771F03-A7CE-454B-9898-3BDEDB26C1AF}"/>
              </a:ext>
            </a:extLst>
          </p:cNvPr>
          <p:cNvSpPr/>
          <p:nvPr/>
        </p:nvSpPr>
        <p:spPr>
          <a:xfrm>
            <a:off x="2067389" y="4133997"/>
            <a:ext cx="704760" cy="146637"/>
          </a:xfrm>
          <a:prstGeom prst="triangle">
            <a:avLst>
              <a:gd name="adj" fmla="val 5456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endParaRPr>
          </a:p>
        </p:txBody>
      </p:sp>
      <p:sp>
        <p:nvSpPr>
          <p:cNvPr id="21" name="三角形 57">
            <a:extLst>
              <a:ext uri="{FF2B5EF4-FFF2-40B4-BE49-F238E27FC236}">
                <a16:creationId xmlns:a16="http://schemas.microsoft.com/office/drawing/2014/main" id="{3CDFF23E-A821-4847-B1AD-0318DA3DDD3C}"/>
              </a:ext>
            </a:extLst>
          </p:cNvPr>
          <p:cNvSpPr/>
          <p:nvPr/>
        </p:nvSpPr>
        <p:spPr>
          <a:xfrm>
            <a:off x="2067389" y="3145857"/>
            <a:ext cx="704760" cy="146637"/>
          </a:xfrm>
          <a:prstGeom prst="triangle">
            <a:avLst>
              <a:gd name="adj" fmla="val 5456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endParaRPr>
          </a:p>
        </p:txBody>
      </p:sp>
      <p:sp>
        <p:nvSpPr>
          <p:cNvPr id="22" name="矩形 21">
            <a:extLst>
              <a:ext uri="{FF2B5EF4-FFF2-40B4-BE49-F238E27FC236}">
                <a16:creationId xmlns:a16="http://schemas.microsoft.com/office/drawing/2014/main" id="{9199B677-94BC-47CD-8EA6-645E3831779D}"/>
              </a:ext>
            </a:extLst>
          </p:cNvPr>
          <p:cNvSpPr/>
          <p:nvPr/>
        </p:nvSpPr>
        <p:spPr>
          <a:xfrm>
            <a:off x="4716875" y="3292493"/>
            <a:ext cx="2196881" cy="8415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a:solidFill>
                  <a:schemeClr val="accent6">
                    <a:lumMod val="10000"/>
                  </a:schemeClr>
                </a:solidFill>
                <a:latin typeface="微軟正黑體" panose="020B0604030504040204" pitchFamily="34" charset="-120"/>
                <a:ea typeface="微軟正黑體" panose="020B0604030504040204" pitchFamily="34" charset="-120"/>
              </a:rPr>
              <a:t>GPT</a:t>
            </a:r>
            <a:r>
              <a:rPr lang="zh-TW" altLang="en-US" sz="2000" b="1">
                <a:solidFill>
                  <a:schemeClr val="accent6">
                    <a:lumMod val="10000"/>
                  </a:schemeClr>
                </a:solidFill>
                <a:latin typeface="微軟正黑體" panose="020B0604030504040204" pitchFamily="34" charset="-120"/>
                <a:ea typeface="微軟正黑體" panose="020B0604030504040204" pitchFamily="34" charset="-120"/>
              </a:rPr>
              <a:t> 架構</a:t>
            </a:r>
            <a:endParaRPr lang="en-US" altLang="zh-TW" sz="2000" b="1">
              <a:solidFill>
                <a:schemeClr val="accent6">
                  <a:lumMod val="10000"/>
                </a:schemeClr>
              </a:solidFill>
              <a:latin typeface="微軟正黑體" panose="020B0604030504040204" pitchFamily="34" charset="-120"/>
              <a:ea typeface="微軟正黑體" panose="020B0604030504040204" pitchFamily="34" charset="-120"/>
            </a:endParaRPr>
          </a:p>
          <a:p>
            <a:pPr algn="ctr">
              <a:defRPr/>
            </a:pPr>
            <a:r>
              <a:rPr lang="zh-TW" altLang="en-US" sz="1100" b="1">
                <a:solidFill>
                  <a:schemeClr val="accent6">
                    <a:lumMod val="10000"/>
                  </a:schemeClr>
                </a:solidFill>
                <a:latin typeface="微軟正黑體" panose="020B0604030504040204" pitchFamily="34" charset="-120"/>
                <a:ea typeface="微軟正黑體" panose="020B0604030504040204" pitchFamily="34" charset="-120"/>
              </a:rPr>
              <a:t>用來理解</a:t>
            </a:r>
            <a:r>
              <a:rPr lang="zh-TW" altLang="en-US" sz="1100" b="1">
                <a:solidFill>
                  <a:srgbClr val="C00000"/>
                </a:solidFill>
                <a:latin typeface="微軟正黑體" panose="020B0604030504040204" pitchFamily="34" charset="-120"/>
                <a:ea typeface="微軟正黑體" panose="020B0604030504040204" pitchFamily="34" charset="-120"/>
              </a:rPr>
              <a:t>文字</a:t>
            </a:r>
            <a:r>
              <a:rPr lang="zh-TW" altLang="en-US" sz="1100" b="1">
                <a:solidFill>
                  <a:schemeClr val="accent6">
                    <a:lumMod val="10000"/>
                  </a:schemeClr>
                </a:solidFill>
                <a:latin typeface="微軟正黑體" panose="020B0604030504040204" pitchFamily="34" charset="-120"/>
                <a:ea typeface="微軟正黑體" panose="020B0604030504040204" pitchFamily="34" charset="-120"/>
              </a:rPr>
              <a:t>並做出相應的</a:t>
            </a:r>
            <a:r>
              <a:rPr lang="zh-TW" altLang="en-US" sz="1100" b="1">
                <a:solidFill>
                  <a:srgbClr val="C00000"/>
                </a:solidFill>
                <a:latin typeface="微軟正黑體" panose="020B0604030504040204" pitchFamily="34" charset="-120"/>
                <a:ea typeface="微軟正黑體" panose="020B0604030504040204" pitchFamily="34" charset="-120"/>
              </a:rPr>
              <a:t>輸出</a:t>
            </a:r>
            <a:r>
              <a:rPr lang="zh-TW" altLang="en-US" sz="1100" b="1">
                <a:solidFill>
                  <a:schemeClr val="accent6">
                    <a:lumMod val="10000"/>
                  </a:schemeClr>
                </a:solidFill>
                <a:latin typeface="微軟正黑體" panose="020B0604030504040204" pitchFamily="34" charset="-120"/>
                <a:ea typeface="微軟正黑體" panose="020B0604030504040204" pitchFamily="34" charset="-120"/>
              </a:rPr>
              <a:t> </a:t>
            </a:r>
          </a:p>
        </p:txBody>
      </p:sp>
      <p:sp>
        <p:nvSpPr>
          <p:cNvPr id="10" name="弧形 9">
            <a:extLst>
              <a:ext uri="{FF2B5EF4-FFF2-40B4-BE49-F238E27FC236}">
                <a16:creationId xmlns:a16="http://schemas.microsoft.com/office/drawing/2014/main" id="{C6532D9D-20F2-4EF4-881B-9CF103768C81}"/>
              </a:ext>
            </a:extLst>
          </p:cNvPr>
          <p:cNvSpPr/>
          <p:nvPr/>
        </p:nvSpPr>
        <p:spPr>
          <a:xfrm>
            <a:off x="5802874" y="1786542"/>
            <a:ext cx="2408143" cy="1017887"/>
          </a:xfrm>
          <a:prstGeom prst="arc">
            <a:avLst>
              <a:gd name="adj1" fmla="val 10904953"/>
              <a:gd name="adj2" fmla="val 21597710"/>
            </a:avLst>
          </a:prstGeom>
          <a:ln>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2" name="弧形 31">
            <a:extLst>
              <a:ext uri="{FF2B5EF4-FFF2-40B4-BE49-F238E27FC236}">
                <a16:creationId xmlns:a16="http://schemas.microsoft.com/office/drawing/2014/main" id="{92C23856-93FF-4597-83A4-FDD05BCDFD49}"/>
              </a:ext>
            </a:extLst>
          </p:cNvPr>
          <p:cNvSpPr/>
          <p:nvPr/>
        </p:nvSpPr>
        <p:spPr>
          <a:xfrm>
            <a:off x="5802874" y="1927813"/>
            <a:ext cx="5013809" cy="841503"/>
          </a:xfrm>
          <a:prstGeom prst="arc">
            <a:avLst>
              <a:gd name="adj1" fmla="val 10904953"/>
              <a:gd name="adj2" fmla="val 21596377"/>
            </a:avLst>
          </a:prstGeom>
          <a:ln>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EF7BF689-AE79-4182-A04B-C0908CF032B5}"/>
              </a:ext>
            </a:extLst>
          </p:cNvPr>
          <p:cNvSpPr/>
          <p:nvPr/>
        </p:nvSpPr>
        <p:spPr>
          <a:xfrm>
            <a:off x="4716875" y="2273922"/>
            <a:ext cx="2196881" cy="8415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a:solidFill>
                  <a:schemeClr val="accent6">
                    <a:lumMod val="10000"/>
                  </a:schemeClr>
                </a:solidFill>
                <a:latin typeface="微軟正黑體" panose="020B0604030504040204" pitchFamily="34" charset="-120"/>
                <a:ea typeface="微軟正黑體" panose="020B0604030504040204" pitchFamily="34" charset="-120"/>
              </a:rPr>
              <a:t>GPT</a:t>
            </a:r>
            <a:r>
              <a:rPr lang="zh-TW" altLang="en-US" sz="2000" b="1">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2000" b="1">
                <a:solidFill>
                  <a:schemeClr val="accent6">
                    <a:lumMod val="10000"/>
                  </a:schemeClr>
                </a:solidFill>
                <a:latin typeface="微軟正黑體" panose="020B0604030504040204" pitchFamily="34" charset="-120"/>
                <a:ea typeface="微軟正黑體" panose="020B0604030504040204" pitchFamily="34" charset="-120"/>
              </a:rPr>
              <a:t>X</a:t>
            </a:r>
          </a:p>
          <a:p>
            <a:pPr algn="ctr">
              <a:defRPr/>
            </a:pPr>
            <a:r>
              <a:rPr lang="zh-TW" altLang="en-US" sz="1100" b="1">
                <a:solidFill>
                  <a:schemeClr val="accent6">
                    <a:lumMod val="10000"/>
                  </a:schemeClr>
                </a:solidFill>
                <a:latin typeface="微軟正黑體" panose="020B0604030504040204" pitchFamily="34" charset="-120"/>
                <a:ea typeface="微軟正黑體" panose="020B0604030504040204" pitchFamily="34" charset="-120"/>
              </a:rPr>
              <a:t>生成</a:t>
            </a:r>
            <a:r>
              <a:rPr lang="zh-TW" altLang="en-US" sz="1100" b="1">
                <a:solidFill>
                  <a:srgbClr val="C00000"/>
                </a:solidFill>
                <a:latin typeface="微軟正黑體" panose="020B0604030504040204" pitchFamily="34" charset="-120"/>
                <a:ea typeface="微軟正黑體" panose="020B0604030504040204" pitchFamily="34" charset="-120"/>
              </a:rPr>
              <a:t>文字</a:t>
            </a:r>
          </a:p>
        </p:txBody>
      </p:sp>
      <p:sp>
        <p:nvSpPr>
          <p:cNvPr id="24" name="矩形 23">
            <a:extLst>
              <a:ext uri="{FF2B5EF4-FFF2-40B4-BE49-F238E27FC236}">
                <a16:creationId xmlns:a16="http://schemas.microsoft.com/office/drawing/2014/main" id="{26676D63-C023-4E97-A538-5EFE2E3E6BB3}"/>
              </a:ext>
            </a:extLst>
          </p:cNvPr>
          <p:cNvSpPr/>
          <p:nvPr/>
        </p:nvSpPr>
        <p:spPr>
          <a:xfrm>
            <a:off x="7170144" y="2273922"/>
            <a:ext cx="2196881" cy="8415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a:solidFill>
                  <a:schemeClr val="accent6">
                    <a:lumMod val="10000"/>
                  </a:schemeClr>
                </a:solidFill>
                <a:latin typeface="微軟正黑體" panose="020B0604030504040204" pitchFamily="34" charset="-120"/>
                <a:ea typeface="微軟正黑體" panose="020B0604030504040204" pitchFamily="34" charset="-120"/>
              </a:rPr>
              <a:t>Codex</a:t>
            </a:r>
          </a:p>
          <a:p>
            <a:pPr algn="ctr">
              <a:defRPr/>
            </a:pPr>
            <a:r>
              <a:rPr lang="zh-TW" altLang="en-US" sz="1100" b="1">
                <a:solidFill>
                  <a:schemeClr val="accent6">
                    <a:lumMod val="10000"/>
                  </a:schemeClr>
                </a:solidFill>
                <a:latin typeface="微軟正黑體" panose="020B0604030504040204" pitchFamily="34" charset="-120"/>
                <a:ea typeface="微軟正黑體" panose="020B0604030504040204" pitchFamily="34" charset="-120"/>
              </a:rPr>
              <a:t>生成</a:t>
            </a:r>
            <a:r>
              <a:rPr lang="zh-TW" altLang="en-US" sz="1100" b="1">
                <a:solidFill>
                  <a:srgbClr val="C00000"/>
                </a:solidFill>
                <a:latin typeface="微軟正黑體" panose="020B0604030504040204" pitchFamily="34" charset="-120"/>
                <a:ea typeface="微軟正黑體" panose="020B0604030504040204" pitchFamily="34" charset="-120"/>
              </a:rPr>
              <a:t>程式碼</a:t>
            </a:r>
          </a:p>
        </p:txBody>
      </p:sp>
      <p:sp>
        <p:nvSpPr>
          <p:cNvPr id="25" name="矩形 24">
            <a:extLst>
              <a:ext uri="{FF2B5EF4-FFF2-40B4-BE49-F238E27FC236}">
                <a16:creationId xmlns:a16="http://schemas.microsoft.com/office/drawing/2014/main" id="{F92AE179-9242-4FB8-9024-7C62A96BDEFC}"/>
              </a:ext>
            </a:extLst>
          </p:cNvPr>
          <p:cNvSpPr/>
          <p:nvPr/>
        </p:nvSpPr>
        <p:spPr>
          <a:xfrm>
            <a:off x="9616070" y="2273922"/>
            <a:ext cx="2196881" cy="8415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a:solidFill>
                  <a:schemeClr val="accent6">
                    <a:lumMod val="10000"/>
                  </a:schemeClr>
                </a:solidFill>
                <a:latin typeface="微軟正黑體" panose="020B0604030504040204" pitchFamily="34" charset="-120"/>
                <a:ea typeface="微軟正黑體" panose="020B0604030504040204" pitchFamily="34" charset="-120"/>
              </a:rPr>
              <a:t>Embedding</a:t>
            </a:r>
          </a:p>
          <a:p>
            <a:pPr algn="ctr">
              <a:defRPr/>
            </a:pPr>
            <a:r>
              <a:rPr lang="zh-TW" altLang="en-US" sz="1100" b="1">
                <a:solidFill>
                  <a:schemeClr val="accent6">
                    <a:lumMod val="10000"/>
                  </a:schemeClr>
                </a:solidFill>
                <a:latin typeface="微軟正黑體" panose="020B0604030504040204" pitchFamily="34" charset="-120"/>
                <a:ea typeface="微軟正黑體" panose="020B0604030504040204" pitchFamily="34" charset="-120"/>
              </a:rPr>
              <a:t>生成</a:t>
            </a:r>
            <a:r>
              <a:rPr lang="zh-TW" altLang="en-US" sz="1100" b="1">
                <a:solidFill>
                  <a:srgbClr val="C00000"/>
                </a:solidFill>
                <a:latin typeface="微軟正黑體" panose="020B0604030504040204" pitchFamily="34" charset="-120"/>
                <a:ea typeface="微軟正黑體" panose="020B0604030504040204" pitchFamily="34" charset="-120"/>
              </a:rPr>
              <a:t>向量</a:t>
            </a:r>
          </a:p>
        </p:txBody>
      </p:sp>
      <p:sp>
        <p:nvSpPr>
          <p:cNvPr id="34" name="文字方塊 33">
            <a:extLst>
              <a:ext uri="{FF2B5EF4-FFF2-40B4-BE49-F238E27FC236}">
                <a16:creationId xmlns:a16="http://schemas.microsoft.com/office/drawing/2014/main" id="{A95A895B-2BBF-471E-BF76-C72CCD378FA5}"/>
              </a:ext>
            </a:extLst>
          </p:cNvPr>
          <p:cNvSpPr txBox="1"/>
          <p:nvPr/>
        </p:nvSpPr>
        <p:spPr>
          <a:xfrm>
            <a:off x="6459737" y="1521009"/>
            <a:ext cx="1094416" cy="307777"/>
          </a:xfrm>
          <a:prstGeom prst="rect">
            <a:avLst/>
          </a:prstGeom>
          <a:noFill/>
        </p:spPr>
        <p:txBody>
          <a:bodyPr wrap="square">
            <a:spAutoFit/>
          </a:bodyPr>
          <a:lstStyle/>
          <a:p>
            <a:pPr algn="ctr">
              <a:defRPr/>
            </a:pPr>
            <a:r>
              <a:rPr lang="zh-TW" altLang="en-US" sz="1400" b="1">
                <a:solidFill>
                  <a:schemeClr val="accent6">
                    <a:lumMod val="10000"/>
                  </a:schemeClr>
                </a:solidFill>
                <a:latin typeface="微軟正黑體" panose="020B0604030504040204" pitchFamily="34" charset="-120"/>
                <a:ea typeface="微軟正黑體" panose="020B0604030504040204" pitchFamily="34" charset="-120"/>
              </a:rPr>
              <a:t>衍生</a:t>
            </a:r>
            <a:endParaRPr lang="en-US" altLang="zh-TW" sz="1400" b="1">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5" name="文字方塊 34">
            <a:extLst>
              <a:ext uri="{FF2B5EF4-FFF2-40B4-BE49-F238E27FC236}">
                <a16:creationId xmlns:a16="http://schemas.microsoft.com/office/drawing/2014/main" id="{AD509412-B3DE-4D8F-9936-219FE4AA56A7}"/>
              </a:ext>
            </a:extLst>
          </p:cNvPr>
          <p:cNvSpPr txBox="1"/>
          <p:nvPr/>
        </p:nvSpPr>
        <p:spPr>
          <a:xfrm>
            <a:off x="7876210" y="1672118"/>
            <a:ext cx="1094416" cy="307777"/>
          </a:xfrm>
          <a:prstGeom prst="rect">
            <a:avLst/>
          </a:prstGeom>
          <a:noFill/>
        </p:spPr>
        <p:txBody>
          <a:bodyPr wrap="square">
            <a:spAutoFit/>
          </a:bodyPr>
          <a:lstStyle/>
          <a:p>
            <a:pPr algn="ctr">
              <a:defRPr/>
            </a:pPr>
            <a:r>
              <a:rPr lang="zh-TW" altLang="en-US" sz="1400" b="1">
                <a:solidFill>
                  <a:schemeClr val="accent6">
                    <a:lumMod val="10000"/>
                  </a:schemeClr>
                </a:solidFill>
                <a:latin typeface="微軟正黑體" panose="020B0604030504040204" pitchFamily="34" charset="-120"/>
                <a:ea typeface="微軟正黑體" panose="020B0604030504040204" pitchFamily="34" charset="-120"/>
              </a:rPr>
              <a:t>衍生</a:t>
            </a:r>
            <a:endParaRPr lang="en-US" altLang="zh-TW" sz="1400" b="1">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1" name="流程圖: 合併 30">
            <a:extLst>
              <a:ext uri="{FF2B5EF4-FFF2-40B4-BE49-F238E27FC236}">
                <a16:creationId xmlns:a16="http://schemas.microsoft.com/office/drawing/2014/main" id="{669EC4FD-ECE1-44A7-9630-F3B255A40C5B}"/>
              </a:ext>
            </a:extLst>
          </p:cNvPr>
          <p:cNvSpPr/>
          <p:nvPr/>
        </p:nvSpPr>
        <p:spPr>
          <a:xfrm>
            <a:off x="8079013" y="2187348"/>
            <a:ext cx="189571" cy="138656"/>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流程圖: 合併 36">
            <a:extLst>
              <a:ext uri="{FF2B5EF4-FFF2-40B4-BE49-F238E27FC236}">
                <a16:creationId xmlns:a16="http://schemas.microsoft.com/office/drawing/2014/main" id="{DAE647E9-FDB2-4116-B523-4AE517B33F9B}"/>
              </a:ext>
            </a:extLst>
          </p:cNvPr>
          <p:cNvSpPr/>
          <p:nvPr/>
        </p:nvSpPr>
        <p:spPr>
          <a:xfrm>
            <a:off x="10619724" y="2196833"/>
            <a:ext cx="189571" cy="138656"/>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箭號: 向上 8">
            <a:extLst>
              <a:ext uri="{FF2B5EF4-FFF2-40B4-BE49-F238E27FC236}">
                <a16:creationId xmlns:a16="http://schemas.microsoft.com/office/drawing/2014/main" id="{6CE64B59-E43D-4E6D-8853-B8E15533E0CE}"/>
              </a:ext>
            </a:extLst>
          </p:cNvPr>
          <p:cNvSpPr/>
          <p:nvPr/>
        </p:nvSpPr>
        <p:spPr>
          <a:xfrm>
            <a:off x="5653577" y="2993583"/>
            <a:ext cx="323476" cy="420752"/>
          </a:xfrm>
          <a:prstGeom prst="upArrow">
            <a:avLst>
              <a:gd name="adj1" fmla="val 22421"/>
              <a:gd name="adj2" fmla="val 46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1CF461FE-73DA-4AC8-9415-99264C7AFB2D}"/>
              </a:ext>
            </a:extLst>
          </p:cNvPr>
          <p:cNvSpPr txBox="1"/>
          <p:nvPr/>
        </p:nvSpPr>
        <p:spPr>
          <a:xfrm>
            <a:off x="4882637" y="3050070"/>
            <a:ext cx="1094416" cy="307777"/>
          </a:xfrm>
          <a:prstGeom prst="rect">
            <a:avLst/>
          </a:prstGeom>
          <a:noFill/>
        </p:spPr>
        <p:txBody>
          <a:bodyPr wrap="square">
            <a:spAutoFit/>
          </a:bodyPr>
          <a:lstStyle/>
          <a:p>
            <a:pPr algn="ctr">
              <a:defRPr/>
            </a:pPr>
            <a:r>
              <a:rPr lang="zh-TW" altLang="en-US" sz="1400" b="1">
                <a:solidFill>
                  <a:schemeClr val="accent6">
                    <a:lumMod val="10000"/>
                  </a:schemeClr>
                </a:solidFill>
                <a:latin typeface="微軟正黑體" panose="020B0604030504040204" pitchFamily="34" charset="-120"/>
                <a:ea typeface="微軟正黑體" panose="020B0604030504040204" pitchFamily="34" charset="-120"/>
              </a:rPr>
              <a:t>訓練</a:t>
            </a:r>
            <a:endParaRPr lang="en-US" altLang="zh-TW" sz="1400" b="1">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57" name="文字方塊 56">
            <a:extLst>
              <a:ext uri="{FF2B5EF4-FFF2-40B4-BE49-F238E27FC236}">
                <a16:creationId xmlns:a16="http://schemas.microsoft.com/office/drawing/2014/main" id="{98D06EBF-6A40-4E36-B59A-41EBAB9DA45C}"/>
              </a:ext>
            </a:extLst>
          </p:cNvPr>
          <p:cNvSpPr txBox="1"/>
          <p:nvPr/>
        </p:nvSpPr>
        <p:spPr>
          <a:xfrm>
            <a:off x="4626091" y="4306117"/>
            <a:ext cx="6190592" cy="2545890"/>
          </a:xfrm>
          <a:prstGeom prst="rect">
            <a:avLst/>
          </a:prstGeom>
          <a:noFill/>
        </p:spPr>
        <p:txBody>
          <a:bodyPr wrap="square">
            <a:spAutoFit/>
          </a:bodyPr>
          <a:lstStyle/>
          <a:p>
            <a:pPr marL="285750" indent="-285750">
              <a:lnSpc>
                <a:spcPct val="107000"/>
              </a:lnSpc>
              <a:spcBef>
                <a:spcPts val="200"/>
              </a:spcBef>
              <a:buFont typeface="Arial" panose="020B0604020202020204" pitchFamily="34" charset="0"/>
              <a:buChar char="•"/>
            </a:pPr>
            <a:r>
              <a:rPr lang="zh-TW" altLang="zh-TW" sz="1800" b="1">
                <a:solidFill>
                  <a:srgbClr val="2F5496"/>
                </a:solidFill>
                <a:effectLst/>
                <a:latin typeface="微軟正黑體" panose="020B0604030504040204" pitchFamily="34" charset="-120"/>
                <a:ea typeface="微軟正黑體" panose="020B0604030504040204" pitchFamily="34" charset="-120"/>
                <a:cs typeface="Times New Roman" panose="02020603050405020304" pitchFamily="18" charset="0"/>
              </a:rPr>
              <a:t>安全和資料的隱私</a:t>
            </a:r>
            <a:endParaRPr lang="en-US" altLang="zh-TW" sz="1800" b="1">
              <a:solidFill>
                <a:srgbClr val="2F5496"/>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742950" lvl="1" indent="-285750">
              <a:lnSpc>
                <a:spcPct val="107000"/>
              </a:lnSpc>
              <a:spcBef>
                <a:spcPts val="200"/>
              </a:spcBef>
              <a:buFont typeface="Arial" panose="020B0604020202020204" pitchFamily="34" charset="0"/>
              <a:buChar char="•"/>
            </a:pPr>
            <a:r>
              <a:rPr lang="zh-TW" altLang="en-US" sz="1100">
                <a:solidFill>
                  <a:srgbClr val="2F5496"/>
                </a:solidFill>
                <a:latin typeface="微軟正黑體" panose="020B0604030504040204" pitchFamily="34" charset="-120"/>
                <a:ea typeface="微軟正黑體" panose="020B0604030504040204" pitchFamily="34" charset="-120"/>
                <a:cs typeface="Times New Roman" panose="02020603050405020304" pitchFamily="18" charset="0"/>
              </a:rPr>
              <a:t>資安保護 </a:t>
            </a:r>
            <a:r>
              <a:rPr lang="en-US" altLang="zh-TW" sz="1100">
                <a:solidFill>
                  <a:srgbClr val="2F5496"/>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100">
                <a:solidFill>
                  <a:srgbClr val="2F5496"/>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1100" dirty="0">
                <a:effectLst/>
                <a:latin typeface="微軟正黑體" panose="020B0604030504040204" pitchFamily="34" charset="-120"/>
                <a:ea typeface="微軟正黑體" panose="020B0604030504040204" pitchFamily="34" charset="-120"/>
                <a:cs typeface="Arial" panose="020B0604020202020204" pitchFamily="34" charset="0"/>
              </a:rPr>
              <a:t>Microsoft Azure 提供了 OpenAI 所缺乏的多種安全級別，包括雙重加密（包括客戶管理的金鑰）、進階的身分識別管理以及強大的監視和保護。 Azure OpenAI 符合各種標準，包括 SOC、ISO、HIPAA 和 CSA STAR。</a:t>
            </a:r>
            <a:endParaRPr lang="en-US" altLang="zh-TW" sz="1100" b="1">
              <a:solidFill>
                <a:srgbClr val="2F5496"/>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a:lnSpc>
                <a:spcPct val="107000"/>
              </a:lnSpc>
              <a:spcBef>
                <a:spcPts val="200"/>
              </a:spcBef>
              <a:buFont typeface="Arial" panose="020B0604020202020204" pitchFamily="34" charset="0"/>
              <a:buChar char="•"/>
            </a:pPr>
            <a:r>
              <a:rPr lang="zh-TW" altLang="zh-TW" sz="1800" b="1">
                <a:solidFill>
                  <a:srgbClr val="2F5496"/>
                </a:solidFill>
                <a:effectLst/>
                <a:latin typeface="微軟正黑體" panose="020B0604030504040204" pitchFamily="34" charset="-120"/>
                <a:ea typeface="微軟正黑體" panose="020B0604030504040204" pitchFamily="34" charset="-120"/>
                <a:cs typeface="Times New Roman" panose="02020603050405020304" pitchFamily="18" charset="0"/>
              </a:rPr>
              <a:t>負責任的 AI</a:t>
            </a:r>
          </a:p>
          <a:p>
            <a:pPr marL="742950" lvl="1" indent="-285750">
              <a:lnSpc>
                <a:spcPct val="107000"/>
              </a:lnSpc>
              <a:spcBef>
                <a:spcPts val="200"/>
              </a:spcBef>
              <a:buFont typeface="Arial" panose="020B0604020202020204" pitchFamily="34" charset="0"/>
              <a:buChar char="•"/>
            </a:pPr>
            <a:r>
              <a:rPr lang="zh-TW" altLang="en-US" sz="1100">
                <a:solidFill>
                  <a:srgbClr val="2F5496"/>
                </a:solidFill>
                <a:latin typeface="微軟正黑體" panose="020B0604030504040204" pitchFamily="34" charset="-120"/>
                <a:ea typeface="微軟正黑體" panose="020B0604030504040204" pitchFamily="34" charset="-120"/>
                <a:cs typeface="Times New Roman" panose="02020603050405020304" pitchFamily="18" charset="0"/>
              </a:rPr>
              <a:t>內容規範 </a:t>
            </a:r>
            <a:r>
              <a:rPr lang="en-US" altLang="zh-TW" sz="1100">
                <a:solidFill>
                  <a:srgbClr val="2F5496"/>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100">
                <a:solidFill>
                  <a:srgbClr val="2F5496"/>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1100" dirty="0">
                <a:effectLst/>
                <a:latin typeface="微軟正黑體" panose="020B0604030504040204" pitchFamily="34" charset="-120"/>
                <a:ea typeface="微軟正黑體" panose="020B0604030504040204" pitchFamily="34" charset="-120"/>
                <a:cs typeface="Arial" panose="020B0604020202020204" pitchFamily="34" charset="0"/>
              </a:rPr>
              <a:t>Azure OpenAI 服務內建了我們的 Azure 內容審查器 (</a:t>
            </a:r>
            <a:r>
              <a:rPr lang="en-US" altLang="zh-TW" sz="1100" dirty="0">
                <a:effectLst/>
                <a:latin typeface="微軟正黑體" panose="020B0604030504040204" pitchFamily="34" charset="-120"/>
                <a:ea typeface="微軟正黑體" panose="020B0604030504040204" pitchFamily="34" charset="-120"/>
                <a:cs typeface="Arial" panose="020B0604020202020204" pitchFamily="34" charset="0"/>
              </a:rPr>
              <a:t>Azure Content Moderator</a:t>
            </a:r>
            <a:r>
              <a:rPr lang="zh-TW" altLang="zh-TW" sz="1100" dirty="0">
                <a:effectLst/>
                <a:latin typeface="微軟正黑體" panose="020B0604030504040204" pitchFamily="34" charset="-120"/>
                <a:ea typeface="微軟正黑體" panose="020B0604030504040204" pitchFamily="34" charset="-120"/>
                <a:cs typeface="Arial" panose="020B0604020202020204" pitchFamily="34" charset="0"/>
              </a:rPr>
              <a:t>)，可防止生成仇恨言論、暴力、自殘和性內容等有害內容。 審核系統支援微軟最大的 OpenAI 模型應用程式，包含 GitHub Copilot 、 Microsoft Designer 和 Bing 的 Image Creator 。</a:t>
            </a:r>
            <a:endParaRPr lang="en-US" altLang="zh-TW" sz="1100" dirty="0">
              <a:effectLst/>
              <a:latin typeface="微軟正黑體" panose="020B0604030504040204" pitchFamily="34" charset="-120"/>
              <a:ea typeface="微軟正黑體" panose="020B0604030504040204" pitchFamily="34" charset="-120"/>
              <a:cs typeface="Arial" panose="020B0604020202020204" pitchFamily="34" charset="0"/>
            </a:endParaRPr>
          </a:p>
          <a:p>
            <a:pPr marL="742950" lvl="1" indent="-285750">
              <a:lnSpc>
                <a:spcPct val="107000"/>
              </a:lnSpc>
              <a:spcBef>
                <a:spcPts val="200"/>
              </a:spcBef>
              <a:buFont typeface="Arial" panose="020B0604020202020204" pitchFamily="34" charset="0"/>
              <a:buChar char="•"/>
            </a:pPr>
            <a:r>
              <a:rPr lang="zh-TW" altLang="zh-TW" sz="1100">
                <a:solidFill>
                  <a:srgbClr val="2F5496"/>
                </a:solidFill>
                <a:latin typeface="微軟正黑體" panose="020B0604030504040204" pitchFamily="34" charset="-120"/>
                <a:ea typeface="微軟正黑體" panose="020B0604030504040204" pitchFamily="34" charset="-120"/>
                <a:cs typeface="Times New Roman" panose="02020603050405020304" pitchFamily="18" charset="0"/>
              </a:rPr>
              <a:t>解決方案全面程度</a:t>
            </a:r>
            <a:r>
              <a:rPr lang="en-US" altLang="zh-TW" sz="1100">
                <a:solidFill>
                  <a:srgbClr val="2F5496"/>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1800" dirty="0">
                <a:effectLst/>
                <a:latin typeface="微軟正黑體" panose="020B0604030504040204" pitchFamily="34" charset="-120"/>
                <a:ea typeface="微軟正黑體" panose="020B0604030504040204" pitchFamily="34" charset="-120"/>
                <a:cs typeface="Arial" panose="020B0604020202020204" pitchFamily="34" charset="0"/>
              </a:rPr>
              <a:t> </a:t>
            </a:r>
            <a:r>
              <a:rPr lang="zh-TW" altLang="zh-TW" sz="1100" dirty="0">
                <a:latin typeface="微軟正黑體" panose="020B0604030504040204" pitchFamily="34" charset="-120"/>
                <a:ea typeface="微軟正黑體" panose="020B0604030504040204" pitchFamily="34" charset="-120"/>
                <a:cs typeface="Arial" panose="020B0604020202020204" pitchFamily="34" charset="0"/>
              </a:rPr>
              <a:t>Azure 包含許多預先整合到 Azure OpenAI 的服務</a:t>
            </a:r>
          </a:p>
          <a:p>
            <a:pPr marL="742950" lvl="1" indent="-285750">
              <a:lnSpc>
                <a:spcPct val="107000"/>
              </a:lnSpc>
              <a:spcBef>
                <a:spcPts val="200"/>
              </a:spcBef>
              <a:buFont typeface="Arial" panose="020B0604020202020204" pitchFamily="34" charset="0"/>
              <a:buChar char="•"/>
            </a:pPr>
            <a:endParaRPr lang="zh-TW" altLang="zh-TW" sz="1100">
              <a:solidFill>
                <a:srgbClr val="2F5496"/>
              </a:solidFill>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3074" name="Picture 2" descr="What Is OpenAI? Here's Everything a Marketer Needs to Know">
            <a:extLst>
              <a:ext uri="{FF2B5EF4-FFF2-40B4-BE49-F238E27FC236}">
                <a16:creationId xmlns:a16="http://schemas.microsoft.com/office/drawing/2014/main" id="{8015D156-72E1-4E6C-987F-8BC9E4711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10" b="35941"/>
          <a:stretch/>
        </p:blipFill>
        <p:spPr bwMode="auto">
          <a:xfrm>
            <a:off x="263161" y="5471403"/>
            <a:ext cx="2194289" cy="3982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精誠軟體服務">
            <a:extLst>
              <a:ext uri="{FF2B5EF4-FFF2-40B4-BE49-F238E27FC236}">
                <a16:creationId xmlns:a16="http://schemas.microsoft.com/office/drawing/2014/main" id="{AFEA37E3-5ADE-95FC-4E2E-5106C88AC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787" y="5122137"/>
            <a:ext cx="1539622" cy="10264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心形符號- 維基百科，自由的百科全書">
            <a:extLst>
              <a:ext uri="{FF2B5EF4-FFF2-40B4-BE49-F238E27FC236}">
                <a16:creationId xmlns:a16="http://schemas.microsoft.com/office/drawing/2014/main" id="{D977295B-A449-94B7-2FE5-28797CD77E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0560" y="5554318"/>
            <a:ext cx="288396" cy="26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27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2" grpId="0" animBg="1"/>
      <p:bldP spid="34" grpId="0"/>
      <p:bldP spid="35" grpId="0"/>
      <p:bldP spid="31"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CECE726-375F-74A0-1174-36859E3B9A13}"/>
              </a:ext>
            </a:extLst>
          </p:cNvPr>
          <p:cNvSpPr txBox="1"/>
          <p:nvPr/>
        </p:nvSpPr>
        <p:spPr>
          <a:xfrm>
            <a:off x="378618" y="1550938"/>
            <a:ext cx="5212557" cy="3108543"/>
          </a:xfrm>
          <a:prstGeom prst="rect">
            <a:avLst/>
          </a:prstGeom>
          <a:noFill/>
        </p:spPr>
        <p:txBody>
          <a:bodyPr wrap="square">
            <a:spAutoFit/>
          </a:bodyPr>
          <a:lstStyle/>
          <a:p>
            <a:pPr marL="285750" indent="-285750" algn="l">
              <a:buFont typeface="Arial" panose="020B0604020202020204" pitchFamily="34" charset="0"/>
              <a:buChar char="•"/>
            </a:pPr>
            <a:r>
              <a:rPr lang="zh-TW" altLang="en-US" sz="14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大型語言模型（</a:t>
            </a:r>
            <a:r>
              <a:rPr lang="en-US" altLang="zh-TW" sz="1400" b="1" i="0" dirty="0">
                <a:solidFill>
                  <a:srgbClr val="0D0D0D"/>
                </a:solidFill>
                <a:effectLst/>
                <a:highlight>
                  <a:srgbClr val="FFFFFF"/>
                </a:highlight>
                <a:latin typeface="微軟正黑體" panose="020B0604030504040204" pitchFamily="34" charset="-120"/>
                <a:ea typeface="微軟正黑體" panose="020B0604030504040204" pitchFamily="34" charset="-120"/>
              </a:rPr>
              <a:t>LLM</a:t>
            </a:r>
            <a:r>
              <a:rPr lang="zh-TW" altLang="en-US" sz="14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endParaRPr lang="en-US" altLang="zh-TW" sz="14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zh-TW" altLang="en-US" sz="14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大型語言模型（</a:t>
            </a:r>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Large Language Model, LLM</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）是通過大量語言數據訓練的深度學習語言模型。這類模型是像</a:t>
            </a:r>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ChatGPT</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這樣的技術背後的關鍵，能夠處理廣泛的自然語言處理（</a:t>
            </a:r>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NLP</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）任務，如文本分類、摘要、翻譯、問答、情感分析和文本生成等。</a:t>
            </a:r>
            <a:endPar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LLM</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接收用戶輸入的一句話（提示詞，</a:t>
            </a:r>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Prompt</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），並預測下一句話或生成答案。</a:t>
            </a:r>
            <a:endPar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4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生成式</a:t>
            </a:r>
            <a:r>
              <a:rPr lang="en-US" altLang="zh-TW" sz="14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AI</a:t>
            </a:r>
            <a:r>
              <a:rPr lang="zh-TW" altLang="en-US" sz="14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r>
              <a:rPr lang="en-US" altLang="zh-TW" sz="1400" b="1" i="0" dirty="0">
                <a:solidFill>
                  <a:srgbClr val="0D0D0D"/>
                </a:solidFill>
                <a:effectLst/>
                <a:highlight>
                  <a:srgbClr val="FFFFFF"/>
                </a:highlight>
                <a:latin typeface="微軟正黑體" panose="020B0604030504040204" pitchFamily="34" charset="-120"/>
                <a:ea typeface="微軟正黑體" panose="020B0604030504040204" pitchFamily="34" charset="-120"/>
              </a:rPr>
              <a:t>Generative AI</a:t>
            </a:r>
            <a:r>
              <a:rPr lang="zh-TW" altLang="en-US" sz="14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algn="l"/>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生成式</a:t>
            </a:r>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AI</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泛指所有可以生成內容的</a:t>
            </a:r>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AI</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技術，包括文字和影像。除了</a:t>
            </a:r>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LLM</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，生成式</a:t>
            </a:r>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AI</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還包括圖像生成模型如</a:t>
            </a:r>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Midjourney</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和</a:t>
            </a:r>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Stable Diffusion</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等。在本課程中，我們將主要討論</a:t>
            </a:r>
            <a:r>
              <a:rPr lang="en-US" altLang="zh-TW"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LLM</a:t>
            </a:r>
            <a:r>
              <a:rPr lang="zh-TW" altLang="en-US" sz="14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p:txBody>
      </p:sp>
      <p:sp>
        <p:nvSpPr>
          <p:cNvPr id="7" name="標題 1">
            <a:extLst>
              <a:ext uri="{FF2B5EF4-FFF2-40B4-BE49-F238E27FC236}">
                <a16:creationId xmlns:a16="http://schemas.microsoft.com/office/drawing/2014/main" id="{C81EC2FE-A3CD-0F43-FFE5-E5922A54291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zh-TW" altLang="en-US" sz="3200" b="1" dirty="0">
                <a:latin typeface="微軟正黑體" panose="020B0604030504040204" pitchFamily="34" charset="-120"/>
                <a:ea typeface="微軟正黑體" panose="020B0604030504040204" pitchFamily="34" charset="-120"/>
              </a:rPr>
              <a:t>甚麼是</a:t>
            </a:r>
            <a:r>
              <a:rPr lang="en-US" altLang="zh-TW" sz="3200" b="1" dirty="0">
                <a:latin typeface="微軟正黑體" panose="020B0604030504040204" pitchFamily="34" charset="-120"/>
                <a:ea typeface="微軟正黑體" panose="020B0604030504040204" pitchFamily="34" charset="-120"/>
              </a:rPr>
              <a:t>LLM?</a:t>
            </a:r>
            <a:r>
              <a:rPr lang="zh-TW" altLang="en-US" sz="3200" b="1" dirty="0">
                <a:latin typeface="微軟正黑體" panose="020B0604030504040204" pitchFamily="34" charset="-120"/>
                <a:ea typeface="微軟正黑體" panose="020B0604030504040204" pitchFamily="34" charset="-120"/>
              </a:rPr>
              <a:t> 和生成式 </a:t>
            </a:r>
            <a:r>
              <a:rPr lang="en-US" altLang="zh-TW" sz="3200" b="1" dirty="0">
                <a:latin typeface="微軟正黑體" panose="020B0604030504040204" pitchFamily="34" charset="-120"/>
                <a:ea typeface="微軟正黑體" panose="020B0604030504040204" pitchFamily="34" charset="-120"/>
              </a:rPr>
              <a:t>AI</a:t>
            </a:r>
            <a:r>
              <a:rPr lang="zh-TW" altLang="en-US" sz="3200" b="1" dirty="0">
                <a:latin typeface="微軟正黑體" panose="020B0604030504040204" pitchFamily="34" charset="-120"/>
                <a:ea typeface="微軟正黑體" panose="020B0604030504040204" pitchFamily="34" charset="-120"/>
              </a:rPr>
              <a:t> 的關係</a:t>
            </a:r>
            <a:r>
              <a:rPr lang="en-US" altLang="zh-TW" sz="3200" b="1" dirty="0">
                <a:latin typeface="微軟正黑體" panose="020B0604030504040204" pitchFamily="34" charset="-120"/>
                <a:ea typeface="微軟正黑體" panose="020B0604030504040204" pitchFamily="34" charset="-120"/>
              </a:rPr>
              <a:t>?</a:t>
            </a:r>
          </a:p>
        </p:txBody>
      </p:sp>
      <p:sp>
        <p:nvSpPr>
          <p:cNvPr id="8" name="矩形 7">
            <a:extLst>
              <a:ext uri="{FF2B5EF4-FFF2-40B4-BE49-F238E27FC236}">
                <a16:creationId xmlns:a16="http://schemas.microsoft.com/office/drawing/2014/main" id="{70B5D167-95A9-771D-3CD1-FFE8939572E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6" name="矩形: 圓角 15">
            <a:extLst>
              <a:ext uri="{FF2B5EF4-FFF2-40B4-BE49-F238E27FC236}">
                <a16:creationId xmlns:a16="http://schemas.microsoft.com/office/drawing/2014/main" id="{8D961BEF-3E5B-B7B7-4868-16BACA5C941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
        <p:nvSpPr>
          <p:cNvPr id="2" name="橢圓 1">
            <a:extLst>
              <a:ext uri="{FF2B5EF4-FFF2-40B4-BE49-F238E27FC236}">
                <a16:creationId xmlns:a16="http://schemas.microsoft.com/office/drawing/2014/main" id="{09833CA1-38B6-02EF-7794-77123DC59054}"/>
              </a:ext>
            </a:extLst>
          </p:cNvPr>
          <p:cNvSpPr/>
          <p:nvPr/>
        </p:nvSpPr>
        <p:spPr>
          <a:xfrm>
            <a:off x="6595816" y="1550938"/>
            <a:ext cx="3556967" cy="35569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生成式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AI</a:t>
            </a:r>
          </a:p>
          <a:p>
            <a:pPr algn="ct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4" name="橢圓 3">
            <a:extLst>
              <a:ext uri="{FF2B5EF4-FFF2-40B4-BE49-F238E27FC236}">
                <a16:creationId xmlns:a16="http://schemas.microsoft.com/office/drawing/2014/main" id="{9D568BCA-0553-D5F3-B5F4-B6789AFEE5A9}"/>
              </a:ext>
            </a:extLst>
          </p:cNvPr>
          <p:cNvSpPr/>
          <p:nvPr/>
        </p:nvSpPr>
        <p:spPr>
          <a:xfrm>
            <a:off x="7595798" y="4395378"/>
            <a:ext cx="1425054" cy="142505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Prompting</a:t>
            </a:r>
          </a:p>
          <a:p>
            <a:pPr algn="ct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提示詞工程</a:t>
            </a:r>
          </a:p>
        </p:txBody>
      </p:sp>
      <p:sp>
        <p:nvSpPr>
          <p:cNvPr id="3" name="橢圓 2">
            <a:extLst>
              <a:ext uri="{FF2B5EF4-FFF2-40B4-BE49-F238E27FC236}">
                <a16:creationId xmlns:a16="http://schemas.microsoft.com/office/drawing/2014/main" id="{496B9250-D7E5-C93D-DFBA-D764FC4F7E66}"/>
              </a:ext>
            </a:extLst>
          </p:cNvPr>
          <p:cNvSpPr/>
          <p:nvPr/>
        </p:nvSpPr>
        <p:spPr>
          <a:xfrm>
            <a:off x="8756056" y="3789040"/>
            <a:ext cx="2044799" cy="2044799"/>
          </a:xfrm>
          <a:prstGeom prst="ellipse">
            <a:avLst/>
          </a:prstGeom>
          <a:solidFill>
            <a:srgbClr val="1B7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LLM</a:t>
            </a:r>
          </a:p>
          <a:p>
            <a:pPr algn="ctr"/>
            <a:r>
              <a:rPr lang="zh-TW" altLang="en-US" dirty="0">
                <a:latin typeface="微軟正黑體" panose="020B0604030504040204" pitchFamily="34" charset="-120"/>
                <a:ea typeface="微軟正黑體" panose="020B0604030504040204" pitchFamily="34" charset="-120"/>
              </a:rPr>
              <a:t>大語言模型</a:t>
            </a:r>
          </a:p>
        </p:txBody>
      </p:sp>
      <p:sp>
        <p:nvSpPr>
          <p:cNvPr id="5" name="箭號: 向右 4">
            <a:extLst>
              <a:ext uri="{FF2B5EF4-FFF2-40B4-BE49-F238E27FC236}">
                <a16:creationId xmlns:a16="http://schemas.microsoft.com/office/drawing/2014/main" id="{8CC964B0-CDFD-6422-C973-DF3E8039E4AF}"/>
              </a:ext>
            </a:extLst>
          </p:cNvPr>
          <p:cNvSpPr/>
          <p:nvPr/>
        </p:nvSpPr>
        <p:spPr>
          <a:xfrm rot="16200000">
            <a:off x="8054480" y="3793889"/>
            <a:ext cx="568611" cy="481335"/>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箭號: 向右 8">
            <a:extLst>
              <a:ext uri="{FF2B5EF4-FFF2-40B4-BE49-F238E27FC236}">
                <a16:creationId xmlns:a16="http://schemas.microsoft.com/office/drawing/2014/main" id="{E5F2C597-C0C2-D205-92A2-CDEA46302362}"/>
              </a:ext>
            </a:extLst>
          </p:cNvPr>
          <p:cNvSpPr/>
          <p:nvPr/>
        </p:nvSpPr>
        <p:spPr>
          <a:xfrm rot="13767615">
            <a:off x="8662835" y="3509582"/>
            <a:ext cx="568611" cy="481335"/>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文字方塊 20">
            <a:extLst>
              <a:ext uri="{FF2B5EF4-FFF2-40B4-BE49-F238E27FC236}">
                <a16:creationId xmlns:a16="http://schemas.microsoft.com/office/drawing/2014/main" id="{8CB82465-9CED-E599-544C-0EE64295F455}"/>
              </a:ext>
            </a:extLst>
          </p:cNvPr>
          <p:cNvSpPr txBox="1"/>
          <p:nvPr/>
        </p:nvSpPr>
        <p:spPr>
          <a:xfrm>
            <a:off x="8098118" y="1751342"/>
            <a:ext cx="624808" cy="338554"/>
          </a:xfrm>
          <a:prstGeom prst="rect">
            <a:avLst/>
          </a:prstGeom>
          <a:solidFill>
            <a:schemeClr val="bg1">
              <a:lumMod val="95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sz="1600" b="1" dirty="0">
                <a:solidFill>
                  <a:schemeClr val="accent1"/>
                </a:solidFill>
                <a:latin typeface="Microsoft JhengHei UI" panose="020B0604030504040204" pitchFamily="34" charset="-120"/>
                <a:ea typeface="Microsoft JhengHei UI" panose="020B0604030504040204" pitchFamily="34" charset="-120"/>
              </a:rPr>
              <a:t>結果</a:t>
            </a:r>
            <a:endParaRPr kumimoji="0" lang="zh-TW" altLang="en-US" sz="16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sp>
        <p:nvSpPr>
          <p:cNvPr id="10" name="文字方塊 9">
            <a:extLst>
              <a:ext uri="{FF2B5EF4-FFF2-40B4-BE49-F238E27FC236}">
                <a16:creationId xmlns:a16="http://schemas.microsoft.com/office/drawing/2014/main" id="{7D52F70D-ACC6-092F-34D1-94959B566CDC}"/>
              </a:ext>
            </a:extLst>
          </p:cNvPr>
          <p:cNvSpPr txBox="1"/>
          <p:nvPr/>
        </p:nvSpPr>
        <p:spPr>
          <a:xfrm>
            <a:off x="8026381" y="5380546"/>
            <a:ext cx="624808" cy="338554"/>
          </a:xfrm>
          <a:prstGeom prst="rect">
            <a:avLst/>
          </a:prstGeom>
          <a:solidFill>
            <a:schemeClr val="bg1">
              <a:lumMod val="95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sz="1600" b="1" dirty="0">
                <a:solidFill>
                  <a:schemeClr val="accent1"/>
                </a:solidFill>
                <a:latin typeface="Microsoft JhengHei UI" panose="020B0604030504040204" pitchFamily="34" charset="-120"/>
                <a:ea typeface="Microsoft JhengHei UI" panose="020B0604030504040204" pitchFamily="34" charset="-120"/>
              </a:rPr>
              <a:t>手段</a:t>
            </a:r>
            <a:endParaRPr kumimoji="0" lang="zh-TW" altLang="en-US" sz="16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sp>
        <p:nvSpPr>
          <p:cNvPr id="11" name="文字方塊 10">
            <a:extLst>
              <a:ext uri="{FF2B5EF4-FFF2-40B4-BE49-F238E27FC236}">
                <a16:creationId xmlns:a16="http://schemas.microsoft.com/office/drawing/2014/main" id="{8F727246-F59B-9A70-77DA-7C198E21B2BD}"/>
              </a:ext>
            </a:extLst>
          </p:cNvPr>
          <p:cNvSpPr txBox="1"/>
          <p:nvPr/>
        </p:nvSpPr>
        <p:spPr>
          <a:xfrm>
            <a:off x="9523172" y="5320654"/>
            <a:ext cx="624808" cy="338554"/>
          </a:xfrm>
          <a:prstGeom prst="rect">
            <a:avLst/>
          </a:prstGeom>
          <a:solidFill>
            <a:schemeClr val="bg1">
              <a:lumMod val="95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rPr>
              <a:t>工具</a:t>
            </a:r>
          </a:p>
        </p:txBody>
      </p:sp>
    </p:spTree>
    <p:extLst>
      <p:ext uri="{BB962C8B-B14F-4D97-AF65-F5344CB8AC3E}">
        <p14:creationId xmlns:p14="http://schemas.microsoft.com/office/powerpoint/2010/main" val="59937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CECE726-375F-74A0-1174-36859E3B9A13}"/>
              </a:ext>
            </a:extLst>
          </p:cNvPr>
          <p:cNvSpPr txBox="1"/>
          <p:nvPr/>
        </p:nvSpPr>
        <p:spPr>
          <a:xfrm>
            <a:off x="378618" y="1550938"/>
            <a:ext cx="11582400" cy="3693319"/>
          </a:xfrm>
          <a:prstGeom prst="rect">
            <a:avLst/>
          </a:prstGeom>
          <a:noFill/>
        </p:spPr>
        <p:txBody>
          <a:bodyPr wrap="square">
            <a:spAutoFit/>
          </a:bodyPr>
          <a:lstStyle/>
          <a:p>
            <a:pPr algn="l"/>
            <a:r>
              <a:rPr lang="zh-TW" altLang="en-US" b="0" i="0" dirty="0">
                <a:solidFill>
                  <a:srgbClr val="0D0D0D"/>
                </a:solidFill>
                <a:effectLst/>
                <a:latin typeface="微軟正黑體" panose="020B0604030504040204" pitchFamily="34" charset="-120"/>
                <a:ea typeface="微軟正黑體" panose="020B0604030504040204" pitchFamily="34" charset="-120"/>
              </a:rPr>
              <a:t>生成式</a:t>
            </a:r>
            <a:r>
              <a:rPr lang="en-US" altLang="zh-TW" b="0" i="0" dirty="0">
                <a:solidFill>
                  <a:srgbClr val="0D0D0D"/>
                </a:solidFill>
                <a:effectLst/>
                <a:latin typeface="微軟正黑體" panose="020B0604030504040204" pitchFamily="34" charset="-120"/>
                <a:ea typeface="微軟正黑體" panose="020B0604030504040204" pitchFamily="34" charset="-120"/>
              </a:rPr>
              <a:t>AI</a:t>
            </a:r>
            <a:r>
              <a:rPr lang="zh-TW" altLang="en-US" b="0" i="0" dirty="0">
                <a:solidFill>
                  <a:srgbClr val="0D0D0D"/>
                </a:solidFill>
                <a:effectLst/>
                <a:latin typeface="微軟正黑體" panose="020B0604030504040204" pitchFamily="34" charset="-120"/>
                <a:ea typeface="微軟正黑體" panose="020B0604030504040204" pitchFamily="34" charset="-120"/>
              </a:rPr>
              <a:t>的限制主要集中在以下三個方面：</a:t>
            </a:r>
            <a:endParaRPr lang="en-US" altLang="zh-TW" b="0" i="0" dirty="0">
              <a:solidFill>
                <a:srgbClr val="0D0D0D"/>
              </a:solidFill>
              <a:effectLst/>
              <a:latin typeface="微軟正黑體" panose="020B0604030504040204" pitchFamily="34" charset="-120"/>
              <a:ea typeface="微軟正黑體" panose="020B0604030504040204" pitchFamily="34" charset="-120"/>
            </a:endParaRPr>
          </a:p>
          <a:p>
            <a:pPr algn="l"/>
            <a:endParaRPr lang="zh-TW" altLang="en-US" b="0" i="0" dirty="0">
              <a:solidFill>
                <a:srgbClr val="0D0D0D"/>
              </a:solidFill>
              <a:effectLst/>
              <a:latin typeface="微軟正黑體" panose="020B0604030504040204" pitchFamily="34" charset="-120"/>
              <a:ea typeface="微軟正黑體" panose="020B0604030504040204" pitchFamily="34" charset="-120"/>
            </a:endParaRPr>
          </a:p>
          <a:p>
            <a:pPr algn="l">
              <a:buFont typeface="+mj-lt"/>
              <a:buAutoNum type="arabicPeriod"/>
            </a:pPr>
            <a:r>
              <a:rPr lang="zh-TW" altLang="en-US" b="1" i="0" dirty="0">
                <a:solidFill>
                  <a:srgbClr val="0D0D0D"/>
                </a:solidFill>
                <a:effectLst/>
                <a:latin typeface="微軟正黑體" panose="020B0604030504040204" pitchFamily="34" charset="-120"/>
                <a:ea typeface="微軟正黑體" panose="020B0604030504040204" pitchFamily="34" charset="-120"/>
              </a:rPr>
              <a:t>數據和偏見問題</a:t>
            </a:r>
            <a:r>
              <a:rPr lang="zh-TW" altLang="en-US" b="0" i="0" dirty="0">
                <a:solidFill>
                  <a:srgbClr val="0D0D0D"/>
                </a:solidFill>
                <a:effectLst/>
                <a:latin typeface="微軟正黑體" panose="020B0604030504040204" pitchFamily="34" charset="-120"/>
                <a:ea typeface="微軟正黑體" panose="020B0604030504040204" pitchFamily="34" charset="-120"/>
              </a:rPr>
              <a:t>：</a:t>
            </a:r>
          </a:p>
          <a:p>
            <a:pPr marL="742950" lvl="1" indent="-285750" algn="l">
              <a:buFont typeface="Arial" panose="020B0604020202020204" pitchFamily="34" charset="0"/>
              <a:buChar char="•"/>
            </a:pPr>
            <a:r>
              <a:rPr lang="zh-TW" altLang="en-US" i="0" dirty="0">
                <a:solidFill>
                  <a:srgbClr val="0D0D0D"/>
                </a:solidFill>
                <a:effectLst/>
                <a:latin typeface="微軟正黑體" panose="020B0604030504040204" pitchFamily="34" charset="-120"/>
                <a:ea typeface="微軟正黑體" panose="020B0604030504040204" pitchFamily="34" charset="-120"/>
              </a:rPr>
              <a:t>數據質量和偏見</a:t>
            </a:r>
          </a:p>
          <a:p>
            <a:pPr marL="742950" lvl="1" indent="-285750" algn="l">
              <a:buFont typeface="Arial" panose="020B0604020202020204" pitchFamily="34" charset="0"/>
              <a:buChar char="•"/>
            </a:pPr>
            <a:r>
              <a:rPr lang="zh-TW" altLang="en-US" i="0" dirty="0">
                <a:solidFill>
                  <a:srgbClr val="0D0D0D"/>
                </a:solidFill>
                <a:effectLst/>
                <a:latin typeface="微軟正黑體" panose="020B0604030504040204" pitchFamily="34" charset="-120"/>
                <a:ea typeface="微軟正黑體" panose="020B0604030504040204" pitchFamily="34" charset="-120"/>
              </a:rPr>
              <a:t>數據隱私和合規性</a:t>
            </a:r>
            <a:endParaRPr lang="en-US" altLang="zh-TW" i="0" dirty="0">
              <a:solidFill>
                <a:srgbClr val="0D0D0D"/>
              </a:solidFill>
              <a:effectLst/>
              <a:latin typeface="微軟正黑體" panose="020B0604030504040204" pitchFamily="34" charset="-120"/>
              <a:ea typeface="微軟正黑體" panose="020B0604030504040204" pitchFamily="34" charset="-120"/>
            </a:endParaRPr>
          </a:p>
          <a:p>
            <a:pPr marL="742950" lvl="1" indent="-285750" algn="l">
              <a:buFont typeface="+mj-lt"/>
              <a:buAutoNum type="arabicPeriod"/>
            </a:pPr>
            <a:endParaRPr lang="zh-TW" altLang="en-US" b="0" i="0" dirty="0">
              <a:solidFill>
                <a:srgbClr val="0D0D0D"/>
              </a:solidFill>
              <a:effectLst/>
              <a:latin typeface="微軟正黑體" panose="020B0604030504040204" pitchFamily="34" charset="-120"/>
              <a:ea typeface="微軟正黑體" panose="020B0604030504040204" pitchFamily="34" charset="-120"/>
            </a:endParaRPr>
          </a:p>
          <a:p>
            <a:pPr algn="l">
              <a:buFont typeface="+mj-lt"/>
              <a:buAutoNum type="arabicPeriod"/>
            </a:pPr>
            <a:r>
              <a:rPr lang="zh-TW" altLang="en-US" b="1" i="0" dirty="0">
                <a:solidFill>
                  <a:srgbClr val="0D0D0D"/>
                </a:solidFill>
                <a:effectLst/>
                <a:latin typeface="微軟正黑體" panose="020B0604030504040204" pitchFamily="34" charset="-120"/>
                <a:ea typeface="微軟正黑體" panose="020B0604030504040204" pitchFamily="34" charset="-120"/>
              </a:rPr>
              <a:t>創意和理解的局限</a:t>
            </a:r>
            <a:r>
              <a:rPr lang="zh-TW" altLang="en-US" b="0" i="0" dirty="0">
                <a:solidFill>
                  <a:srgbClr val="0D0D0D"/>
                </a:solidFill>
                <a:effectLst/>
                <a:latin typeface="微軟正黑體" panose="020B0604030504040204" pitchFamily="34" charset="-120"/>
                <a:ea typeface="微軟正黑體" panose="020B0604030504040204" pitchFamily="34" charset="-120"/>
              </a:rPr>
              <a:t>：</a:t>
            </a:r>
          </a:p>
          <a:p>
            <a:pPr marL="742950" lvl="1" indent="-285750" algn="l">
              <a:buFont typeface="Arial" panose="020B0604020202020204" pitchFamily="34" charset="0"/>
              <a:buChar char="•"/>
            </a:pPr>
            <a:r>
              <a:rPr lang="zh-TW" altLang="en-US" i="0" dirty="0">
                <a:solidFill>
                  <a:srgbClr val="0D0D0D"/>
                </a:solidFill>
                <a:effectLst/>
                <a:latin typeface="微軟正黑體" panose="020B0604030504040204" pitchFamily="34" charset="-120"/>
                <a:ea typeface="微軟正黑體" panose="020B0604030504040204" pitchFamily="34" charset="-120"/>
              </a:rPr>
              <a:t>創意和理解</a:t>
            </a:r>
            <a:endParaRPr lang="en-US" altLang="zh-TW" i="0" dirty="0">
              <a:solidFill>
                <a:srgbClr val="0D0D0D"/>
              </a:solidFill>
              <a:effectLst/>
              <a:latin typeface="微軟正黑體" panose="020B0604030504040204" pitchFamily="34" charset="-120"/>
              <a:ea typeface="微軟正黑體" panose="020B0604030504040204" pitchFamily="34" charset="-120"/>
            </a:endParaRPr>
          </a:p>
          <a:p>
            <a:pPr marL="742950" lvl="1" indent="-285750" algn="l">
              <a:buFont typeface="Arial" panose="020B0604020202020204" pitchFamily="34" charset="0"/>
              <a:buChar char="•"/>
            </a:pPr>
            <a:r>
              <a:rPr lang="zh-TW" altLang="en-US" i="0" dirty="0">
                <a:solidFill>
                  <a:srgbClr val="0D0D0D"/>
                </a:solidFill>
                <a:effectLst/>
                <a:latin typeface="微軟正黑體" panose="020B0604030504040204" pitchFamily="34" charset="-120"/>
                <a:ea typeface="微軟正黑體" panose="020B0604030504040204" pitchFamily="34" charset="-120"/>
              </a:rPr>
              <a:t>上下文理解和一致性</a:t>
            </a:r>
            <a:endParaRPr lang="en-US" altLang="zh-TW" i="0" dirty="0">
              <a:solidFill>
                <a:srgbClr val="0D0D0D"/>
              </a:solidFill>
              <a:effectLst/>
              <a:latin typeface="微軟正黑體" panose="020B0604030504040204" pitchFamily="34" charset="-120"/>
              <a:ea typeface="微軟正黑體" panose="020B0604030504040204" pitchFamily="34" charset="-120"/>
            </a:endParaRPr>
          </a:p>
          <a:p>
            <a:pPr marL="742950" lvl="1" indent="-285750" algn="l">
              <a:buFont typeface="+mj-lt"/>
              <a:buAutoNum type="arabicPeriod"/>
            </a:pPr>
            <a:endParaRPr lang="zh-TW" altLang="en-US" b="0" i="0" dirty="0">
              <a:solidFill>
                <a:srgbClr val="0D0D0D"/>
              </a:solidFill>
              <a:effectLst/>
              <a:latin typeface="微軟正黑體" panose="020B0604030504040204" pitchFamily="34" charset="-120"/>
              <a:ea typeface="微軟正黑體" panose="020B0604030504040204" pitchFamily="34" charset="-120"/>
            </a:endParaRPr>
          </a:p>
          <a:p>
            <a:pPr algn="l">
              <a:buFont typeface="+mj-lt"/>
              <a:buAutoNum type="arabicPeriod"/>
            </a:pPr>
            <a:r>
              <a:rPr lang="zh-TW" altLang="en-US" b="1" i="0" dirty="0">
                <a:solidFill>
                  <a:srgbClr val="0D0D0D"/>
                </a:solidFill>
                <a:effectLst/>
                <a:latin typeface="微軟正黑體" panose="020B0604030504040204" pitchFamily="34" charset="-120"/>
                <a:ea typeface="微軟正黑體" panose="020B0604030504040204" pitchFamily="34" charset="-120"/>
              </a:rPr>
              <a:t>資源需求和可擴展性</a:t>
            </a:r>
            <a:r>
              <a:rPr lang="zh-TW" altLang="en-US" b="0" i="0" dirty="0">
                <a:solidFill>
                  <a:srgbClr val="0D0D0D"/>
                </a:solidFill>
                <a:effectLst/>
                <a:latin typeface="微軟正黑體" panose="020B0604030504040204" pitchFamily="34" charset="-120"/>
                <a:ea typeface="微軟正黑體" panose="020B0604030504040204" pitchFamily="34" charset="-120"/>
              </a:rPr>
              <a:t>：</a:t>
            </a:r>
          </a:p>
          <a:p>
            <a:pPr marL="742950" lvl="1" indent="-285750" algn="l">
              <a:buFont typeface="Arial" panose="020B0604020202020204" pitchFamily="34" charset="0"/>
              <a:buChar char="•"/>
            </a:pPr>
            <a:r>
              <a:rPr lang="zh-TW" altLang="en-US" i="0" dirty="0">
                <a:solidFill>
                  <a:srgbClr val="0D0D0D"/>
                </a:solidFill>
                <a:effectLst/>
                <a:latin typeface="微軟正黑體" panose="020B0604030504040204" pitchFamily="34" charset="-120"/>
                <a:ea typeface="微軟正黑體" panose="020B0604030504040204" pitchFamily="34" charset="-120"/>
              </a:rPr>
              <a:t>計算資源和能效</a:t>
            </a:r>
            <a:endParaRPr lang="en-US" altLang="zh-TW" i="0" dirty="0">
              <a:solidFill>
                <a:srgbClr val="0D0D0D"/>
              </a:solidFill>
              <a:effectLst/>
              <a:latin typeface="微軟正黑體" panose="020B0604030504040204" pitchFamily="34" charset="-120"/>
              <a:ea typeface="微軟正黑體" panose="020B0604030504040204" pitchFamily="34" charset="-120"/>
            </a:endParaRPr>
          </a:p>
          <a:p>
            <a:pPr marL="742950" lvl="1" indent="-285750" algn="l">
              <a:buFont typeface="Arial" panose="020B0604020202020204" pitchFamily="34" charset="0"/>
              <a:buChar char="•"/>
            </a:pPr>
            <a:r>
              <a:rPr lang="zh-TW" altLang="en-US" i="0" dirty="0">
                <a:solidFill>
                  <a:srgbClr val="0D0D0D"/>
                </a:solidFill>
                <a:effectLst/>
                <a:latin typeface="微軟正黑體" panose="020B0604030504040204" pitchFamily="34" charset="-120"/>
                <a:ea typeface="微軟正黑體" panose="020B0604030504040204" pitchFamily="34" charset="-120"/>
              </a:rPr>
              <a:t>可擴展性</a:t>
            </a:r>
          </a:p>
        </p:txBody>
      </p:sp>
      <p:sp>
        <p:nvSpPr>
          <p:cNvPr id="7" name="標題 1">
            <a:extLst>
              <a:ext uri="{FF2B5EF4-FFF2-40B4-BE49-F238E27FC236}">
                <a16:creationId xmlns:a16="http://schemas.microsoft.com/office/drawing/2014/main" id="{C81EC2FE-A3CD-0F43-FFE5-E5922A54291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zh-TW" altLang="en-US" sz="3200" b="1" dirty="0">
                <a:latin typeface="微軟正黑體" panose="020B0604030504040204" pitchFamily="34" charset="-120"/>
                <a:ea typeface="微軟正黑體" panose="020B0604030504040204" pitchFamily="34" charset="-120"/>
              </a:rPr>
              <a:t>生成式 </a:t>
            </a:r>
            <a:r>
              <a:rPr lang="en-US" altLang="zh-TW" sz="3200" b="1" dirty="0">
                <a:latin typeface="微軟正黑體" panose="020B0604030504040204" pitchFamily="34" charset="-120"/>
                <a:ea typeface="微軟正黑體" panose="020B0604030504040204" pitchFamily="34" charset="-120"/>
              </a:rPr>
              <a:t>AI </a:t>
            </a:r>
            <a:r>
              <a:rPr lang="zh-TW" altLang="en-US" sz="3200" b="1" dirty="0">
                <a:latin typeface="微軟正黑體" panose="020B0604030504040204" pitchFamily="34" charset="-120"/>
                <a:ea typeface="微軟正黑體" panose="020B0604030504040204" pitchFamily="34" charset="-120"/>
              </a:rPr>
              <a:t>限制與挑戰</a:t>
            </a:r>
            <a:endParaRPr lang="en-US" altLang="zh-TW" sz="3200" b="1"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0B5D167-95A9-771D-3CD1-FFE8939572E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6" name="矩形: 圓角 15">
            <a:extLst>
              <a:ext uri="{FF2B5EF4-FFF2-40B4-BE49-F238E27FC236}">
                <a16:creationId xmlns:a16="http://schemas.microsoft.com/office/drawing/2014/main" id="{8D961BEF-3E5B-B7B7-4868-16BACA5C941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Tree>
    <p:extLst>
      <p:ext uri="{BB962C8B-B14F-4D97-AF65-F5344CB8AC3E}">
        <p14:creationId xmlns:p14="http://schemas.microsoft.com/office/powerpoint/2010/main" val="2108218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21A79210-F7AB-F538-BE80-ACFD2D52218F}"/>
              </a:ext>
            </a:extLst>
          </p:cNvPr>
          <p:cNvPicPr>
            <a:picLocks noChangeAspect="1"/>
          </p:cNvPicPr>
          <p:nvPr/>
        </p:nvPicPr>
        <p:blipFill>
          <a:blip r:embed="rId2"/>
          <a:stretch>
            <a:fillRect/>
          </a:stretch>
        </p:blipFill>
        <p:spPr>
          <a:xfrm>
            <a:off x="5879976" y="1483643"/>
            <a:ext cx="5228048" cy="4247317"/>
          </a:xfrm>
          <a:prstGeom prst="rect">
            <a:avLst/>
          </a:prstGeom>
        </p:spPr>
      </p:pic>
      <p:sp>
        <p:nvSpPr>
          <p:cNvPr id="10" name="標題 1">
            <a:extLst>
              <a:ext uri="{FF2B5EF4-FFF2-40B4-BE49-F238E27FC236}">
                <a16:creationId xmlns:a16="http://schemas.microsoft.com/office/drawing/2014/main" id="{6F0211E7-032D-7DED-3B8D-EB90D453B94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zh-TW" altLang="en-US" sz="3200" b="1" dirty="0">
                <a:latin typeface="微軟正黑體" panose="020B0604030504040204" pitchFamily="34" charset="-120"/>
                <a:ea typeface="微軟正黑體" panose="020B0604030504040204" pitchFamily="34" charset="-120"/>
              </a:rPr>
              <a:t>如何使用 </a:t>
            </a:r>
            <a:r>
              <a:rPr lang="en-US" altLang="zh-TW" sz="3200" b="1" dirty="0">
                <a:latin typeface="微軟正黑體" panose="020B0604030504040204" pitchFamily="34" charset="-120"/>
                <a:ea typeface="微軟正黑體" panose="020B0604030504040204" pitchFamily="34" charset="-120"/>
              </a:rPr>
              <a:t>LLM?</a:t>
            </a:r>
          </a:p>
        </p:txBody>
      </p:sp>
      <p:sp>
        <p:nvSpPr>
          <p:cNvPr id="11" name="矩形 10">
            <a:extLst>
              <a:ext uri="{FF2B5EF4-FFF2-40B4-BE49-F238E27FC236}">
                <a16:creationId xmlns:a16="http://schemas.microsoft.com/office/drawing/2014/main" id="{53C97458-ECF5-3F7F-76BC-BCDE8391FC8E}"/>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把</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LLM</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看成黑盒子，當作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HTTP</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API</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來使用</a:t>
            </a:r>
            <a:endParaRPr lang="zh-TW" altLang="en-US" sz="1200" dirty="0">
              <a:solidFill>
                <a:schemeClr val="accent6">
                  <a:lumMod val="10000"/>
                </a:schemeClr>
              </a:solidFill>
            </a:endParaRPr>
          </a:p>
        </p:txBody>
      </p:sp>
      <p:sp>
        <p:nvSpPr>
          <p:cNvPr id="12" name="矩形: 圓角 11">
            <a:extLst>
              <a:ext uri="{FF2B5EF4-FFF2-40B4-BE49-F238E27FC236}">
                <a16:creationId xmlns:a16="http://schemas.microsoft.com/office/drawing/2014/main" id="{FEBBC247-D2F3-6923-A8DD-770A8AB5E19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
        <p:nvSpPr>
          <p:cNvPr id="14" name="文字方塊 13">
            <a:extLst>
              <a:ext uri="{FF2B5EF4-FFF2-40B4-BE49-F238E27FC236}">
                <a16:creationId xmlns:a16="http://schemas.microsoft.com/office/drawing/2014/main" id="{E6FCA54F-805B-BEA3-D337-EC0B35EABECB}"/>
              </a:ext>
            </a:extLst>
          </p:cNvPr>
          <p:cNvSpPr txBox="1"/>
          <p:nvPr/>
        </p:nvSpPr>
        <p:spPr>
          <a:xfrm>
            <a:off x="449004" y="1340768"/>
            <a:ext cx="5072702" cy="4247317"/>
          </a:xfrm>
          <a:prstGeom prst="rect">
            <a:avLst/>
          </a:prstGeom>
          <a:noFill/>
        </p:spPr>
        <p:txBody>
          <a:bodyPr wrap="square">
            <a:spAutoFit/>
          </a:bodyPr>
          <a:lstStyle/>
          <a:p>
            <a:pPr algn="l"/>
            <a:r>
              <a:rPr lang="zh-TW" altLang="en-US" b="1" i="0" dirty="0">
                <a:solidFill>
                  <a:srgbClr val="0D0D0D"/>
                </a:solidFill>
                <a:effectLst/>
                <a:highlight>
                  <a:srgbClr val="FFFFFF"/>
                </a:highlight>
                <a:latin typeface="微軟正黑體" panose="020B0604030504040204" pitchFamily="34" charset="-120"/>
                <a:ea typeface="微軟正黑體" panose="020B0604030504040204" pitchFamily="34" charset="-120"/>
              </a:rPr>
              <a:t>使用現有商用模型的現實情況</a:t>
            </a:r>
            <a:r>
              <a:rPr lang="en-US" altLang="zh-TW"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algn="l"/>
            <a:endPar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商用模型的現狀</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742950" lvl="1" indent="-285750"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非開源模型</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：如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OpenAI</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Google Gemini</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Anthropic Claude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等，只能通過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API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使用。</a:t>
            </a:r>
          </a:p>
          <a:p>
            <a:pPr marL="742950" lvl="1" indent="-285750"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部分開源模型</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：如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Meta Llama</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，僅開放權重（</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weights</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），訓練數據集不開放。</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訓練數據集的法律和實際限制</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742950" lvl="1" indent="-285750"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法律風險</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：公開訓練數據集可能會引發侵權訴訟（如紐約時報對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OpenAI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的控告）。</a:t>
            </a:r>
          </a:p>
          <a:p>
            <a:pPr marL="742950" lvl="1" indent="-285750"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實際困難</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：從頭訓練模型需要巨額資金，對大多數開發者來說不可行。</a:t>
            </a:r>
          </a:p>
          <a:p>
            <a:pPr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對 </a:t>
            </a: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App </a:t>
            </a: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開發者的影響</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742950" lvl="1" indent="-285750"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現有資源已足夠</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：使用商用模型的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API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即可滿足開發需求，無需自行訓練模型。</a:t>
            </a:r>
          </a:p>
          <a:p>
            <a:pPr marL="742950" lvl="1" indent="-285750" algn="l">
              <a:buFont typeface="+mj-lt"/>
              <a:buAutoNum type="arabicPeriod"/>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降低開發門檻</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：依賴現有模型，專注於應用層面的創新和開發。</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742950" lvl="1" indent="-285750" algn="l">
              <a:buFont typeface="+mj-lt"/>
              <a:buAutoNum type="arabicPeriod"/>
            </a:pPr>
            <a:endPar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b="1" i="0" dirty="0">
                <a:solidFill>
                  <a:srgbClr val="0D0D0D"/>
                </a:solidFill>
                <a:effectLst/>
                <a:highlight>
                  <a:srgbClr val="FFFFFF"/>
                </a:highlight>
                <a:latin typeface="微軟正黑體" panose="020B0604030504040204" pitchFamily="34" charset="-120"/>
                <a:ea typeface="微軟正黑體" panose="020B0604030504040204" pitchFamily="34" charset="-120"/>
              </a:rPr>
              <a:t>結論</a:t>
            </a:r>
            <a:r>
              <a:rPr lang="en-US" altLang="zh-TW" b="1"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algn="l"/>
            <a:endParaRPr lang="zh-TW" altLang="en-US"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現有的商用模型和其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API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已經足夠強大，</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App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開發者可以利用這些資源來創建高效的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AI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應用，無需自行從頭訓練大型語言模型。</a:t>
            </a:r>
          </a:p>
        </p:txBody>
      </p:sp>
      <p:pic>
        <p:nvPicPr>
          <p:cNvPr id="15" name="圖片 14">
            <a:extLst>
              <a:ext uri="{FF2B5EF4-FFF2-40B4-BE49-F238E27FC236}">
                <a16:creationId xmlns:a16="http://schemas.microsoft.com/office/drawing/2014/main" id="{2F9812C8-61C1-32D1-4BD1-2D74131FD437}"/>
              </a:ext>
            </a:extLst>
          </p:cNvPr>
          <p:cNvPicPr>
            <a:picLocks noChangeAspect="1"/>
          </p:cNvPicPr>
          <p:nvPr/>
        </p:nvPicPr>
        <p:blipFill>
          <a:blip r:embed="rId3"/>
          <a:stretch>
            <a:fillRect/>
          </a:stretch>
        </p:blipFill>
        <p:spPr>
          <a:xfrm>
            <a:off x="8086699" y="4514851"/>
            <a:ext cx="3984195" cy="21015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20862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a:extLst>
              <a:ext uri="{FF2B5EF4-FFF2-40B4-BE49-F238E27FC236}">
                <a16:creationId xmlns:a16="http://schemas.microsoft.com/office/drawing/2014/main" id="{6F0211E7-032D-7DED-3B8D-EB90D453B94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OpenAI API</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Parameter</a:t>
            </a:r>
          </a:p>
        </p:txBody>
      </p:sp>
      <p:sp>
        <p:nvSpPr>
          <p:cNvPr id="11" name="矩形 10">
            <a:extLst>
              <a:ext uri="{FF2B5EF4-FFF2-40B4-BE49-F238E27FC236}">
                <a16:creationId xmlns:a16="http://schemas.microsoft.com/office/drawing/2014/main" id="{53C97458-ECF5-3F7F-76BC-BCDE8391FC8E}"/>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把</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LLM</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看成黑盒子，當作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HTTP</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API</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來使用</a:t>
            </a:r>
            <a:endParaRPr lang="zh-TW" altLang="en-US" sz="1200" dirty="0">
              <a:solidFill>
                <a:schemeClr val="accent6">
                  <a:lumMod val="10000"/>
                </a:schemeClr>
              </a:solidFill>
            </a:endParaRPr>
          </a:p>
        </p:txBody>
      </p:sp>
      <p:sp>
        <p:nvSpPr>
          <p:cNvPr id="12" name="矩形: 圓角 11">
            <a:extLst>
              <a:ext uri="{FF2B5EF4-FFF2-40B4-BE49-F238E27FC236}">
                <a16:creationId xmlns:a16="http://schemas.microsoft.com/office/drawing/2014/main" id="{FEBBC247-D2F3-6923-A8DD-770A8AB5E19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grpSp>
        <p:nvGrpSpPr>
          <p:cNvPr id="4" name="群組 3">
            <a:extLst>
              <a:ext uri="{FF2B5EF4-FFF2-40B4-BE49-F238E27FC236}">
                <a16:creationId xmlns:a16="http://schemas.microsoft.com/office/drawing/2014/main" id="{4B181043-5CB4-B0B0-C11D-E7067090D1EC}"/>
              </a:ext>
            </a:extLst>
          </p:cNvPr>
          <p:cNvGrpSpPr/>
          <p:nvPr/>
        </p:nvGrpSpPr>
        <p:grpSpPr>
          <a:xfrm>
            <a:off x="8189988" y="2079507"/>
            <a:ext cx="3598646" cy="2698985"/>
            <a:chOff x="6816080" y="1810135"/>
            <a:chExt cx="4411441" cy="3308581"/>
          </a:xfrm>
        </p:grpSpPr>
        <p:pic>
          <p:nvPicPr>
            <p:cNvPr id="2" name="圖片 1">
              <a:extLst>
                <a:ext uri="{FF2B5EF4-FFF2-40B4-BE49-F238E27FC236}">
                  <a16:creationId xmlns:a16="http://schemas.microsoft.com/office/drawing/2014/main" id="{9B244839-A951-8401-D4F5-13E23087F1A4}"/>
                </a:ext>
              </a:extLst>
            </p:cNvPr>
            <p:cNvPicPr>
              <a:picLocks noChangeAspect="1"/>
            </p:cNvPicPr>
            <p:nvPr/>
          </p:nvPicPr>
          <p:blipFill>
            <a:blip r:embed="rId2"/>
            <a:stretch>
              <a:fillRect/>
            </a:stretch>
          </p:blipFill>
          <p:spPr>
            <a:xfrm>
              <a:off x="6816080" y="1810135"/>
              <a:ext cx="4411441" cy="3308581"/>
            </a:xfrm>
            <a:prstGeom prst="rect">
              <a:avLst/>
            </a:prstGeom>
          </p:spPr>
        </p:pic>
        <p:pic>
          <p:nvPicPr>
            <p:cNvPr id="6146" name="Picture 2" descr="openai&quot; Icon - Download for free – Iconduck">
              <a:extLst>
                <a:ext uri="{FF2B5EF4-FFF2-40B4-BE49-F238E27FC236}">
                  <a16:creationId xmlns:a16="http://schemas.microsoft.com/office/drawing/2014/main" id="{A26AA0EB-0DD4-A36D-861C-5B7F37469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508" y="4401841"/>
              <a:ext cx="432047" cy="43782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ED5644E1-BA90-F775-E4BC-CAE904958E70}"/>
                </a:ext>
              </a:extLst>
            </p:cNvPr>
            <p:cNvSpPr txBox="1"/>
            <p:nvPr/>
          </p:nvSpPr>
          <p:spPr>
            <a:xfrm>
              <a:off x="8809888" y="4436088"/>
              <a:ext cx="654346" cy="369332"/>
            </a:xfrm>
            <a:prstGeom prst="rect">
              <a:avLst/>
            </a:prstGeom>
            <a:noFill/>
          </p:spPr>
          <p:txBody>
            <a:bodyPr wrap="none" rtlCol="0">
              <a:spAutoFit/>
            </a:bodyPr>
            <a:lstStyle/>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LLM</a:t>
              </a:r>
              <a:endParaRPr lang="zh-TW" altLang="en-US" b="1" dirty="0">
                <a:solidFill>
                  <a:schemeClr val="accent6">
                    <a:lumMod val="10000"/>
                  </a:schemeClr>
                </a:solidFill>
                <a:latin typeface="微軟正黑體" panose="020B0604030504040204" pitchFamily="34" charset="-120"/>
                <a:ea typeface="微軟正黑體" panose="020B0604030504040204" pitchFamily="34" charset="-120"/>
              </a:endParaRPr>
            </a:p>
          </p:txBody>
        </p:sp>
      </p:grpSp>
      <p:graphicFrame>
        <p:nvGraphicFramePr>
          <p:cNvPr id="5" name="表格 4">
            <a:extLst>
              <a:ext uri="{FF2B5EF4-FFF2-40B4-BE49-F238E27FC236}">
                <a16:creationId xmlns:a16="http://schemas.microsoft.com/office/drawing/2014/main" id="{2201024D-1AC7-FE72-5A78-5601F44B1149}"/>
              </a:ext>
            </a:extLst>
          </p:cNvPr>
          <p:cNvGraphicFramePr>
            <a:graphicFrameLocks noGrp="1"/>
          </p:cNvGraphicFramePr>
          <p:nvPr>
            <p:extLst>
              <p:ext uri="{D42A27DB-BD31-4B8C-83A1-F6EECF244321}">
                <p14:modId xmlns:p14="http://schemas.microsoft.com/office/powerpoint/2010/main" val="2434659121"/>
              </p:ext>
            </p:extLst>
          </p:nvPr>
        </p:nvGraphicFramePr>
        <p:xfrm>
          <a:off x="428840" y="1589365"/>
          <a:ext cx="7323344" cy="4178214"/>
        </p:xfrm>
        <a:graphic>
          <a:graphicData uri="http://schemas.openxmlformats.org/drawingml/2006/table">
            <a:tbl>
              <a:tblPr/>
              <a:tblGrid>
                <a:gridCol w="1424469">
                  <a:extLst>
                    <a:ext uri="{9D8B030D-6E8A-4147-A177-3AD203B41FA5}">
                      <a16:colId xmlns:a16="http://schemas.microsoft.com/office/drawing/2014/main" val="234652253"/>
                    </a:ext>
                  </a:extLst>
                </a:gridCol>
                <a:gridCol w="1578395">
                  <a:extLst>
                    <a:ext uri="{9D8B030D-6E8A-4147-A177-3AD203B41FA5}">
                      <a16:colId xmlns:a16="http://schemas.microsoft.com/office/drawing/2014/main" val="48154599"/>
                    </a:ext>
                  </a:extLst>
                </a:gridCol>
                <a:gridCol w="4320480">
                  <a:extLst>
                    <a:ext uri="{9D8B030D-6E8A-4147-A177-3AD203B41FA5}">
                      <a16:colId xmlns:a16="http://schemas.microsoft.com/office/drawing/2014/main" val="3498034523"/>
                    </a:ext>
                  </a:extLst>
                </a:gridCol>
              </a:tblGrid>
              <a:tr h="216461">
                <a:tc>
                  <a:txBody>
                    <a:bodyPr/>
                    <a:lstStyle/>
                    <a:p>
                      <a:pPr algn="ctr" fontAlgn="b"/>
                      <a:r>
                        <a:rPr lang="zh-TW" altLang="en-US" sz="1600" b="1" i="0" u="none" strike="noStrike" dirty="0">
                          <a:solidFill>
                            <a:schemeClr val="bg1"/>
                          </a:solidFill>
                          <a:effectLst/>
                          <a:latin typeface="微軟正黑體" panose="020B0604030504040204" pitchFamily="34" charset="-120"/>
                          <a:ea typeface="微軟正黑體" panose="020B0604030504040204" pitchFamily="34" charset="-120"/>
                        </a:rPr>
                        <a:t>參數名稱</a:t>
                      </a:r>
                    </a:p>
                  </a:txBody>
                  <a:tcPr marL="9411" marR="9411" marT="9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769B"/>
                    </a:solidFill>
                  </a:tcPr>
                </a:tc>
                <a:tc>
                  <a:txBody>
                    <a:bodyPr/>
                    <a:lstStyle/>
                    <a:p>
                      <a:pPr algn="ctr" fontAlgn="b"/>
                      <a:r>
                        <a:rPr lang="zh-TW" altLang="en-US" sz="1600" b="1" i="0" u="none" strike="noStrike" dirty="0">
                          <a:solidFill>
                            <a:schemeClr val="bg1"/>
                          </a:solidFill>
                          <a:effectLst/>
                          <a:latin typeface="微軟正黑體" panose="020B0604030504040204" pitchFamily="34" charset="-120"/>
                          <a:ea typeface="微軟正黑體" panose="020B0604030504040204" pitchFamily="34" charset="-120"/>
                        </a:rPr>
                        <a:t>解釋</a:t>
                      </a:r>
                    </a:p>
                  </a:txBody>
                  <a:tcPr marL="9411" marR="9411" marT="9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769B"/>
                    </a:solidFill>
                  </a:tcPr>
                </a:tc>
                <a:tc>
                  <a:txBody>
                    <a:bodyPr/>
                    <a:lstStyle/>
                    <a:p>
                      <a:pPr algn="ctr" fontAlgn="b"/>
                      <a:r>
                        <a:rPr lang="zh-TW" altLang="en-US" sz="1600" b="1" i="0" u="none" strike="noStrike" dirty="0">
                          <a:solidFill>
                            <a:schemeClr val="bg1"/>
                          </a:solidFill>
                          <a:effectLst/>
                          <a:latin typeface="微軟正黑體" panose="020B0604030504040204" pitchFamily="34" charset="-120"/>
                          <a:ea typeface="微軟正黑體" panose="020B0604030504040204" pitchFamily="34" charset="-120"/>
                        </a:rPr>
                        <a:t>用途</a:t>
                      </a:r>
                    </a:p>
                  </a:txBody>
                  <a:tcPr marL="9411" marR="9411" marT="9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769B"/>
                    </a:solidFill>
                  </a:tcPr>
                </a:tc>
                <a:extLst>
                  <a:ext uri="{0D108BD9-81ED-4DB2-BD59-A6C34878D82A}">
                    <a16:rowId xmlns:a16="http://schemas.microsoft.com/office/drawing/2014/main" val="2388921408"/>
                  </a:ext>
                </a:extLst>
              </a:tr>
              <a:tr h="216461">
                <a:tc>
                  <a:txBody>
                    <a:bodyPr/>
                    <a:lstStyle/>
                    <a:p>
                      <a:pPr algn="l" fontAlgn="ctr"/>
                      <a:r>
                        <a:rPr lang="en-US" sz="1200" b="1" i="0" u="none" strike="noStrike" dirty="0">
                          <a:solidFill>
                            <a:srgbClr val="0D0D0D"/>
                          </a:solidFill>
                          <a:effectLst/>
                          <a:latin typeface="微軟正黑體" panose="020B0604030504040204" pitchFamily="34" charset="-120"/>
                          <a:ea typeface="微軟正黑體" panose="020B0604030504040204" pitchFamily="34" charset="-120"/>
                        </a:rPr>
                        <a:t>Model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模型</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選擇使用的模型</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ID</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例如：</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OpenAI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的 </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gpt-3.5-turbo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或 </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gpt-4</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28017266"/>
                  </a:ext>
                </a:extLst>
              </a:tr>
              <a:tr h="216461">
                <a:tc>
                  <a:txBody>
                    <a:bodyPr/>
                    <a:lstStyle/>
                    <a:p>
                      <a:pPr algn="l" fontAlgn="ctr"/>
                      <a:r>
                        <a:rPr lang="en-US" sz="1200" b="1" i="0" u="none" strike="noStrike" dirty="0">
                          <a:solidFill>
                            <a:srgbClr val="0D0D0D"/>
                          </a:solidFill>
                          <a:effectLst/>
                          <a:latin typeface="微軟正黑體" panose="020B0604030504040204" pitchFamily="34" charset="-120"/>
                          <a:ea typeface="微軟正黑體" panose="020B0604030504040204" pitchFamily="34" charset="-120"/>
                        </a:rPr>
                        <a:t>Prompt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提示詞</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對話記錄或提示詞列表</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構成對話的上下文</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7918967"/>
                  </a:ext>
                </a:extLst>
              </a:tr>
              <a:tr h="216461">
                <a:tc>
                  <a:txBody>
                    <a:bodyPr/>
                    <a:lstStyle/>
                    <a:p>
                      <a:pPr algn="l" fontAlgn="ctr"/>
                      <a:r>
                        <a:rPr lang="en-US" sz="1200" b="1" i="0" u="none" strike="noStrike" dirty="0">
                          <a:solidFill>
                            <a:srgbClr val="0D0D0D"/>
                          </a:solidFill>
                          <a:effectLst/>
                          <a:latin typeface="微軟正黑體" panose="020B0604030504040204" pitchFamily="34" charset="-120"/>
                          <a:ea typeface="微軟正黑體" panose="020B0604030504040204" pitchFamily="34" charset="-120"/>
                        </a:rPr>
                        <a:t>Temperature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溫度</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值範圍：</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0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到 </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2</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控制輸出的隨機性，較高值（如 </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0.8</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）生成更具創意的輸出，較低值（如 </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0.2</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）生成更精確和一致的輸出</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4371602"/>
                  </a:ext>
                </a:extLst>
              </a:tr>
              <a:tr h="216461">
                <a:tc>
                  <a:txBody>
                    <a:bodyPr/>
                    <a:lstStyle/>
                    <a:p>
                      <a:pPr algn="l" fontAlgn="ctr"/>
                      <a:r>
                        <a:rPr lang="en-US" sz="1200" b="1" i="0" u="none" strike="noStrike" dirty="0" err="1">
                          <a:solidFill>
                            <a:srgbClr val="0D0D0D"/>
                          </a:solidFill>
                          <a:effectLst/>
                          <a:latin typeface="微軟正黑體" panose="020B0604030504040204" pitchFamily="34" charset="-120"/>
                          <a:ea typeface="微軟正黑體" panose="020B0604030504040204" pitchFamily="34" charset="-120"/>
                        </a:rPr>
                        <a:t>Top_p</a:t>
                      </a:r>
                      <a:endParaRPr 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值範圍：</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0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到 </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1</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替代 </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temperature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的采樣方法，模型僅考慮具有 </a:t>
                      </a: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top_p</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概率質量的 </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tokens</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08545410"/>
                  </a:ext>
                </a:extLst>
              </a:tr>
              <a:tr h="216461">
                <a:tc>
                  <a:txBody>
                    <a:bodyPr/>
                    <a:lstStyle/>
                    <a:p>
                      <a:pPr algn="l" fontAlgn="ctr"/>
                      <a:r>
                        <a:rPr lang="en-US" sz="1200" b="1" i="0" u="none" strike="noStrike" dirty="0" err="1">
                          <a:solidFill>
                            <a:srgbClr val="0D0D0D"/>
                          </a:solidFill>
                          <a:effectLst/>
                          <a:latin typeface="微軟正黑體" panose="020B0604030504040204" pitchFamily="34" charset="-120"/>
                          <a:ea typeface="微軟正黑體" panose="020B0604030504040204" pitchFamily="34" charset="-120"/>
                        </a:rPr>
                        <a:t>Max_tokens</a:t>
                      </a:r>
                      <a:r>
                        <a:rPr lang="en-US" sz="1200" b="1" i="0" u="none" strike="noStrike" dirty="0">
                          <a:solidFill>
                            <a:srgbClr val="0D0D0D"/>
                          </a:solidFill>
                          <a:effectLst/>
                          <a:latin typeface="微軟正黑體" panose="020B0604030504040204" pitchFamily="34" charset="-120"/>
                          <a:ea typeface="微軟正黑體" panose="020B0604030504040204" pitchFamily="34" charset="-120"/>
                        </a:rPr>
                        <a:t> </a:t>
                      </a:r>
                    </a:p>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最大 </a:t>
                      </a:r>
                      <a:r>
                        <a:rPr lang="en-US" sz="1200" b="1" i="0" u="none" strike="noStrike" dirty="0">
                          <a:solidFill>
                            <a:srgbClr val="0D0D0D"/>
                          </a:solidFill>
                          <a:effectLst/>
                          <a:latin typeface="微軟正黑體" panose="020B0604030504040204" pitchFamily="34" charset="-120"/>
                          <a:ea typeface="微軟正黑體" panose="020B0604030504040204" pitchFamily="34" charset="-120"/>
                        </a:rPr>
                        <a:t>tokens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數</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限制生成的最大 </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token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數量</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token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是切詞（</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sub-words）</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單位，每個模型有不同的上限</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41289560"/>
                  </a:ext>
                </a:extLst>
              </a:tr>
              <a:tr h="216461">
                <a:tc>
                  <a:txBody>
                    <a:bodyPr/>
                    <a:lstStyle/>
                    <a:p>
                      <a:pPr algn="l" fontAlgn="ctr"/>
                      <a:r>
                        <a:rPr lang="en-US" sz="1200" b="1" i="0" u="none" strike="noStrike">
                          <a:solidFill>
                            <a:srgbClr val="0D0D0D"/>
                          </a:solidFill>
                          <a:effectLst/>
                          <a:latin typeface="微軟正黑體" panose="020B0604030504040204" pitchFamily="34" charset="-120"/>
                          <a:ea typeface="微軟正黑體" panose="020B0604030504040204" pitchFamily="34" charset="-120"/>
                        </a:rPr>
                        <a:t>Stream</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true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或 </a:t>
                      </a:r>
                      <a:r>
                        <a:rPr lang="en-US" sz="1200" b="0" i="0" u="none" strike="noStrike">
                          <a:solidFill>
                            <a:srgbClr val="0D0D0D"/>
                          </a:solidFill>
                          <a:effectLst/>
                          <a:latin typeface="微軟正黑體" panose="020B0604030504040204" pitchFamily="34" charset="-120"/>
                          <a:ea typeface="微軟正黑體" panose="020B0604030504040204" pitchFamily="34" charset="-120"/>
                        </a:rPr>
                        <a:t>false</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啟用流式返回，使用 </a:t>
                      </a:r>
                      <a:r>
                        <a:rPr lang="en-US" sz="1200" b="0" i="0" u="none" strike="noStrike">
                          <a:solidFill>
                            <a:srgbClr val="0D0D0D"/>
                          </a:solidFill>
                          <a:effectLst/>
                          <a:latin typeface="微軟正黑體" panose="020B0604030504040204" pitchFamily="34" charset="-120"/>
                          <a:ea typeface="微軟正黑體" panose="020B0604030504040204" pitchFamily="34" charset="-120"/>
                        </a:rPr>
                        <a:t>server-sent events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逐字返回，改善用戶體驗</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66073656"/>
                  </a:ext>
                </a:extLst>
              </a:tr>
              <a:tr h="216461">
                <a:tc>
                  <a:txBody>
                    <a:bodyPr/>
                    <a:lstStyle/>
                    <a:p>
                      <a:pPr algn="l" fontAlgn="ctr"/>
                      <a:r>
                        <a:rPr lang="en-US" sz="1200" b="1" i="0" u="none" strike="noStrike" dirty="0" err="1">
                          <a:solidFill>
                            <a:srgbClr val="0D0D0D"/>
                          </a:solidFill>
                          <a:effectLst/>
                          <a:latin typeface="微軟正黑體" panose="020B0604030504040204" pitchFamily="34" charset="-120"/>
                          <a:ea typeface="微軟正黑體" panose="020B0604030504040204" pitchFamily="34" charset="-120"/>
                        </a:rPr>
                        <a:t>Frequency_penalty</a:t>
                      </a:r>
                      <a:endParaRPr 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值範圍：</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-2.0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到 </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2.0</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正值減少模型重複同一行文字的可能性</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19726983"/>
                  </a:ext>
                </a:extLst>
              </a:tr>
              <a:tr h="216461">
                <a:tc>
                  <a:txBody>
                    <a:bodyPr/>
                    <a:lstStyle/>
                    <a:p>
                      <a:pPr algn="l" fontAlgn="ctr"/>
                      <a:r>
                        <a:rPr lang="en-US" sz="1200" b="1" i="0" u="none" strike="noStrike" dirty="0" err="1">
                          <a:solidFill>
                            <a:srgbClr val="0D0D0D"/>
                          </a:solidFill>
                          <a:effectLst/>
                          <a:latin typeface="微軟正黑體" panose="020B0604030504040204" pitchFamily="34" charset="-120"/>
                          <a:ea typeface="微軟正黑體" panose="020B0604030504040204" pitchFamily="34" charset="-120"/>
                        </a:rPr>
                        <a:t>Presence_penalty</a:t>
                      </a:r>
                      <a:endParaRPr 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值範圍：</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-2.0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到 </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2.0</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正值增加模型生成新主題的可能性</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64645593"/>
                  </a:ext>
                </a:extLst>
              </a:tr>
              <a:tr h="216461">
                <a:tc>
                  <a:txBody>
                    <a:bodyPr/>
                    <a:lstStyle/>
                    <a:p>
                      <a:pPr algn="l" fontAlgn="ctr"/>
                      <a:r>
                        <a:rPr lang="en-US" sz="1200" b="1" i="0" u="none" strike="noStrike">
                          <a:solidFill>
                            <a:srgbClr val="0D0D0D"/>
                          </a:solidFill>
                          <a:effectLst/>
                          <a:latin typeface="微軟正黑體" panose="020B0604030504040204" pitchFamily="34" charset="-120"/>
                          <a:ea typeface="微軟正黑體" panose="020B0604030504040204" pitchFamily="34" charset="-120"/>
                        </a:rPr>
                        <a:t>Logit_bias</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JSON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對象</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修改特定 </a:t>
                      </a:r>
                      <a:r>
                        <a:rPr lang="en-US" altLang="zh-TW" sz="1200" b="0" i="0" u="none" strike="noStrike">
                          <a:solidFill>
                            <a:srgbClr val="0D0D0D"/>
                          </a:solidFill>
                          <a:effectLst/>
                          <a:latin typeface="微軟正黑體" panose="020B0604030504040204" pitchFamily="34" charset="-120"/>
                          <a:ea typeface="微軟正黑體" panose="020B0604030504040204" pitchFamily="34" charset="-120"/>
                        </a:rPr>
                        <a:t>tokens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出現的可能性，值範圍從 </a:t>
                      </a:r>
                      <a:r>
                        <a:rPr lang="en-US" altLang="zh-TW" sz="1200" b="0" i="0" u="none" strike="noStrike">
                          <a:solidFill>
                            <a:srgbClr val="0D0D0D"/>
                          </a:solidFill>
                          <a:effectLst/>
                          <a:latin typeface="微軟正黑體" panose="020B0604030504040204" pitchFamily="34" charset="-120"/>
                          <a:ea typeface="微軟正黑體" panose="020B0604030504040204" pitchFamily="34" charset="-120"/>
                        </a:rPr>
                        <a:t>-100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到 </a:t>
                      </a:r>
                      <a:r>
                        <a:rPr lang="en-US" altLang="zh-TW" sz="1200" b="0" i="0" u="none" strike="noStrike">
                          <a:solidFill>
                            <a:srgbClr val="0D0D0D"/>
                          </a:solidFill>
                          <a:effectLst/>
                          <a:latin typeface="微軟正黑體" panose="020B0604030504040204" pitchFamily="34" charset="-120"/>
                          <a:ea typeface="微軟正黑體" panose="020B0604030504040204" pitchFamily="34" charset="-120"/>
                        </a:rPr>
                        <a:t>100</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15593463"/>
                  </a:ext>
                </a:extLst>
              </a:tr>
              <a:tr h="216461">
                <a:tc>
                  <a:txBody>
                    <a:bodyPr/>
                    <a:lstStyle/>
                    <a:p>
                      <a:pPr algn="l" fontAlgn="ctr"/>
                      <a:r>
                        <a:rPr lang="en-US" sz="1200" b="1" i="0" u="none" strike="noStrike" dirty="0" err="1">
                          <a:solidFill>
                            <a:srgbClr val="0D0D0D"/>
                          </a:solidFill>
                          <a:effectLst/>
                          <a:latin typeface="微軟正黑體" panose="020B0604030504040204" pitchFamily="34" charset="-120"/>
                          <a:ea typeface="微軟正黑體" panose="020B0604030504040204" pitchFamily="34" charset="-120"/>
                        </a:rPr>
                        <a:t>Logprobs</a:t>
                      </a:r>
                      <a:endParaRPr 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true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或 </a:t>
                      </a:r>
                      <a:r>
                        <a:rPr lang="en-US" sz="1200" b="0" i="0" u="none" strike="noStrike">
                          <a:solidFill>
                            <a:srgbClr val="0D0D0D"/>
                          </a:solidFill>
                          <a:effectLst/>
                          <a:latin typeface="微軟正黑體" panose="020B0604030504040204" pitchFamily="34" charset="-120"/>
                          <a:ea typeface="微軟正黑體" panose="020B0604030504040204" pitchFamily="34" charset="-120"/>
                        </a:rPr>
                        <a:t>false</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是否返回輸出 </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tokens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的 </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log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概率</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82713711"/>
                  </a:ext>
                </a:extLst>
              </a:tr>
              <a:tr h="216461">
                <a:tc>
                  <a:txBody>
                    <a:bodyPr/>
                    <a:lstStyle/>
                    <a:p>
                      <a:pPr algn="l" fontAlgn="ctr"/>
                      <a:r>
                        <a:rPr lang="en-US" sz="1200" b="1" i="0" u="none" strike="noStrike" dirty="0">
                          <a:solidFill>
                            <a:srgbClr val="0D0D0D"/>
                          </a:solidFill>
                          <a:effectLst/>
                          <a:latin typeface="微軟正黑體" panose="020B0604030504040204" pitchFamily="34" charset="-120"/>
                          <a:ea typeface="微軟正黑體" panose="020B0604030504040204" pitchFamily="34" charset="-120"/>
                        </a:rPr>
                        <a:t>Stop</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字符串或字符串數組</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指定最多 </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4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個序列，</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API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會在生成這些序列後停止生成更多 </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tokens</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530215"/>
                  </a:ext>
                </a:extLst>
              </a:tr>
              <a:tr h="216461">
                <a:tc>
                  <a:txBody>
                    <a:bodyPr/>
                    <a:lstStyle/>
                    <a:p>
                      <a:pPr algn="l" fontAlgn="ctr"/>
                      <a:r>
                        <a:rPr lang="en-US" sz="1200" b="1" i="0" u="none" strike="noStrike" dirty="0">
                          <a:solidFill>
                            <a:srgbClr val="0D0D0D"/>
                          </a:solidFill>
                          <a:effectLst/>
                          <a:latin typeface="微軟正黑體" panose="020B0604030504040204" pitchFamily="34" charset="-120"/>
                          <a:ea typeface="微軟正黑體" panose="020B0604030504040204" pitchFamily="34" charset="-120"/>
                        </a:rPr>
                        <a:t>N</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整數</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為每個輸入消息生成的對話完成選擇數，默認為 </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1</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，以最小化成本</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46859886"/>
                  </a:ext>
                </a:extLst>
              </a:tr>
              <a:tr h="216461">
                <a:tc>
                  <a:txBody>
                    <a:bodyPr/>
                    <a:lstStyle/>
                    <a:p>
                      <a:pPr algn="l" fontAlgn="ctr"/>
                      <a:r>
                        <a:rPr lang="en-US" sz="1200" b="1" i="0" u="none" strike="noStrike" dirty="0">
                          <a:solidFill>
                            <a:srgbClr val="0D0D0D"/>
                          </a:solidFill>
                          <a:effectLst/>
                          <a:latin typeface="微軟正黑體" panose="020B0604030504040204" pitchFamily="34" charset="-120"/>
                          <a:ea typeface="微軟正黑體" panose="020B0604030504040204" pitchFamily="34" charset="-120"/>
                        </a:rPr>
                        <a:t>Seed</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整數</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嘗試使采樣確定性，重複請求相同的 </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rPr>
                        <a:t>seed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和參數應返回相同的結果</a:t>
                      </a:r>
                    </a:p>
                  </a:txBody>
                  <a:tcPr marL="9411" marR="9411" marT="9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284748"/>
                  </a:ext>
                </a:extLst>
              </a:tr>
            </a:tbl>
          </a:graphicData>
        </a:graphic>
      </p:graphicFrame>
    </p:spTree>
    <p:extLst>
      <p:ext uri="{BB962C8B-B14F-4D97-AF65-F5344CB8AC3E}">
        <p14:creationId xmlns:p14="http://schemas.microsoft.com/office/powerpoint/2010/main" val="1723679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a:extLst>
              <a:ext uri="{FF2B5EF4-FFF2-40B4-BE49-F238E27FC236}">
                <a16:creationId xmlns:a16="http://schemas.microsoft.com/office/drawing/2014/main" id="{15F8B861-94D5-DA0F-BDE7-12D6A4B04217}"/>
              </a:ext>
            </a:extLst>
          </p:cNvPr>
          <p:cNvGrpSpPr/>
          <p:nvPr/>
        </p:nvGrpSpPr>
        <p:grpSpPr>
          <a:xfrm>
            <a:off x="6096000" y="1390650"/>
            <a:ext cx="5289635" cy="4705350"/>
            <a:chOff x="6096000" y="1040131"/>
            <a:chExt cx="5683680" cy="5055869"/>
          </a:xfrm>
        </p:grpSpPr>
        <p:pic>
          <p:nvPicPr>
            <p:cNvPr id="6" name="圖片 5">
              <a:extLst>
                <a:ext uri="{FF2B5EF4-FFF2-40B4-BE49-F238E27FC236}">
                  <a16:creationId xmlns:a16="http://schemas.microsoft.com/office/drawing/2014/main" id="{BBBE5414-92D4-88A8-20BC-19DD4DD5DDA2}"/>
                </a:ext>
              </a:extLst>
            </p:cNvPr>
            <p:cNvPicPr>
              <a:picLocks noChangeAspect="1"/>
            </p:cNvPicPr>
            <p:nvPr/>
          </p:nvPicPr>
          <p:blipFill>
            <a:blip r:embed="rId2"/>
            <a:stretch>
              <a:fillRect/>
            </a:stretch>
          </p:blipFill>
          <p:spPr>
            <a:xfrm>
              <a:off x="6355273" y="1295400"/>
              <a:ext cx="5424407" cy="4800600"/>
            </a:xfrm>
            <a:prstGeom prst="rect">
              <a:avLst/>
            </a:prstGeom>
          </p:spPr>
        </p:pic>
        <p:sp>
          <p:nvSpPr>
            <p:cNvPr id="7" name="文字方塊 6">
              <a:extLst>
                <a:ext uri="{FF2B5EF4-FFF2-40B4-BE49-F238E27FC236}">
                  <a16:creationId xmlns:a16="http://schemas.microsoft.com/office/drawing/2014/main" id="{E424A03F-5355-293C-AF05-DA1851B0EDA6}"/>
                </a:ext>
              </a:extLst>
            </p:cNvPr>
            <p:cNvSpPr txBox="1"/>
            <p:nvPr/>
          </p:nvSpPr>
          <p:spPr>
            <a:xfrm>
              <a:off x="6096000" y="1040131"/>
              <a:ext cx="4257675" cy="369332"/>
            </a:xfrm>
            <a:prstGeom prst="rect">
              <a:avLst/>
            </a:prstGeom>
            <a:noFill/>
          </p:spPr>
          <p:txBody>
            <a:bodyPr wrap="square" rtlCol="0">
              <a:spAutoFit/>
            </a:bodyPr>
            <a:lstStyle/>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Cooler Temperature (lesser value)</a:t>
              </a:r>
              <a:endParaRPr lang="zh-TW" altLang="en-US"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40D146A7-571D-2793-22F0-353F5CFA989C}"/>
                </a:ext>
              </a:extLst>
            </p:cNvPr>
            <p:cNvSpPr txBox="1"/>
            <p:nvPr/>
          </p:nvSpPr>
          <p:spPr>
            <a:xfrm>
              <a:off x="6096000" y="3326368"/>
              <a:ext cx="4963759" cy="396845"/>
            </a:xfrm>
            <a:prstGeom prst="rect">
              <a:avLst/>
            </a:prstGeom>
            <a:noFill/>
          </p:spPr>
          <p:txBody>
            <a:bodyPr wrap="square" rtlCol="0">
              <a:spAutoFit/>
            </a:bodyPr>
            <a:lstStyle/>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Warmer Temperature (higher value)</a:t>
              </a:r>
              <a:endParaRPr lang="zh-TW" altLang="en-US" b="1" dirty="0">
                <a:solidFill>
                  <a:schemeClr val="accent6">
                    <a:lumMod val="10000"/>
                  </a:schemeClr>
                </a:solidFill>
                <a:latin typeface="微軟正黑體" panose="020B0604030504040204" pitchFamily="34" charset="-120"/>
                <a:ea typeface="微軟正黑體" panose="020B0604030504040204" pitchFamily="34" charset="-120"/>
              </a:endParaRPr>
            </a:p>
          </p:txBody>
        </p:sp>
      </p:grpSp>
      <p:sp>
        <p:nvSpPr>
          <p:cNvPr id="10" name="文字方塊 9">
            <a:extLst>
              <a:ext uri="{FF2B5EF4-FFF2-40B4-BE49-F238E27FC236}">
                <a16:creationId xmlns:a16="http://schemas.microsoft.com/office/drawing/2014/main" id="{1B1F5F7B-7A08-8B7D-6655-C20195D0A2B9}"/>
              </a:ext>
            </a:extLst>
          </p:cNvPr>
          <p:cNvSpPr txBox="1"/>
          <p:nvPr/>
        </p:nvSpPr>
        <p:spPr>
          <a:xfrm>
            <a:off x="10715626" y="4906613"/>
            <a:ext cx="1400174" cy="646331"/>
          </a:xfrm>
          <a:prstGeom prst="rect">
            <a:avLst/>
          </a:prstGeom>
          <a:noFill/>
        </p:spPr>
        <p:txBody>
          <a:bodyPr wrap="square">
            <a:spAutoFit/>
          </a:bodyPr>
          <a:lstStyle/>
          <a:p>
            <a:r>
              <a:rPr lang="en-US" altLang="zh-TW" sz="1200" b="1" dirty="0">
                <a:solidFill>
                  <a:srgbClr val="1B769B"/>
                </a:solidFill>
                <a:latin typeface="微軟正黑體" panose="020B0604030504040204" pitchFamily="34" charset="-120"/>
                <a:ea typeface="微軟正黑體" panose="020B0604030504040204" pitchFamily="34" charset="-120"/>
              </a:rPr>
              <a:t>Flatter probability distribution</a:t>
            </a:r>
            <a:endParaRPr lang="zh-TW" altLang="en-US" sz="1200" dirty="0"/>
          </a:p>
        </p:txBody>
      </p:sp>
      <p:sp>
        <p:nvSpPr>
          <p:cNvPr id="11" name="文字方塊 10">
            <a:extLst>
              <a:ext uri="{FF2B5EF4-FFF2-40B4-BE49-F238E27FC236}">
                <a16:creationId xmlns:a16="http://schemas.microsoft.com/office/drawing/2014/main" id="{BC6DE681-2FE1-0F89-08B5-87D0A7D04D05}"/>
              </a:ext>
            </a:extLst>
          </p:cNvPr>
          <p:cNvSpPr txBox="1"/>
          <p:nvPr/>
        </p:nvSpPr>
        <p:spPr>
          <a:xfrm>
            <a:off x="10715626" y="2389406"/>
            <a:ext cx="1400174" cy="646331"/>
          </a:xfrm>
          <a:prstGeom prst="rect">
            <a:avLst/>
          </a:prstGeom>
          <a:noFill/>
        </p:spPr>
        <p:txBody>
          <a:bodyPr wrap="square">
            <a:spAutoFit/>
          </a:bodyPr>
          <a:lstStyle/>
          <a:p>
            <a:r>
              <a:rPr lang="en-US" altLang="zh-TW" sz="1200" b="1" dirty="0">
                <a:solidFill>
                  <a:srgbClr val="1B769B"/>
                </a:solidFill>
                <a:latin typeface="微軟正黑體" panose="020B0604030504040204" pitchFamily="34" charset="-120"/>
                <a:ea typeface="微軟正黑體" panose="020B0604030504040204" pitchFamily="34" charset="-120"/>
              </a:rPr>
              <a:t>Strongly peaked probability distribution</a:t>
            </a:r>
            <a:endParaRPr lang="zh-TW" altLang="en-US" sz="1200" dirty="0"/>
          </a:p>
        </p:txBody>
      </p:sp>
      <p:sp>
        <p:nvSpPr>
          <p:cNvPr id="12" name="標題 1">
            <a:extLst>
              <a:ext uri="{FF2B5EF4-FFF2-40B4-BE49-F238E27FC236}">
                <a16:creationId xmlns:a16="http://schemas.microsoft.com/office/drawing/2014/main" id="{F5EBEC23-979C-AEE5-ED03-904F61B81AB3}"/>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Temperature</a:t>
            </a:r>
          </a:p>
        </p:txBody>
      </p:sp>
      <p:sp>
        <p:nvSpPr>
          <p:cNvPr id="13" name="矩形 12">
            <a:extLst>
              <a:ext uri="{FF2B5EF4-FFF2-40B4-BE49-F238E27FC236}">
                <a16:creationId xmlns:a16="http://schemas.microsoft.com/office/drawing/2014/main" id="{373E81D7-8D27-E161-859C-BFA143D82C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把</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LLM</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看成黑盒子，當作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HTTP</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API</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來使用</a:t>
            </a:r>
            <a:endParaRPr lang="zh-TW" altLang="en-US" sz="1200" dirty="0">
              <a:solidFill>
                <a:schemeClr val="accent6">
                  <a:lumMod val="10000"/>
                </a:schemeClr>
              </a:solidFill>
            </a:endParaRPr>
          </a:p>
        </p:txBody>
      </p:sp>
      <p:pic>
        <p:nvPicPr>
          <p:cNvPr id="16" name="圖片 15">
            <a:extLst>
              <a:ext uri="{FF2B5EF4-FFF2-40B4-BE49-F238E27FC236}">
                <a16:creationId xmlns:a16="http://schemas.microsoft.com/office/drawing/2014/main" id="{9A6817DB-184C-ABB4-F9DD-B4155AE6A36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110912" y="1346684"/>
            <a:ext cx="4254923" cy="4343400"/>
          </a:xfrm>
          <a:prstGeom prst="rect">
            <a:avLst/>
          </a:prstGeom>
        </p:spPr>
      </p:pic>
      <p:sp>
        <p:nvSpPr>
          <p:cNvPr id="18" name="文字方塊 17">
            <a:extLst>
              <a:ext uri="{FF2B5EF4-FFF2-40B4-BE49-F238E27FC236}">
                <a16:creationId xmlns:a16="http://schemas.microsoft.com/office/drawing/2014/main" id="{B4F92AAD-3573-B7B4-D1D0-D96354251FB5}"/>
              </a:ext>
            </a:extLst>
          </p:cNvPr>
          <p:cNvSpPr txBox="1"/>
          <p:nvPr/>
        </p:nvSpPr>
        <p:spPr>
          <a:xfrm>
            <a:off x="635794" y="6034231"/>
            <a:ext cx="6110286" cy="276999"/>
          </a:xfrm>
          <a:prstGeom prst="rect">
            <a:avLst/>
          </a:prstGeom>
          <a:noFill/>
        </p:spPr>
        <p:txBody>
          <a:bodyPr wrap="square">
            <a:spAutoFit/>
          </a:bodyPr>
          <a:lstStyle/>
          <a:p>
            <a:pPr algn="l"/>
            <a:r>
              <a:rPr lang="zh-TW" altLang="en-US" sz="1200" b="1" i="0" dirty="0">
                <a:solidFill>
                  <a:srgbClr val="1B769B"/>
                </a:solidFill>
                <a:effectLst/>
                <a:latin typeface="微軟正黑體" panose="020B0604030504040204" pitchFamily="34" charset="-120"/>
                <a:ea typeface="微軟正黑體" panose="020B0604030504040204" pitchFamily="34" charset="-120"/>
              </a:rPr>
              <a:t>** </a:t>
            </a:r>
            <a:r>
              <a:rPr lang="zh-TW" altLang="en-US" sz="1200" b="1" dirty="0">
                <a:solidFill>
                  <a:srgbClr val="1B769B"/>
                </a:solidFill>
                <a:latin typeface="微軟正黑體" panose="020B0604030504040204" pitchFamily="34" charset="-120"/>
                <a:ea typeface="微軟正黑體" panose="020B0604030504040204" pitchFamily="34" charset="-120"/>
              </a:rPr>
              <a:t>溫度低一點，模型比較乖不然很容易躁動，因為很熱就會坐不住，會很不穩定</a:t>
            </a:r>
            <a:r>
              <a:rPr lang="en-US" altLang="zh-TW" sz="1200" b="1" dirty="0">
                <a:solidFill>
                  <a:srgbClr val="1B769B"/>
                </a:solidFill>
                <a:latin typeface="微軟正黑體" panose="020B0604030504040204" pitchFamily="34" charset="-120"/>
                <a:ea typeface="微軟正黑體" panose="020B0604030504040204" pitchFamily="34" charset="-120"/>
              </a:rPr>
              <a:t>:</a:t>
            </a:r>
            <a:r>
              <a:rPr lang="zh-TW" altLang="en-US" sz="1200" b="1" dirty="0">
                <a:solidFill>
                  <a:srgbClr val="1B769B"/>
                </a:solidFill>
                <a:latin typeface="微軟正黑體" panose="020B0604030504040204" pitchFamily="34" charset="-120"/>
                <a:ea typeface="微軟正黑體" panose="020B0604030504040204" pitchFamily="34" charset="-120"/>
              </a:rPr>
              <a:t> </a:t>
            </a:r>
            <a:r>
              <a:rPr lang="en-US" altLang="zh-TW" sz="1200" b="1" dirty="0">
                <a:solidFill>
                  <a:srgbClr val="1B769B"/>
                </a:solidFill>
                <a:latin typeface="微軟正黑體" panose="020B0604030504040204" pitchFamily="34" charset="-120"/>
                <a:ea typeface="微軟正黑體" panose="020B0604030504040204" pitchFamily="34" charset="-120"/>
              </a:rPr>
              <a:t>)</a:t>
            </a:r>
          </a:p>
        </p:txBody>
      </p:sp>
      <p:sp>
        <p:nvSpPr>
          <p:cNvPr id="2" name="矩形: 圓角 1">
            <a:extLst>
              <a:ext uri="{FF2B5EF4-FFF2-40B4-BE49-F238E27FC236}">
                <a16:creationId xmlns:a16="http://schemas.microsoft.com/office/drawing/2014/main" id="{AC5F9266-2B24-CD5D-0E9C-F26BB2C66428}"/>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Tree>
    <p:extLst>
      <p:ext uri="{BB962C8B-B14F-4D97-AF65-F5344CB8AC3E}">
        <p14:creationId xmlns:p14="http://schemas.microsoft.com/office/powerpoint/2010/main" val="258681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表格 24">
            <a:extLst>
              <a:ext uri="{FF2B5EF4-FFF2-40B4-BE49-F238E27FC236}">
                <a16:creationId xmlns:a16="http://schemas.microsoft.com/office/drawing/2014/main" id="{8D91E5FA-76E9-2964-7109-02965366AA09}"/>
              </a:ext>
            </a:extLst>
          </p:cNvPr>
          <p:cNvGraphicFramePr>
            <a:graphicFrameLocks noGrp="1"/>
          </p:cNvGraphicFramePr>
          <p:nvPr>
            <p:extLst>
              <p:ext uri="{D42A27DB-BD31-4B8C-83A1-F6EECF244321}">
                <p14:modId xmlns:p14="http://schemas.microsoft.com/office/powerpoint/2010/main" val="3574994563"/>
              </p:ext>
            </p:extLst>
          </p:nvPr>
        </p:nvGraphicFramePr>
        <p:xfrm>
          <a:off x="983432" y="1648338"/>
          <a:ext cx="9905477" cy="1859400"/>
        </p:xfrm>
        <a:graphic>
          <a:graphicData uri="http://schemas.openxmlformats.org/drawingml/2006/table">
            <a:tbl>
              <a:tblPr/>
              <a:tblGrid>
                <a:gridCol w="1626418">
                  <a:extLst>
                    <a:ext uri="{9D8B030D-6E8A-4147-A177-3AD203B41FA5}">
                      <a16:colId xmlns:a16="http://schemas.microsoft.com/office/drawing/2014/main" val="4202128127"/>
                    </a:ext>
                  </a:extLst>
                </a:gridCol>
                <a:gridCol w="1590675">
                  <a:extLst>
                    <a:ext uri="{9D8B030D-6E8A-4147-A177-3AD203B41FA5}">
                      <a16:colId xmlns:a16="http://schemas.microsoft.com/office/drawing/2014/main" val="118539889"/>
                    </a:ext>
                  </a:extLst>
                </a:gridCol>
                <a:gridCol w="1762125">
                  <a:extLst>
                    <a:ext uri="{9D8B030D-6E8A-4147-A177-3AD203B41FA5}">
                      <a16:colId xmlns:a16="http://schemas.microsoft.com/office/drawing/2014/main" val="4237070484"/>
                    </a:ext>
                  </a:extLst>
                </a:gridCol>
                <a:gridCol w="1825214">
                  <a:extLst>
                    <a:ext uri="{9D8B030D-6E8A-4147-A177-3AD203B41FA5}">
                      <a16:colId xmlns:a16="http://schemas.microsoft.com/office/drawing/2014/main" val="2855366191"/>
                    </a:ext>
                  </a:extLst>
                </a:gridCol>
                <a:gridCol w="3101045">
                  <a:extLst>
                    <a:ext uri="{9D8B030D-6E8A-4147-A177-3AD203B41FA5}">
                      <a16:colId xmlns:a16="http://schemas.microsoft.com/office/drawing/2014/main" val="3028571844"/>
                    </a:ext>
                  </a:extLst>
                </a:gridCol>
              </a:tblGrid>
              <a:tr h="464850">
                <a:tc>
                  <a:txBody>
                    <a:bodyPr/>
                    <a:lstStyle/>
                    <a:p>
                      <a:pPr algn="ctr" fontAlgn="b"/>
                      <a:r>
                        <a:rPr lang="en-US" sz="1800" b="1" i="0" u="none" strike="noStrike" dirty="0">
                          <a:solidFill>
                            <a:schemeClr val="bg1"/>
                          </a:solidFill>
                          <a:effectLst/>
                          <a:latin typeface="微軟正黑體" panose="020B0604030504040204" pitchFamily="34" charset="-120"/>
                          <a:ea typeface="微軟正黑體" panose="020B0604030504040204" pitchFamily="34" charset="-120"/>
                        </a:rPr>
                        <a:t>OpenAI</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769B"/>
                    </a:solidFill>
                  </a:tcPr>
                </a:tc>
                <a:tc>
                  <a:txBody>
                    <a:bodyPr/>
                    <a:lstStyle/>
                    <a:p>
                      <a:pPr algn="ctr" fontAlgn="b"/>
                      <a:r>
                        <a:rPr lang="en-US" sz="1800" b="1" i="0" u="none" strike="noStrike" dirty="0">
                          <a:solidFill>
                            <a:schemeClr val="bg1"/>
                          </a:solidFill>
                          <a:effectLst/>
                          <a:latin typeface="微軟正黑體" panose="020B0604030504040204" pitchFamily="34" charset="-120"/>
                          <a:ea typeface="微軟正黑體" panose="020B0604030504040204" pitchFamily="34" charset="-120"/>
                        </a:rPr>
                        <a:t>Anthropic</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769B"/>
                    </a:solidFill>
                  </a:tcPr>
                </a:tc>
                <a:tc>
                  <a:txBody>
                    <a:bodyPr/>
                    <a:lstStyle/>
                    <a:p>
                      <a:pPr algn="ctr" fontAlgn="b"/>
                      <a:r>
                        <a:rPr lang="en-US" sz="1800" b="1" i="0" u="none" strike="noStrike" dirty="0">
                          <a:solidFill>
                            <a:schemeClr val="bg1"/>
                          </a:solidFill>
                          <a:effectLst/>
                          <a:latin typeface="微軟正黑體" panose="020B0604030504040204" pitchFamily="34" charset="-120"/>
                          <a:ea typeface="微軟正黑體" panose="020B0604030504040204" pitchFamily="34" charset="-120"/>
                        </a:rPr>
                        <a:t>Microsoft</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769B"/>
                    </a:solidFill>
                  </a:tcPr>
                </a:tc>
                <a:tc>
                  <a:txBody>
                    <a:bodyPr/>
                    <a:lstStyle/>
                    <a:p>
                      <a:pPr algn="ctr" fontAlgn="b"/>
                      <a:r>
                        <a:rPr lang="en-US" sz="1800" b="1" i="0" u="none" strike="noStrike" dirty="0">
                          <a:solidFill>
                            <a:schemeClr val="bg1"/>
                          </a:solidFill>
                          <a:effectLst/>
                          <a:latin typeface="微軟正黑體" panose="020B0604030504040204" pitchFamily="34" charset="-120"/>
                          <a:ea typeface="微軟正黑體" panose="020B0604030504040204" pitchFamily="34" charset="-120"/>
                        </a:rPr>
                        <a:t>Google</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769B"/>
                    </a:solidFill>
                  </a:tcPr>
                </a:tc>
                <a:tc>
                  <a:txBody>
                    <a:bodyPr/>
                    <a:lstStyle/>
                    <a:p>
                      <a:pPr algn="ctr" fontAlgn="b"/>
                      <a:r>
                        <a:rPr lang="en-US" sz="1800" b="1" i="0" u="none" strike="noStrike" dirty="0">
                          <a:solidFill>
                            <a:schemeClr val="bg1"/>
                          </a:solidFill>
                          <a:effectLst/>
                          <a:latin typeface="微軟正黑體" panose="020B0604030504040204" pitchFamily="34" charset="-120"/>
                          <a:ea typeface="微軟正黑體" panose="020B0604030504040204" pitchFamily="34" charset="-120"/>
                        </a:rPr>
                        <a:t>Meta</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769B"/>
                    </a:solidFill>
                  </a:tcPr>
                </a:tc>
                <a:extLst>
                  <a:ext uri="{0D108BD9-81ED-4DB2-BD59-A6C34878D82A}">
                    <a16:rowId xmlns:a16="http://schemas.microsoft.com/office/drawing/2014/main" val="2249981293"/>
                  </a:ext>
                </a:extLst>
              </a:tr>
              <a:tr h="464850">
                <a:tc>
                  <a:txBody>
                    <a:bodyPr/>
                    <a:lstStyle/>
                    <a:p>
                      <a:pPr marL="171450" indent="-171450" algn="l" fontAlgn="ctr">
                        <a:buFont typeface="Arial" panose="020B0604020202020204" pitchFamily="34" charset="0"/>
                        <a:buChar char="•"/>
                      </a:pPr>
                      <a:r>
                        <a:rPr lang="en-US" sz="1200" b="0" i="0" u="none" strike="noStrike" dirty="0">
                          <a:solidFill>
                            <a:srgbClr val="0D0D0D"/>
                          </a:solidFill>
                          <a:effectLst/>
                          <a:latin typeface="Segoe UI" panose="020B0502040204020203" pitchFamily="34" charset="0"/>
                          <a:ea typeface="新細明體" panose="02020500000000000000" pitchFamily="18" charset="-120"/>
                        </a:rPr>
                        <a:t>ChatGPT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r>
                        <a:rPr lang="en-US" sz="1200" b="0" i="0" u="none" strike="noStrike" dirty="0">
                          <a:solidFill>
                            <a:srgbClr val="0D0D0D"/>
                          </a:solidFill>
                          <a:effectLst/>
                          <a:latin typeface="Segoe UI" panose="020B0502040204020203" pitchFamily="34" charset="0"/>
                          <a:ea typeface="新細明體" panose="02020500000000000000" pitchFamily="18" charset="-120"/>
                        </a:rPr>
                        <a:t>Claude3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r>
                        <a:rPr lang="en-US" sz="1200" b="0" i="0" u="none" strike="noStrike" dirty="0">
                          <a:solidFill>
                            <a:srgbClr val="0D0D0D"/>
                          </a:solidFill>
                          <a:effectLst/>
                          <a:latin typeface="Segoe UI" panose="020B0502040204020203" pitchFamily="34" charset="0"/>
                          <a:ea typeface="新細明體" panose="02020500000000000000" pitchFamily="18" charset="-120"/>
                        </a:rPr>
                        <a:t>Copilot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r>
                        <a:rPr lang="en-US" sz="1200" b="0" i="0" u="none" strike="noStrike" dirty="0">
                          <a:solidFill>
                            <a:srgbClr val="0D0D0D"/>
                          </a:solidFill>
                          <a:effectLst/>
                          <a:latin typeface="Segoe UI" panose="020B0502040204020203" pitchFamily="34" charset="0"/>
                          <a:ea typeface="新細明體" panose="02020500000000000000" pitchFamily="18" charset="-120"/>
                        </a:rPr>
                        <a:t>Gemini</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r>
                        <a:rPr lang="en-US" sz="1200" b="0" i="0" u="none" strike="noStrike" dirty="0">
                          <a:solidFill>
                            <a:srgbClr val="0D0D0D"/>
                          </a:solidFill>
                          <a:effectLst/>
                          <a:latin typeface="Segoe UI" panose="020B0502040204020203" pitchFamily="34" charset="0"/>
                          <a:ea typeface="新細明體" panose="02020500000000000000" pitchFamily="18" charset="-120"/>
                        </a:rPr>
                        <a:t>Llama3 (</a:t>
                      </a:r>
                      <a:r>
                        <a:rPr lang="zh-TW" altLang="en-US" sz="1200" b="0" i="0" u="none" strike="noStrike" dirty="0">
                          <a:solidFill>
                            <a:srgbClr val="0D0D0D"/>
                          </a:solidFill>
                          <a:effectLst/>
                          <a:latin typeface="Segoe UI" panose="020B0502040204020203" pitchFamily="34" charset="0"/>
                          <a:ea typeface="新細明體" panose="02020500000000000000" pitchFamily="18" charset="-120"/>
                        </a:rPr>
                        <a:t>介面化為</a:t>
                      </a:r>
                      <a:r>
                        <a:rPr lang="en-US" sz="1200" b="0" i="0" u="none" strike="noStrike" dirty="0">
                          <a:solidFill>
                            <a:srgbClr val="0D0D0D"/>
                          </a:solidFill>
                          <a:effectLst/>
                          <a:latin typeface="Segoe UI" panose="020B0502040204020203" pitchFamily="34" charset="0"/>
                          <a:ea typeface="新細明體" panose="02020500000000000000" pitchFamily="18" charset="-120"/>
                        </a:rPr>
                        <a:t>meta-AI)</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44485116"/>
                  </a:ext>
                </a:extLst>
              </a:tr>
              <a:tr h="464850">
                <a:tc>
                  <a:txBody>
                    <a:bodyPr/>
                    <a:lstStyle/>
                    <a:p>
                      <a:pPr marL="171450" marR="0" lvl="0" indent="-171450" algn="l" defTabSz="914172"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0D0D0D"/>
                          </a:solidFill>
                          <a:effectLst/>
                          <a:latin typeface="Segoe UI" panose="020B0502040204020203" pitchFamily="34" charset="0"/>
                          <a:ea typeface="新細明體" panose="02020500000000000000" pitchFamily="18" charset="-120"/>
                        </a:rPr>
                        <a:t>GPT4/ </a:t>
                      </a:r>
                      <a:r>
                        <a:rPr lang="en-US" altLang="zh-TW" sz="1200" b="0" i="0" u="none" strike="noStrike" dirty="0">
                          <a:solidFill>
                            <a:srgbClr val="0D0D0D"/>
                          </a:solidFill>
                          <a:effectLst/>
                          <a:latin typeface="Segoe UI" panose="020B0502040204020203" pitchFamily="34" charset="0"/>
                          <a:ea typeface="+mn-ea"/>
                        </a:rPr>
                        <a:t>GPT4o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endParaRPr lang="zh-TW" altLang="en-US" sz="1200" b="0" i="0" u="none" strike="noStrike" dirty="0">
                        <a:solidFill>
                          <a:srgbClr val="0D0D0D"/>
                        </a:solidFill>
                        <a:effectLst/>
                        <a:latin typeface="Segoe UI" panose="020B0502040204020203" pitchFamily="34" charset="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endParaRPr lang="zh-TW" altLang="en-US" sz="1200" b="0" i="0" u="none" strike="noStrike" dirty="0">
                        <a:solidFill>
                          <a:srgbClr val="0D0D0D"/>
                        </a:solidFill>
                        <a:effectLst/>
                        <a:latin typeface="Segoe UI" panose="020B0502040204020203" pitchFamily="34" charset="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endParaRPr lang="zh-TW" altLang="en-US" sz="1200" b="0" i="0" u="none" strike="noStrike" dirty="0">
                        <a:solidFill>
                          <a:srgbClr val="0D0D0D"/>
                        </a:solidFill>
                        <a:effectLst/>
                        <a:latin typeface="Segoe UI" panose="020B0502040204020203" pitchFamily="34" charset="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endParaRPr lang="zh-TW" altLang="en-US" sz="1200" b="0" i="0" u="none" strike="noStrike" dirty="0">
                        <a:solidFill>
                          <a:srgbClr val="0D0D0D"/>
                        </a:solidFill>
                        <a:effectLst/>
                        <a:latin typeface="Segoe UI" panose="020B0502040204020203" pitchFamily="34" charset="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39305286"/>
                  </a:ext>
                </a:extLst>
              </a:tr>
              <a:tr h="464850">
                <a:tc>
                  <a:txBody>
                    <a:bodyPr/>
                    <a:lstStyle/>
                    <a:p>
                      <a:pPr marL="0" indent="0" algn="l" fontAlgn="ctr">
                        <a:buFont typeface="Arial" panose="020B0604020202020204" pitchFamily="34" charset="0"/>
                        <a:buNone/>
                      </a:pPr>
                      <a:endParaRPr lang="en-US" sz="1200" b="0" i="0" u="none" strike="noStrike" dirty="0">
                        <a:solidFill>
                          <a:srgbClr val="0D0D0D"/>
                        </a:solidFill>
                        <a:effectLst/>
                        <a:latin typeface="Segoe UI" panose="020B0502040204020203" pitchFamily="34" charset="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endParaRPr lang="zh-TW" altLang="en-US" sz="1200" b="0" i="0" u="none" strike="noStrike" dirty="0">
                        <a:solidFill>
                          <a:srgbClr val="0D0D0D"/>
                        </a:solidFill>
                        <a:effectLst/>
                        <a:latin typeface="Segoe UI" panose="020B0502040204020203" pitchFamily="34" charset="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endParaRPr lang="zh-TW" altLang="en-US" sz="1200" b="0" i="0" u="none" strike="noStrike" dirty="0">
                        <a:solidFill>
                          <a:srgbClr val="0D0D0D"/>
                        </a:solidFill>
                        <a:effectLst/>
                        <a:latin typeface="Segoe UI" panose="020B0502040204020203" pitchFamily="34" charset="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endParaRPr lang="zh-TW" altLang="en-US" sz="1200" b="0" i="0" u="none" strike="noStrike" dirty="0">
                        <a:solidFill>
                          <a:srgbClr val="0D0D0D"/>
                        </a:solidFill>
                        <a:effectLst/>
                        <a:latin typeface="Segoe UI" panose="020B0502040204020203" pitchFamily="34" charset="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indent="-171450" algn="l" fontAlgn="ctr">
                        <a:buFont typeface="Arial" panose="020B0604020202020204" pitchFamily="34" charset="0"/>
                        <a:buChar char="•"/>
                      </a:pP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3617875"/>
                  </a:ext>
                </a:extLst>
              </a:tr>
            </a:tbl>
          </a:graphicData>
        </a:graphic>
      </p:graphicFrame>
      <p:sp>
        <p:nvSpPr>
          <p:cNvPr id="10" name="標題 1">
            <a:extLst>
              <a:ext uri="{FF2B5EF4-FFF2-40B4-BE49-F238E27FC236}">
                <a16:creationId xmlns:a16="http://schemas.microsoft.com/office/drawing/2014/main" id="{6F0211E7-032D-7DED-3B8D-EB90D453B94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zh-TW" altLang="en-US" sz="3200" b="1" dirty="0">
                <a:latin typeface="微軟正黑體" panose="020B0604030504040204" pitchFamily="34" charset="-120"/>
                <a:ea typeface="微軟正黑體" panose="020B0604030504040204" pitchFamily="34" charset="-120"/>
              </a:rPr>
              <a:t>市面上常見的 </a:t>
            </a:r>
            <a:r>
              <a:rPr lang="en-US" altLang="zh-TW" sz="3200" b="1" dirty="0">
                <a:latin typeface="微軟正黑體" panose="020B0604030504040204" pitchFamily="34" charset="-120"/>
                <a:ea typeface="微軟正黑體" panose="020B0604030504040204" pitchFamily="34" charset="-120"/>
              </a:rPr>
              <a:t>LLM</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AI</a:t>
            </a:r>
            <a:r>
              <a:rPr lang="zh-TW" altLang="en-US" sz="3200" b="1" dirty="0">
                <a:latin typeface="微軟正黑體" panose="020B0604030504040204" pitchFamily="34" charset="-120"/>
                <a:ea typeface="微軟正黑體" panose="020B0604030504040204" pitchFamily="34" charset="-120"/>
              </a:rPr>
              <a:t> 有哪些</a:t>
            </a:r>
            <a:endParaRPr lang="en-US" altLang="zh-TW" sz="3200" b="1"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53C97458-ECF5-3F7F-76BC-BCDE8391FC8E}"/>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把</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LLM</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看成黑盒子，當作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HTTP</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API</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來使用</a:t>
            </a:r>
            <a:endParaRPr lang="zh-TW" altLang="en-US" sz="1200" dirty="0">
              <a:solidFill>
                <a:schemeClr val="accent6">
                  <a:lumMod val="10000"/>
                </a:schemeClr>
              </a:solidFill>
            </a:endParaRPr>
          </a:p>
        </p:txBody>
      </p:sp>
      <p:sp>
        <p:nvSpPr>
          <p:cNvPr id="12" name="矩形: 圓角 11">
            <a:extLst>
              <a:ext uri="{FF2B5EF4-FFF2-40B4-BE49-F238E27FC236}">
                <a16:creationId xmlns:a16="http://schemas.microsoft.com/office/drawing/2014/main" id="{FEBBC247-D2F3-6923-A8DD-770A8AB5E19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cxnSp>
        <p:nvCxnSpPr>
          <p:cNvPr id="16" name="直線接點 15">
            <a:extLst>
              <a:ext uri="{FF2B5EF4-FFF2-40B4-BE49-F238E27FC236}">
                <a16:creationId xmlns:a16="http://schemas.microsoft.com/office/drawing/2014/main" id="{98041145-02AC-3F75-20D6-72A5DF01BA8B}"/>
              </a:ext>
            </a:extLst>
          </p:cNvPr>
          <p:cNvCxnSpPr>
            <a:cxnSpLocks/>
          </p:cNvCxnSpPr>
          <p:nvPr/>
        </p:nvCxnSpPr>
        <p:spPr>
          <a:xfrm flipV="1">
            <a:off x="4197499" y="1808023"/>
            <a:ext cx="0" cy="3869227"/>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11B54ACB-F16F-5F27-58C7-C76CF6DA41E7}"/>
              </a:ext>
            </a:extLst>
          </p:cNvPr>
          <p:cNvCxnSpPr>
            <a:cxnSpLocks/>
          </p:cNvCxnSpPr>
          <p:nvPr/>
        </p:nvCxnSpPr>
        <p:spPr>
          <a:xfrm flipV="1">
            <a:off x="2598465" y="1808023"/>
            <a:ext cx="0" cy="3857581"/>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617E8874-939C-6CCB-08D7-93E182D06C59}"/>
              </a:ext>
            </a:extLst>
          </p:cNvPr>
          <p:cNvCxnSpPr>
            <a:cxnSpLocks/>
          </p:cNvCxnSpPr>
          <p:nvPr/>
        </p:nvCxnSpPr>
        <p:spPr>
          <a:xfrm flipH="1">
            <a:off x="916757" y="3510020"/>
            <a:ext cx="9972152"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715DCF52-4B9D-8AE1-08C1-4CD2CD858C96}"/>
              </a:ext>
            </a:extLst>
          </p:cNvPr>
          <p:cNvCxnSpPr>
            <a:cxnSpLocks/>
          </p:cNvCxnSpPr>
          <p:nvPr/>
        </p:nvCxnSpPr>
        <p:spPr>
          <a:xfrm flipH="1">
            <a:off x="983432" y="4466059"/>
            <a:ext cx="9905477"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445EECA4-3CFA-E705-EEDB-4F8821C473BA}"/>
              </a:ext>
            </a:extLst>
          </p:cNvPr>
          <p:cNvCxnSpPr>
            <a:cxnSpLocks/>
          </p:cNvCxnSpPr>
          <p:nvPr/>
        </p:nvCxnSpPr>
        <p:spPr>
          <a:xfrm flipV="1">
            <a:off x="5961484" y="1796377"/>
            <a:ext cx="0" cy="3869227"/>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0F04DB08-4AED-691D-0F69-230C6B41DA79}"/>
              </a:ext>
            </a:extLst>
          </p:cNvPr>
          <p:cNvCxnSpPr>
            <a:cxnSpLocks/>
          </p:cNvCxnSpPr>
          <p:nvPr/>
        </p:nvCxnSpPr>
        <p:spPr>
          <a:xfrm flipV="1">
            <a:off x="7781900" y="1796377"/>
            <a:ext cx="0" cy="3869227"/>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1" name="Picture 2" descr="chatgpt-logo | E-Search Advisors Blog">
            <a:extLst>
              <a:ext uri="{FF2B5EF4-FFF2-40B4-BE49-F238E27FC236}">
                <a16:creationId xmlns:a16="http://schemas.microsoft.com/office/drawing/2014/main" id="{E3C27283-C547-9CF2-32C1-3F95D8160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080" y="3615402"/>
            <a:ext cx="1271893" cy="661855"/>
          </a:xfrm>
          <a:prstGeom prst="rect">
            <a:avLst/>
          </a:prstGeom>
          <a:noFill/>
          <a:extLst>
            <a:ext uri="{909E8E84-426E-40DD-AFC4-6F175D3DCCD1}">
              <a14:hiddenFill xmlns:a14="http://schemas.microsoft.com/office/drawing/2010/main">
                <a:solidFill>
                  <a:srgbClr val="FFFFFF"/>
                </a:solidFill>
              </a14:hiddenFill>
            </a:ext>
          </a:extLst>
        </p:spPr>
      </p:pic>
      <p:pic>
        <p:nvPicPr>
          <p:cNvPr id="32" name="圖片 31">
            <a:extLst>
              <a:ext uri="{FF2B5EF4-FFF2-40B4-BE49-F238E27FC236}">
                <a16:creationId xmlns:a16="http://schemas.microsoft.com/office/drawing/2014/main" id="{D6EAA363-155A-D25C-36AB-A39EF870960A}"/>
              </a:ext>
            </a:extLst>
          </p:cNvPr>
          <p:cNvPicPr>
            <a:picLocks noChangeAspect="1"/>
          </p:cNvPicPr>
          <p:nvPr/>
        </p:nvPicPr>
        <p:blipFill rotWithShape="1">
          <a:blip r:embed="rId3"/>
          <a:srcRect t="29944" b="32070"/>
          <a:stretch/>
        </p:blipFill>
        <p:spPr>
          <a:xfrm>
            <a:off x="6017915" y="3685484"/>
            <a:ext cx="1696614" cy="483733"/>
          </a:xfrm>
          <a:prstGeom prst="rect">
            <a:avLst/>
          </a:prstGeom>
        </p:spPr>
      </p:pic>
      <p:pic>
        <p:nvPicPr>
          <p:cNvPr id="33" name="圖片 32">
            <a:extLst>
              <a:ext uri="{FF2B5EF4-FFF2-40B4-BE49-F238E27FC236}">
                <a16:creationId xmlns:a16="http://schemas.microsoft.com/office/drawing/2014/main" id="{3531D941-3FF2-C8D4-4570-BBA4B1FCFD6B}"/>
              </a:ext>
            </a:extLst>
          </p:cNvPr>
          <p:cNvPicPr>
            <a:picLocks noChangeAspect="1"/>
          </p:cNvPicPr>
          <p:nvPr/>
        </p:nvPicPr>
        <p:blipFill>
          <a:blip r:embed="rId4"/>
          <a:stretch>
            <a:fillRect/>
          </a:stretch>
        </p:blipFill>
        <p:spPr>
          <a:xfrm>
            <a:off x="2786274" y="3618494"/>
            <a:ext cx="1223417" cy="658763"/>
          </a:xfrm>
          <a:prstGeom prst="rect">
            <a:avLst/>
          </a:prstGeom>
        </p:spPr>
      </p:pic>
      <p:pic>
        <p:nvPicPr>
          <p:cNvPr id="7170" name="Picture 2" descr="Llama 3 – Meta Launches its Top-of-the-Notch Language Model to Assist">
            <a:extLst>
              <a:ext uri="{FF2B5EF4-FFF2-40B4-BE49-F238E27FC236}">
                <a16:creationId xmlns:a16="http://schemas.microsoft.com/office/drawing/2014/main" id="{1F6846F8-1997-8632-039E-8923798853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953" b="19969"/>
          <a:stretch/>
        </p:blipFill>
        <p:spPr bwMode="auto">
          <a:xfrm>
            <a:off x="8506803" y="3589199"/>
            <a:ext cx="1522460" cy="698423"/>
          </a:xfrm>
          <a:prstGeom prst="rect">
            <a:avLst/>
          </a:prstGeom>
          <a:noFill/>
          <a:extLst>
            <a:ext uri="{909E8E84-426E-40DD-AFC4-6F175D3DCCD1}">
              <a14:hiddenFill xmlns:a14="http://schemas.microsoft.com/office/drawing/2010/main">
                <a:solidFill>
                  <a:srgbClr val="FFFFFF"/>
                </a:solidFill>
              </a14:hiddenFill>
            </a:ext>
          </a:extLst>
        </p:spPr>
      </p:pic>
      <p:pic>
        <p:nvPicPr>
          <p:cNvPr id="34" name="圖片 33">
            <a:extLst>
              <a:ext uri="{FF2B5EF4-FFF2-40B4-BE49-F238E27FC236}">
                <a16:creationId xmlns:a16="http://schemas.microsoft.com/office/drawing/2014/main" id="{0BC58EB1-A746-566B-E67D-458E6BA6E3F0}"/>
              </a:ext>
            </a:extLst>
          </p:cNvPr>
          <p:cNvPicPr>
            <a:picLocks noChangeAspect="1"/>
          </p:cNvPicPr>
          <p:nvPr/>
        </p:nvPicPr>
        <p:blipFill>
          <a:blip r:embed="rId6"/>
          <a:stretch>
            <a:fillRect/>
          </a:stretch>
        </p:blipFill>
        <p:spPr>
          <a:xfrm>
            <a:off x="4494724" y="3615402"/>
            <a:ext cx="1176631" cy="661855"/>
          </a:xfrm>
          <a:prstGeom prst="rect">
            <a:avLst/>
          </a:prstGeom>
        </p:spPr>
      </p:pic>
      <p:sp>
        <p:nvSpPr>
          <p:cNvPr id="35" name="文字方塊 34">
            <a:extLst>
              <a:ext uri="{FF2B5EF4-FFF2-40B4-BE49-F238E27FC236}">
                <a16:creationId xmlns:a16="http://schemas.microsoft.com/office/drawing/2014/main" id="{3E74EA53-5C22-5138-AF7C-3525EB3835F9}"/>
              </a:ext>
            </a:extLst>
          </p:cNvPr>
          <p:cNvSpPr txBox="1"/>
          <p:nvPr/>
        </p:nvSpPr>
        <p:spPr>
          <a:xfrm>
            <a:off x="859929" y="4523884"/>
            <a:ext cx="173853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文字理解優秀</a:t>
            </a:r>
            <a:endParaRPr kumimoji="0" lang="en-US" altLang="zh-TW"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邏輯結構較好</a:t>
            </a:r>
          </a:p>
        </p:txBody>
      </p:sp>
      <p:sp>
        <p:nvSpPr>
          <p:cNvPr id="36" name="文字方塊 35">
            <a:extLst>
              <a:ext uri="{FF2B5EF4-FFF2-40B4-BE49-F238E27FC236}">
                <a16:creationId xmlns:a16="http://schemas.microsoft.com/office/drawing/2014/main" id="{AFA287E1-32D6-90D4-F520-C969B867238B}"/>
              </a:ext>
            </a:extLst>
          </p:cNvPr>
          <p:cNvSpPr txBox="1"/>
          <p:nvPr/>
        </p:nvSpPr>
        <p:spPr>
          <a:xfrm>
            <a:off x="2528714" y="4523884"/>
            <a:ext cx="173853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dirty="0">
                <a:latin typeface="Microsoft JhengHei UI" panose="020B0604030504040204" pitchFamily="34" charset="-120"/>
                <a:ea typeface="Microsoft JhengHei UI" panose="020B0604030504040204" pitchFamily="34" charset="-120"/>
              </a:rPr>
              <a:t>長文本輸入強</a:t>
            </a:r>
            <a:endParaRPr kumimoji="0" lang="zh-TW" altLang="en-US"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sp>
        <p:nvSpPr>
          <p:cNvPr id="37" name="文字方塊 36">
            <a:extLst>
              <a:ext uri="{FF2B5EF4-FFF2-40B4-BE49-F238E27FC236}">
                <a16:creationId xmlns:a16="http://schemas.microsoft.com/office/drawing/2014/main" id="{E9AC6342-6E99-E1F6-FA25-E74E2D1CAD17}"/>
              </a:ext>
            </a:extLst>
          </p:cNvPr>
          <p:cNvSpPr txBox="1"/>
          <p:nvPr/>
        </p:nvSpPr>
        <p:spPr>
          <a:xfrm>
            <a:off x="4197499" y="4523884"/>
            <a:ext cx="173853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自家生態系整合</a:t>
            </a:r>
            <a:endParaRPr kumimoji="0" lang="zh-TW" altLang="en-US"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sp>
        <p:nvSpPr>
          <p:cNvPr id="38" name="文字方塊 37">
            <a:extLst>
              <a:ext uri="{FF2B5EF4-FFF2-40B4-BE49-F238E27FC236}">
                <a16:creationId xmlns:a16="http://schemas.microsoft.com/office/drawing/2014/main" id="{9B4311D0-1176-2546-5DFC-74EE98E0FE69}"/>
              </a:ext>
            </a:extLst>
          </p:cNvPr>
          <p:cNvSpPr txBox="1"/>
          <p:nvPr/>
        </p:nvSpPr>
        <p:spPr>
          <a:xfrm>
            <a:off x="5936003" y="4523884"/>
            <a:ext cx="173853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自家生態系整合</a:t>
            </a:r>
            <a:endParaRPr kumimoji="0" lang="zh-TW" altLang="en-US"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endParaRPr>
          </a:p>
        </p:txBody>
      </p:sp>
      <p:sp>
        <p:nvSpPr>
          <p:cNvPr id="39" name="文字方塊 38">
            <a:extLst>
              <a:ext uri="{FF2B5EF4-FFF2-40B4-BE49-F238E27FC236}">
                <a16:creationId xmlns:a16="http://schemas.microsoft.com/office/drawing/2014/main" id="{A45D5813-2F99-8DD6-062E-8E8A100A3ABF}"/>
              </a:ext>
            </a:extLst>
          </p:cNvPr>
          <p:cNvSpPr txBox="1"/>
          <p:nvPr/>
        </p:nvSpPr>
        <p:spPr>
          <a:xfrm>
            <a:off x="8376034" y="4523884"/>
            <a:ext cx="173853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i="0" u="none" strike="noStrike" kern="1200" cap="none" spc="0" normalizeH="0" baseline="0" noProof="0" dirty="0">
                <a:ln>
                  <a:noFill/>
                </a:ln>
                <a:effectLst/>
                <a:uLnTx/>
                <a:uFillTx/>
                <a:latin typeface="Microsoft JhengHei UI" panose="020B0604030504040204" pitchFamily="34" charset="-120"/>
                <a:ea typeface="Microsoft JhengHei UI" panose="020B0604030504040204" pitchFamily="34" charset="-120"/>
              </a:rPr>
              <a:t>開源可供微調參數</a:t>
            </a:r>
          </a:p>
        </p:txBody>
      </p:sp>
      <p:sp>
        <p:nvSpPr>
          <p:cNvPr id="40" name="文字方塊 39">
            <a:extLst>
              <a:ext uri="{FF2B5EF4-FFF2-40B4-BE49-F238E27FC236}">
                <a16:creationId xmlns:a16="http://schemas.microsoft.com/office/drawing/2014/main" id="{0D3581D8-2E21-8792-A3E9-54BB0980F975}"/>
              </a:ext>
            </a:extLst>
          </p:cNvPr>
          <p:cNvSpPr txBox="1"/>
          <p:nvPr/>
        </p:nvSpPr>
        <p:spPr>
          <a:xfrm>
            <a:off x="1141576" y="3159460"/>
            <a:ext cx="1298753"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1"/>
                </a:solidFill>
                <a:latin typeface="Microsoft JhengHei UI" panose="020B0604030504040204" pitchFamily="34" charset="-120"/>
                <a:ea typeface="Microsoft JhengHei UI" panose="020B0604030504040204" pitchFamily="34" charset="-120"/>
              </a:rPr>
              <a:t>Close Source</a:t>
            </a:r>
            <a:endPar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sp>
        <p:nvSpPr>
          <p:cNvPr id="41" name="文字方塊 40">
            <a:extLst>
              <a:ext uri="{FF2B5EF4-FFF2-40B4-BE49-F238E27FC236}">
                <a16:creationId xmlns:a16="http://schemas.microsoft.com/office/drawing/2014/main" id="{CA27F0DF-13C5-29A2-94F6-6B280F4B0F76}"/>
              </a:ext>
            </a:extLst>
          </p:cNvPr>
          <p:cNvSpPr txBox="1"/>
          <p:nvPr/>
        </p:nvSpPr>
        <p:spPr>
          <a:xfrm>
            <a:off x="2751710" y="3159460"/>
            <a:ext cx="1298753"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1"/>
                </a:solidFill>
                <a:latin typeface="Microsoft JhengHei UI" panose="020B0604030504040204" pitchFamily="34" charset="-120"/>
                <a:ea typeface="Microsoft JhengHei UI" panose="020B0604030504040204" pitchFamily="34" charset="-120"/>
              </a:rPr>
              <a:t>Close Source</a:t>
            </a:r>
            <a:endPar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sp>
        <p:nvSpPr>
          <p:cNvPr id="44" name="文字方塊 43">
            <a:extLst>
              <a:ext uri="{FF2B5EF4-FFF2-40B4-BE49-F238E27FC236}">
                <a16:creationId xmlns:a16="http://schemas.microsoft.com/office/drawing/2014/main" id="{2AF67FFE-1D47-F7C1-B5D5-46C81E78704C}"/>
              </a:ext>
            </a:extLst>
          </p:cNvPr>
          <p:cNvSpPr txBox="1"/>
          <p:nvPr/>
        </p:nvSpPr>
        <p:spPr>
          <a:xfrm>
            <a:off x="4417390" y="3159460"/>
            <a:ext cx="1298753"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1"/>
                </a:solidFill>
                <a:latin typeface="Microsoft JhengHei UI" panose="020B0604030504040204" pitchFamily="34" charset="-120"/>
                <a:ea typeface="Microsoft JhengHei UI" panose="020B0604030504040204" pitchFamily="34" charset="-120"/>
              </a:rPr>
              <a:t>Close Source</a:t>
            </a:r>
            <a:endPar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sp>
        <p:nvSpPr>
          <p:cNvPr id="45" name="文字方塊 44">
            <a:extLst>
              <a:ext uri="{FF2B5EF4-FFF2-40B4-BE49-F238E27FC236}">
                <a16:creationId xmlns:a16="http://schemas.microsoft.com/office/drawing/2014/main" id="{E5461031-7067-8703-0E9E-B51EA6D951F7}"/>
              </a:ext>
            </a:extLst>
          </p:cNvPr>
          <p:cNvSpPr txBox="1"/>
          <p:nvPr/>
        </p:nvSpPr>
        <p:spPr>
          <a:xfrm>
            <a:off x="6230517" y="3159460"/>
            <a:ext cx="1298753"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1"/>
                </a:solidFill>
                <a:latin typeface="Microsoft JhengHei UI" panose="020B0604030504040204" pitchFamily="34" charset="-120"/>
                <a:ea typeface="Microsoft JhengHei UI" panose="020B0604030504040204" pitchFamily="34" charset="-120"/>
              </a:rPr>
              <a:t>Close Source</a:t>
            </a:r>
            <a:endPar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sp>
        <p:nvSpPr>
          <p:cNvPr id="46" name="文字方塊 45">
            <a:extLst>
              <a:ext uri="{FF2B5EF4-FFF2-40B4-BE49-F238E27FC236}">
                <a16:creationId xmlns:a16="http://schemas.microsoft.com/office/drawing/2014/main" id="{C54B6B63-B9D8-1930-4EE4-5A216F290787}"/>
              </a:ext>
            </a:extLst>
          </p:cNvPr>
          <p:cNvSpPr txBox="1"/>
          <p:nvPr/>
        </p:nvSpPr>
        <p:spPr>
          <a:xfrm>
            <a:off x="8617052" y="3159460"/>
            <a:ext cx="1301959"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accent1"/>
                </a:solidFill>
                <a:latin typeface="Microsoft JhengHei UI" panose="020B0604030504040204" pitchFamily="34" charset="-120"/>
                <a:ea typeface="Microsoft JhengHei UI" panose="020B0604030504040204" pitchFamily="34" charset="-120"/>
              </a:rPr>
              <a:t>Open Source</a:t>
            </a:r>
            <a:endPar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pic>
        <p:nvPicPr>
          <p:cNvPr id="7172" name="Picture 4" descr="Google商標- 維基百科，自由的百科全書">
            <a:extLst>
              <a:ext uri="{FF2B5EF4-FFF2-40B4-BE49-F238E27FC236}">
                <a16:creationId xmlns:a16="http://schemas.microsoft.com/office/drawing/2014/main" id="{D6BDB19B-C628-0BB3-EC12-13E8968C09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745" y="5551272"/>
            <a:ext cx="709491" cy="240044"/>
          </a:xfrm>
          <a:prstGeom prst="rect">
            <a:avLst/>
          </a:prstGeom>
          <a:noFill/>
          <a:extLst>
            <a:ext uri="{909E8E84-426E-40DD-AFC4-6F175D3DCCD1}">
              <a14:hiddenFill xmlns:a14="http://schemas.microsoft.com/office/drawing/2010/main">
                <a:solidFill>
                  <a:srgbClr val="FFFFFF"/>
                </a:solidFill>
              </a14:hiddenFill>
            </a:ext>
          </a:extLst>
        </p:spPr>
      </p:pic>
      <p:pic>
        <p:nvPicPr>
          <p:cNvPr id="49" name="圖片 48">
            <a:extLst>
              <a:ext uri="{FF2B5EF4-FFF2-40B4-BE49-F238E27FC236}">
                <a16:creationId xmlns:a16="http://schemas.microsoft.com/office/drawing/2014/main" id="{4F6F8ED8-AA35-AB3F-68FB-6B22D979E85D}"/>
              </a:ext>
            </a:extLst>
          </p:cNvPr>
          <p:cNvPicPr>
            <a:picLocks noChangeAspect="1"/>
          </p:cNvPicPr>
          <p:nvPr/>
        </p:nvPicPr>
        <p:blipFill>
          <a:blip r:embed="rId8"/>
          <a:stretch>
            <a:fillRect/>
          </a:stretch>
        </p:blipFill>
        <p:spPr>
          <a:xfrm>
            <a:off x="3043236" y="5247816"/>
            <a:ext cx="704254" cy="212561"/>
          </a:xfrm>
          <a:prstGeom prst="rect">
            <a:avLst/>
          </a:prstGeom>
        </p:spPr>
      </p:pic>
      <p:cxnSp>
        <p:nvCxnSpPr>
          <p:cNvPr id="50" name="直線接點 49">
            <a:extLst>
              <a:ext uri="{FF2B5EF4-FFF2-40B4-BE49-F238E27FC236}">
                <a16:creationId xmlns:a16="http://schemas.microsoft.com/office/drawing/2014/main" id="{8B58DAA4-F6FF-26C4-73C6-59A66844EE98}"/>
              </a:ext>
            </a:extLst>
          </p:cNvPr>
          <p:cNvCxnSpPr>
            <a:cxnSpLocks/>
          </p:cNvCxnSpPr>
          <p:nvPr/>
        </p:nvCxnSpPr>
        <p:spPr>
          <a:xfrm flipH="1">
            <a:off x="983432" y="5016524"/>
            <a:ext cx="9905477"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7176" name="Picture 8">
            <a:extLst>
              <a:ext uri="{FF2B5EF4-FFF2-40B4-BE49-F238E27FC236}">
                <a16:creationId xmlns:a16="http://schemas.microsoft.com/office/drawing/2014/main" id="{CCBD394B-8B2E-A01E-5BA6-68C688C7F4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2988" y="5209662"/>
            <a:ext cx="1177669" cy="25071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a:extLst>
              <a:ext uri="{FF2B5EF4-FFF2-40B4-BE49-F238E27FC236}">
                <a16:creationId xmlns:a16="http://schemas.microsoft.com/office/drawing/2014/main" id="{67EA8663-5DB6-F90C-75F6-25615BF10A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90362" y="5209662"/>
            <a:ext cx="1177669" cy="250715"/>
          </a:xfrm>
          <a:prstGeom prst="rect">
            <a:avLst/>
          </a:prstGeom>
          <a:noFill/>
          <a:extLst>
            <a:ext uri="{909E8E84-426E-40DD-AFC4-6F175D3DCCD1}">
              <a14:hiddenFill xmlns:a14="http://schemas.microsoft.com/office/drawing/2010/main">
                <a:solidFill>
                  <a:srgbClr val="FFFFFF"/>
                </a:solidFill>
              </a14:hiddenFill>
            </a:ext>
          </a:extLst>
        </p:spPr>
      </p:pic>
      <p:sp>
        <p:nvSpPr>
          <p:cNvPr id="53" name="文字方塊 52">
            <a:extLst>
              <a:ext uri="{FF2B5EF4-FFF2-40B4-BE49-F238E27FC236}">
                <a16:creationId xmlns:a16="http://schemas.microsoft.com/office/drawing/2014/main" id="{8CB8F324-FC96-1FD3-EE1B-E99980A21C7B}"/>
              </a:ext>
            </a:extLst>
          </p:cNvPr>
          <p:cNvSpPr txBox="1"/>
          <p:nvPr/>
        </p:nvSpPr>
        <p:spPr>
          <a:xfrm>
            <a:off x="1429315" y="1294383"/>
            <a:ext cx="723275"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rPr>
              <a:t>可商用</a:t>
            </a:r>
          </a:p>
        </p:txBody>
      </p:sp>
      <p:sp>
        <p:nvSpPr>
          <p:cNvPr id="54" name="文字方塊 53">
            <a:extLst>
              <a:ext uri="{FF2B5EF4-FFF2-40B4-BE49-F238E27FC236}">
                <a16:creationId xmlns:a16="http://schemas.microsoft.com/office/drawing/2014/main" id="{1DEA5865-FADB-C871-F0B1-CB77828F6FFE}"/>
              </a:ext>
            </a:extLst>
          </p:cNvPr>
          <p:cNvSpPr txBox="1"/>
          <p:nvPr/>
        </p:nvSpPr>
        <p:spPr>
          <a:xfrm>
            <a:off x="8883664" y="1294383"/>
            <a:ext cx="723275"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rPr>
              <a:t>可商用</a:t>
            </a:r>
          </a:p>
        </p:txBody>
      </p:sp>
      <p:sp>
        <p:nvSpPr>
          <p:cNvPr id="55" name="文字方塊 54">
            <a:extLst>
              <a:ext uri="{FF2B5EF4-FFF2-40B4-BE49-F238E27FC236}">
                <a16:creationId xmlns:a16="http://schemas.microsoft.com/office/drawing/2014/main" id="{FB5AC282-3F57-BFD5-7001-DE27BE42EBB1}"/>
              </a:ext>
            </a:extLst>
          </p:cNvPr>
          <p:cNvSpPr txBox="1"/>
          <p:nvPr/>
        </p:nvSpPr>
        <p:spPr>
          <a:xfrm>
            <a:off x="6750858" y="5885565"/>
            <a:ext cx="5136342" cy="646331"/>
          </a:xfrm>
          <a:prstGeom prst="rect">
            <a:avLst/>
          </a:prstGeom>
          <a:solidFill>
            <a:srgbClr val="FFC000"/>
          </a:solidFill>
        </p:spPr>
        <p:txBody>
          <a:bodyPr wrap="none" rtlCol="0">
            <a:spAutoFit/>
          </a:bodyPr>
          <a:lstStyle/>
          <a:p>
            <a:r>
              <a:rPr lang="en-US" altLang="zh-TW" dirty="0">
                <a:solidFill>
                  <a:schemeClr val="accent6">
                    <a:lumMod val="10000"/>
                  </a:schemeClr>
                </a:solidFill>
              </a:rPr>
              <a:t>ChatGPT </a:t>
            </a:r>
            <a:r>
              <a:rPr lang="zh-TW" altLang="en-US" dirty="0">
                <a:solidFill>
                  <a:schemeClr val="accent6">
                    <a:lumMod val="10000"/>
                  </a:schemeClr>
                </a:solidFill>
              </a:rPr>
              <a:t>免費版無法連網，其他均可以連網</a:t>
            </a:r>
            <a:endParaRPr lang="en-US" altLang="zh-TW" dirty="0">
              <a:solidFill>
                <a:schemeClr val="accent6">
                  <a:lumMod val="10000"/>
                </a:schemeClr>
              </a:solidFill>
            </a:endParaRPr>
          </a:p>
          <a:p>
            <a:r>
              <a:rPr lang="zh-TW" altLang="en-US" dirty="0">
                <a:solidFill>
                  <a:schemeClr val="accent6">
                    <a:lumMod val="10000"/>
                  </a:schemeClr>
                </a:solidFill>
              </a:rPr>
              <a:t>免費版 </a:t>
            </a:r>
            <a:r>
              <a:rPr lang="en-US" altLang="zh-TW" sz="1800" b="0" i="0" u="none" strike="noStrike" dirty="0">
                <a:solidFill>
                  <a:srgbClr val="0D0D0D"/>
                </a:solidFill>
                <a:effectLst/>
                <a:latin typeface="Segoe UI" panose="020B0502040204020203" pitchFamily="34" charset="0"/>
                <a:ea typeface="新細明體" panose="02020500000000000000" pitchFamily="18" charset="-120"/>
              </a:rPr>
              <a:t>Claude3</a:t>
            </a:r>
            <a:r>
              <a:rPr lang="zh-TW" altLang="en-US" sz="1800" b="0" i="0" u="none" strike="noStrike" dirty="0">
                <a:solidFill>
                  <a:srgbClr val="0D0D0D"/>
                </a:solidFill>
                <a:effectLst/>
                <a:latin typeface="Segoe UI" panose="020B0502040204020203" pitchFamily="34" charset="0"/>
                <a:ea typeface="新細明體" panose="02020500000000000000" pitchFamily="18" charset="-120"/>
              </a:rPr>
              <a:t>，</a:t>
            </a:r>
            <a:r>
              <a:rPr lang="en-US" altLang="zh-TW" sz="1800" b="0" i="0" u="none" strike="noStrike" dirty="0">
                <a:solidFill>
                  <a:srgbClr val="0D0D0D"/>
                </a:solidFill>
                <a:effectLst/>
                <a:latin typeface="Segoe UI" panose="020B0502040204020203" pitchFamily="34" charset="0"/>
                <a:ea typeface="新細明體" panose="02020500000000000000" pitchFamily="18" charset="-120"/>
              </a:rPr>
              <a:t>Copilot</a:t>
            </a:r>
            <a:r>
              <a:rPr lang="zh-TW" altLang="en-US" sz="1800" b="0" i="0" u="none" strike="noStrike" dirty="0">
                <a:solidFill>
                  <a:srgbClr val="0D0D0D"/>
                </a:solidFill>
                <a:effectLst/>
                <a:latin typeface="Segoe UI" panose="020B0502040204020203" pitchFamily="34" charset="0"/>
                <a:ea typeface="新細明體" panose="02020500000000000000" pitchFamily="18" charset="-120"/>
              </a:rPr>
              <a:t>，</a:t>
            </a:r>
            <a:r>
              <a:rPr lang="en-US" altLang="zh-TW" sz="1800" b="0" i="0" u="none" strike="noStrike" dirty="0">
                <a:solidFill>
                  <a:srgbClr val="0D0D0D"/>
                </a:solidFill>
                <a:effectLst/>
                <a:latin typeface="Segoe UI" panose="020B0502040204020203" pitchFamily="34" charset="0"/>
                <a:ea typeface="新細明體" panose="02020500000000000000" pitchFamily="18" charset="-120"/>
              </a:rPr>
              <a:t>Gemini</a:t>
            </a:r>
            <a:r>
              <a:rPr lang="zh-TW" altLang="en-US" sz="1800" b="0" i="0" u="none" strike="noStrike" dirty="0">
                <a:solidFill>
                  <a:srgbClr val="0D0D0D"/>
                </a:solidFill>
                <a:effectLst/>
                <a:latin typeface="Segoe UI" panose="020B0502040204020203" pitchFamily="34" charset="0"/>
                <a:ea typeface="新細明體" panose="02020500000000000000" pitchFamily="18" charset="-120"/>
              </a:rPr>
              <a:t> 可以上傳圖片</a:t>
            </a:r>
            <a:endParaRPr lang="zh-TW" altLang="en-US" dirty="0">
              <a:solidFill>
                <a:schemeClr val="accent6">
                  <a:lumMod val="10000"/>
                </a:schemeClr>
              </a:solidFill>
            </a:endParaRPr>
          </a:p>
        </p:txBody>
      </p:sp>
    </p:spTree>
    <p:extLst>
      <p:ext uri="{BB962C8B-B14F-4D97-AF65-F5344CB8AC3E}">
        <p14:creationId xmlns:p14="http://schemas.microsoft.com/office/powerpoint/2010/main" val="169724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0AC23D7-A04D-CD40-2E8F-DDEAA00A48A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5153" y="1396201"/>
            <a:ext cx="7211322" cy="4623599"/>
          </a:xfrm>
          <a:prstGeom prst="rect">
            <a:avLst/>
          </a:prstGeom>
        </p:spPr>
      </p:pic>
      <p:sp>
        <p:nvSpPr>
          <p:cNvPr id="6" name="標題 1">
            <a:extLst>
              <a:ext uri="{FF2B5EF4-FFF2-40B4-BE49-F238E27FC236}">
                <a16:creationId xmlns:a16="http://schemas.microsoft.com/office/drawing/2014/main" id="{F5975272-21A5-EA2A-2301-DBAFD5661CD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OpenAI All</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models</a:t>
            </a:r>
          </a:p>
        </p:txBody>
      </p:sp>
      <p:sp>
        <p:nvSpPr>
          <p:cNvPr id="7" name="矩形 6">
            <a:extLst>
              <a:ext uri="{FF2B5EF4-FFF2-40B4-BE49-F238E27FC236}">
                <a16:creationId xmlns:a16="http://schemas.microsoft.com/office/drawing/2014/main" id="{EE6818DA-EC79-4EF9-069F-32E1EAD26C2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把</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LLM</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看成黑盒子，當作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HTTP</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API</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來使用</a:t>
            </a:r>
            <a:endParaRPr lang="zh-TW" altLang="en-US" sz="1200" dirty="0">
              <a:solidFill>
                <a:schemeClr val="accent6">
                  <a:lumMod val="10000"/>
                </a:schemeClr>
              </a:solidFill>
            </a:endParaRPr>
          </a:p>
        </p:txBody>
      </p:sp>
      <p:sp>
        <p:nvSpPr>
          <p:cNvPr id="8" name="矩形: 圓角 7">
            <a:extLst>
              <a:ext uri="{FF2B5EF4-FFF2-40B4-BE49-F238E27FC236}">
                <a16:creationId xmlns:a16="http://schemas.microsoft.com/office/drawing/2014/main" id="{C98B8EBD-EDFB-9A8E-1456-D702793B06A6}"/>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
        <p:nvSpPr>
          <p:cNvPr id="9" name="文字方塊 8">
            <a:extLst>
              <a:ext uri="{FF2B5EF4-FFF2-40B4-BE49-F238E27FC236}">
                <a16:creationId xmlns:a16="http://schemas.microsoft.com/office/drawing/2014/main" id="{6FD1ECE4-B400-78EE-AF3B-4F8E8DEF56B8}"/>
              </a:ext>
            </a:extLst>
          </p:cNvPr>
          <p:cNvSpPr txBox="1"/>
          <p:nvPr/>
        </p:nvSpPr>
        <p:spPr>
          <a:xfrm>
            <a:off x="1510925" y="3516011"/>
            <a:ext cx="543739"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rPr>
              <a:t>圖片</a:t>
            </a:r>
          </a:p>
        </p:txBody>
      </p:sp>
      <p:sp>
        <p:nvSpPr>
          <p:cNvPr id="10" name="文字方塊 9">
            <a:extLst>
              <a:ext uri="{FF2B5EF4-FFF2-40B4-BE49-F238E27FC236}">
                <a16:creationId xmlns:a16="http://schemas.microsoft.com/office/drawing/2014/main" id="{EDEEF18A-D0C9-3308-A10B-C7B2B6DD4D91}"/>
              </a:ext>
            </a:extLst>
          </p:cNvPr>
          <p:cNvSpPr txBox="1"/>
          <p:nvPr/>
        </p:nvSpPr>
        <p:spPr>
          <a:xfrm>
            <a:off x="1510925" y="3837375"/>
            <a:ext cx="543739"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dirty="0">
                <a:solidFill>
                  <a:schemeClr val="accent1"/>
                </a:solidFill>
                <a:latin typeface="Microsoft JhengHei UI" panose="020B0604030504040204" pitchFamily="34" charset="-120"/>
                <a:ea typeface="Microsoft JhengHei UI" panose="020B0604030504040204" pitchFamily="34" charset="-120"/>
              </a:rPr>
              <a:t>語音</a:t>
            </a:r>
            <a:endPar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sp>
        <p:nvSpPr>
          <p:cNvPr id="11" name="文字方塊 10">
            <a:extLst>
              <a:ext uri="{FF2B5EF4-FFF2-40B4-BE49-F238E27FC236}">
                <a16:creationId xmlns:a16="http://schemas.microsoft.com/office/drawing/2014/main" id="{7D59034D-31B9-E158-6C55-FC5AB68B71A6}"/>
              </a:ext>
            </a:extLst>
          </p:cNvPr>
          <p:cNvSpPr txBox="1"/>
          <p:nvPr/>
        </p:nvSpPr>
        <p:spPr>
          <a:xfrm>
            <a:off x="1510925" y="4145152"/>
            <a:ext cx="543739"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dirty="0">
                <a:solidFill>
                  <a:schemeClr val="accent1"/>
                </a:solidFill>
                <a:latin typeface="Microsoft JhengHei UI" panose="020B0604030504040204" pitchFamily="34" charset="-120"/>
                <a:ea typeface="Microsoft JhengHei UI" panose="020B0604030504040204" pitchFamily="34" charset="-120"/>
              </a:rPr>
              <a:t>語音</a:t>
            </a:r>
            <a:endPar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sp>
        <p:nvSpPr>
          <p:cNvPr id="12" name="文字方塊 11">
            <a:extLst>
              <a:ext uri="{FF2B5EF4-FFF2-40B4-BE49-F238E27FC236}">
                <a16:creationId xmlns:a16="http://schemas.microsoft.com/office/drawing/2014/main" id="{CE8547FF-8433-697E-1260-BEEF68EF9A5A}"/>
              </a:ext>
            </a:extLst>
          </p:cNvPr>
          <p:cNvSpPr txBox="1"/>
          <p:nvPr/>
        </p:nvSpPr>
        <p:spPr>
          <a:xfrm>
            <a:off x="1510925" y="4514833"/>
            <a:ext cx="543739"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dirty="0">
                <a:solidFill>
                  <a:schemeClr val="accent1"/>
                </a:solidFill>
                <a:latin typeface="Microsoft JhengHei UI" panose="020B0604030504040204" pitchFamily="34" charset="-120"/>
                <a:ea typeface="Microsoft JhengHei UI" panose="020B0604030504040204" pitchFamily="34" charset="-120"/>
              </a:rPr>
              <a:t>向量</a:t>
            </a:r>
            <a:endPar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sp>
        <p:nvSpPr>
          <p:cNvPr id="13" name="文字方塊 12">
            <a:extLst>
              <a:ext uri="{FF2B5EF4-FFF2-40B4-BE49-F238E27FC236}">
                <a16:creationId xmlns:a16="http://schemas.microsoft.com/office/drawing/2014/main" id="{112CECE2-FBA3-356F-C8D7-58940F553C87}"/>
              </a:ext>
            </a:extLst>
          </p:cNvPr>
          <p:cNvSpPr txBox="1"/>
          <p:nvPr/>
        </p:nvSpPr>
        <p:spPr>
          <a:xfrm>
            <a:off x="1510925" y="3177282"/>
            <a:ext cx="543740"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dirty="0">
                <a:solidFill>
                  <a:schemeClr val="accent1"/>
                </a:solidFill>
                <a:latin typeface="Microsoft JhengHei UI" panose="020B0604030504040204" pitchFamily="34" charset="-120"/>
                <a:ea typeface="Microsoft JhengHei UI" panose="020B0604030504040204" pitchFamily="34" charset="-120"/>
              </a:rPr>
              <a:t>文字</a:t>
            </a:r>
            <a:endPar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sp>
        <p:nvSpPr>
          <p:cNvPr id="14" name="文字方塊 13">
            <a:extLst>
              <a:ext uri="{FF2B5EF4-FFF2-40B4-BE49-F238E27FC236}">
                <a16:creationId xmlns:a16="http://schemas.microsoft.com/office/drawing/2014/main" id="{6E929B4E-E15F-985F-363D-17CF02B135DE}"/>
              </a:ext>
            </a:extLst>
          </p:cNvPr>
          <p:cNvSpPr txBox="1"/>
          <p:nvPr/>
        </p:nvSpPr>
        <p:spPr>
          <a:xfrm>
            <a:off x="1510927" y="2507664"/>
            <a:ext cx="543739" cy="307777"/>
          </a:xfrm>
          <a:prstGeom prst="rect">
            <a:avLst/>
          </a:prstGeom>
          <a:solidFill>
            <a:schemeClr val="bg1">
              <a:lumMod val="9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dirty="0">
                <a:solidFill>
                  <a:schemeClr val="accent1"/>
                </a:solidFill>
                <a:latin typeface="Microsoft JhengHei UI" panose="020B0604030504040204" pitchFamily="34" charset="-120"/>
                <a:ea typeface="Microsoft JhengHei UI" panose="020B0604030504040204" pitchFamily="34" charset="-120"/>
              </a:rPr>
              <a:t>多模</a:t>
            </a:r>
            <a:endParaRPr kumimoji="0" lang="zh-TW" altLang="en-US" sz="1400" b="1" i="0" u="none" strike="noStrike" kern="1200" cap="none" spc="0" normalizeH="0" baseline="0" noProof="0" dirty="0">
              <a:ln>
                <a:noFill/>
              </a:ln>
              <a:solidFill>
                <a:schemeClr val="accent1"/>
              </a:solidFill>
              <a:effectLst/>
              <a:uLnTx/>
              <a:uFillTx/>
              <a:latin typeface="Microsoft JhengHei UI" panose="020B0604030504040204" pitchFamily="34" charset="-120"/>
              <a:ea typeface="Microsoft JhengHei UI" panose="020B0604030504040204" pitchFamily="34" charset="-120"/>
            </a:endParaRPr>
          </a:p>
        </p:txBody>
      </p:sp>
      <p:pic>
        <p:nvPicPr>
          <p:cNvPr id="15" name="圖片 14">
            <a:extLst>
              <a:ext uri="{FF2B5EF4-FFF2-40B4-BE49-F238E27FC236}">
                <a16:creationId xmlns:a16="http://schemas.microsoft.com/office/drawing/2014/main" id="{4D39E533-19A5-4F8B-FB09-E6168DB375E4}"/>
              </a:ext>
            </a:extLst>
          </p:cNvPr>
          <p:cNvPicPr>
            <a:picLocks noChangeAspect="1"/>
          </p:cNvPicPr>
          <p:nvPr/>
        </p:nvPicPr>
        <p:blipFill>
          <a:blip r:embed="rId4"/>
          <a:stretch>
            <a:fillRect/>
          </a:stretch>
        </p:blipFill>
        <p:spPr>
          <a:xfrm>
            <a:off x="7816475" y="1925314"/>
            <a:ext cx="3824122" cy="3824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4094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992D8-1982-20BB-F6A0-E2749FC9B772}"/>
            </a:ext>
          </a:extLst>
        </p:cNvPr>
        <p:cNvGrpSpPr/>
        <p:nvPr/>
      </p:nvGrpSpPr>
      <p:grpSpPr>
        <a:xfrm>
          <a:off x="0" y="0"/>
          <a:ext cx="0" cy="0"/>
          <a:chOff x="0" y="0"/>
          <a:chExt cx="0" cy="0"/>
        </a:xfrm>
      </p:grpSpPr>
      <p:cxnSp>
        <p:nvCxnSpPr>
          <p:cNvPr id="28" name="直線接點 27">
            <a:extLst>
              <a:ext uri="{FF2B5EF4-FFF2-40B4-BE49-F238E27FC236}">
                <a16:creationId xmlns:a16="http://schemas.microsoft.com/office/drawing/2014/main" id="{5BD315F6-D564-0482-6920-ED59D94BAAC6}"/>
              </a:ext>
            </a:extLst>
          </p:cNvPr>
          <p:cNvCxnSpPr>
            <a:cxnSpLocks/>
          </p:cNvCxnSpPr>
          <p:nvPr/>
        </p:nvCxnSpPr>
        <p:spPr>
          <a:xfrm>
            <a:off x="4985624" y="1555508"/>
            <a:ext cx="0" cy="35022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6BBDA388-25CE-6C34-5324-90F3B9520D41}"/>
              </a:ext>
            </a:extLst>
          </p:cNvPr>
          <p:cNvSpPr/>
          <p:nvPr/>
        </p:nvSpPr>
        <p:spPr>
          <a:xfrm>
            <a:off x="-55080" y="-30031"/>
            <a:ext cx="4411980" cy="6926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b="1" dirty="0">
              <a:latin typeface="微軟正黑體" panose="020B0604030504040204" pitchFamily="34" charset="-120"/>
              <a:ea typeface="微軟正黑體" panose="020B0604030504040204" pitchFamily="34" charset="-120"/>
            </a:endParaRPr>
          </a:p>
        </p:txBody>
      </p:sp>
      <p:sp>
        <p:nvSpPr>
          <p:cNvPr id="20" name="流程圖: 接點 19">
            <a:extLst>
              <a:ext uri="{FF2B5EF4-FFF2-40B4-BE49-F238E27FC236}">
                <a16:creationId xmlns:a16="http://schemas.microsoft.com/office/drawing/2014/main" id="{1D22702C-B26A-57B5-C426-943B02888031}"/>
              </a:ext>
            </a:extLst>
          </p:cNvPr>
          <p:cNvSpPr/>
          <p:nvPr/>
        </p:nvSpPr>
        <p:spPr>
          <a:xfrm>
            <a:off x="4903617" y="2892335"/>
            <a:ext cx="167640" cy="16764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722E4FAF-6E60-3D57-5DEF-4687440D6993}"/>
              </a:ext>
            </a:extLst>
          </p:cNvPr>
          <p:cNvSpPr txBox="1"/>
          <p:nvPr/>
        </p:nvSpPr>
        <p:spPr>
          <a:xfrm>
            <a:off x="4667253" y="352740"/>
            <a:ext cx="4869178" cy="707886"/>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工作經歷</a:t>
            </a:r>
            <a:endParaRPr lang="en-US" altLang="zh-TW" sz="2400"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半導體 </a:t>
            </a:r>
            <a:r>
              <a:rPr lang="en-US" altLang="zh-TW" sz="1600" b="1" dirty="0">
                <a:latin typeface="微軟正黑體" panose="020B0604030504040204" pitchFamily="34" charset="-120"/>
                <a:ea typeface="微軟正黑體" panose="020B0604030504040204" pitchFamily="34" charset="-120"/>
              </a:rPr>
              <a:t>x </a:t>
            </a:r>
            <a:r>
              <a:rPr lang="zh-TW" altLang="en-US" sz="1600" b="1" dirty="0">
                <a:latin typeface="微軟正黑體" panose="020B0604030504040204" pitchFamily="34" charset="-120"/>
                <a:ea typeface="微軟正黑體" panose="020B0604030504040204" pitchFamily="34" charset="-120"/>
              </a:rPr>
              <a:t>數據科學 </a:t>
            </a:r>
            <a:r>
              <a:rPr lang="en-US" altLang="zh-TW" sz="1600" b="1" dirty="0">
                <a:latin typeface="微軟正黑體" panose="020B0604030504040204" pitchFamily="34" charset="-120"/>
                <a:ea typeface="微軟正黑體" panose="020B0604030504040204" pitchFamily="34" charset="-120"/>
              </a:rPr>
              <a:t>x </a:t>
            </a:r>
            <a:r>
              <a:rPr lang="zh-TW" altLang="en-US" sz="1600" b="1" dirty="0">
                <a:latin typeface="微軟正黑體" panose="020B0604030504040204" pitchFamily="34" charset="-120"/>
                <a:ea typeface="微軟正黑體" panose="020B0604030504040204" pitchFamily="34" charset="-120"/>
              </a:rPr>
              <a:t>專案經理 </a:t>
            </a:r>
            <a:r>
              <a:rPr lang="en-US" altLang="zh-TW" sz="1600" b="1" dirty="0">
                <a:latin typeface="微軟正黑體" panose="020B0604030504040204" pitchFamily="34" charset="-120"/>
                <a:ea typeface="微軟正黑體" panose="020B0604030504040204" pitchFamily="34" charset="-120"/>
              </a:rPr>
              <a:t>x</a:t>
            </a:r>
            <a:r>
              <a:rPr lang="zh-TW" altLang="en-US" sz="1600" b="1" dirty="0">
                <a:latin typeface="微軟正黑體" panose="020B0604030504040204" pitchFamily="34" charset="-120"/>
                <a:ea typeface="微軟正黑體" panose="020B0604030504040204" pitchFamily="34" charset="-120"/>
              </a:rPr>
              <a:t> 軟硬體整合</a:t>
            </a:r>
            <a:endParaRPr lang="en-US" altLang="zh-TW" sz="1600" b="1" dirty="0">
              <a:latin typeface="微軟正黑體" panose="020B0604030504040204" pitchFamily="34" charset="-120"/>
              <a:ea typeface="微軟正黑體" panose="020B0604030504040204" pitchFamily="34" charset="-120"/>
            </a:endParaRPr>
          </a:p>
        </p:txBody>
      </p:sp>
      <p:sp>
        <p:nvSpPr>
          <p:cNvPr id="58" name="文字方塊 57">
            <a:extLst>
              <a:ext uri="{FF2B5EF4-FFF2-40B4-BE49-F238E27FC236}">
                <a16:creationId xmlns:a16="http://schemas.microsoft.com/office/drawing/2014/main" id="{F9D170EC-0A47-D343-6497-E3D509DFE860}"/>
              </a:ext>
            </a:extLst>
          </p:cNvPr>
          <p:cNvSpPr txBox="1"/>
          <p:nvPr/>
        </p:nvSpPr>
        <p:spPr>
          <a:xfrm>
            <a:off x="740190" y="551856"/>
            <a:ext cx="2612610" cy="3139321"/>
          </a:xfrm>
          <a:prstGeom prst="rect">
            <a:avLst/>
          </a:prstGeom>
          <a:noFill/>
          <a:ln>
            <a:solidFill>
              <a:schemeClr val="accent5">
                <a:lumMod val="40000"/>
                <a:lumOff val="60000"/>
              </a:schemeClr>
            </a:solidFill>
          </a:ln>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個人簡介</a:t>
            </a:r>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p:txBody>
      </p:sp>
      <p:pic>
        <p:nvPicPr>
          <p:cNvPr id="7" name="圖片 6" descr="一張含有 室外 的圖片&#10;&#10;自動產生的描述">
            <a:extLst>
              <a:ext uri="{FF2B5EF4-FFF2-40B4-BE49-F238E27FC236}">
                <a16:creationId xmlns:a16="http://schemas.microsoft.com/office/drawing/2014/main" id="{E8801F91-5AD0-5C76-B7A5-AF4712394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047" y="885654"/>
            <a:ext cx="2274896" cy="2274896"/>
          </a:xfrm>
          <a:prstGeom prst="ellipse">
            <a:avLst/>
          </a:prstGeom>
          <a:ln w="3175" cap="rnd">
            <a:solidFill>
              <a:srgbClr val="333333"/>
            </a:solidFill>
          </a:ln>
          <a:effectLst>
            <a:outerShdw blurRad="381000" dist="292100" dir="5400000" sx="-80000" sy="-18000" rotWithShape="0">
              <a:srgbClr val="000000">
                <a:alpha val="22000"/>
              </a:srgbClr>
            </a:outerShdw>
          </a:effectLst>
        </p:spPr>
      </p:pic>
      <p:sp>
        <p:nvSpPr>
          <p:cNvPr id="22" name="文字方塊 21">
            <a:extLst>
              <a:ext uri="{FF2B5EF4-FFF2-40B4-BE49-F238E27FC236}">
                <a16:creationId xmlns:a16="http://schemas.microsoft.com/office/drawing/2014/main" id="{41E30721-641B-DF23-B5EC-45738111A8A9}"/>
              </a:ext>
            </a:extLst>
          </p:cNvPr>
          <p:cNvSpPr txBox="1"/>
          <p:nvPr/>
        </p:nvSpPr>
        <p:spPr>
          <a:xfrm>
            <a:off x="217174" y="5326101"/>
            <a:ext cx="1100113" cy="369332"/>
          </a:xfrm>
          <a:prstGeom prst="rect">
            <a:avLst/>
          </a:prstGeom>
          <a:noFill/>
        </p:spPr>
        <p:txBody>
          <a:bodyPr wrap="square">
            <a:spAutoFit/>
          </a:bodyPr>
          <a:lstStyle/>
          <a:p>
            <a:r>
              <a:rPr lang="en-US" altLang="zh-TW" b="1" dirty="0">
                <a:latin typeface="微軟正黑體" panose="020B0604030504040204" pitchFamily="34" charset="-120"/>
                <a:ea typeface="微軟正黑體" panose="020B0604030504040204" pitchFamily="34" charset="-120"/>
              </a:rPr>
              <a:t>GitHub</a:t>
            </a:r>
            <a:endParaRPr lang="zh-TW" altLang="en-US" b="1" dirty="0">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441E5321-FC2E-2C50-680F-19F012249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190" y="4390939"/>
            <a:ext cx="936653" cy="936653"/>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672E5A62-717F-DDF3-99F8-9A6AA829EABA}"/>
              </a:ext>
            </a:extLst>
          </p:cNvPr>
          <p:cNvSpPr txBox="1"/>
          <p:nvPr/>
        </p:nvSpPr>
        <p:spPr>
          <a:xfrm>
            <a:off x="1130109" y="3352040"/>
            <a:ext cx="1873099" cy="646331"/>
          </a:xfrm>
          <a:prstGeom prst="rect">
            <a:avLst/>
          </a:prstGeom>
          <a:noFill/>
        </p:spPr>
        <p:txBody>
          <a:bodyPr wrap="square">
            <a:spAutoFit/>
          </a:bodyPr>
          <a:lstStyle/>
          <a:p>
            <a:pPr algn="ctr"/>
            <a:r>
              <a:rPr lang="en-US" altLang="zh-TW" b="1" dirty="0">
                <a:latin typeface="微軟正黑體" panose="020B0604030504040204" pitchFamily="34" charset="-120"/>
                <a:ea typeface="微軟正黑體" panose="020B0604030504040204" pitchFamily="34" charset="-120"/>
              </a:rPr>
              <a:t>Sunny</a:t>
            </a:r>
          </a:p>
          <a:p>
            <a:pPr algn="ctr"/>
            <a:endParaRPr lang="en-US" altLang="zh-TW" b="1" dirty="0">
              <a:latin typeface="微軟正黑體" panose="020B0604030504040204" pitchFamily="34" charset="-120"/>
              <a:ea typeface="微軟正黑體" panose="020B0604030504040204" pitchFamily="34" charset="-120"/>
            </a:endParaRPr>
          </a:p>
        </p:txBody>
      </p:sp>
      <p:sp>
        <p:nvSpPr>
          <p:cNvPr id="10" name="流程圖: 接點 9">
            <a:extLst>
              <a:ext uri="{FF2B5EF4-FFF2-40B4-BE49-F238E27FC236}">
                <a16:creationId xmlns:a16="http://schemas.microsoft.com/office/drawing/2014/main" id="{E44E1862-80B9-D7C6-D381-03B99D9DE441}"/>
              </a:ext>
            </a:extLst>
          </p:cNvPr>
          <p:cNvSpPr/>
          <p:nvPr/>
        </p:nvSpPr>
        <p:spPr>
          <a:xfrm>
            <a:off x="4903617" y="1624088"/>
            <a:ext cx="167640" cy="16764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FB99B6EF-8915-F35B-E7B3-ECE3430FDDB6}"/>
              </a:ext>
            </a:extLst>
          </p:cNvPr>
          <p:cNvSpPr txBox="1"/>
          <p:nvPr/>
        </p:nvSpPr>
        <p:spPr>
          <a:xfrm>
            <a:off x="5295978" y="1569747"/>
            <a:ext cx="5979354" cy="4616648"/>
          </a:xfrm>
          <a:prstGeom prst="rect">
            <a:avLst/>
          </a:prstGeom>
          <a:noFill/>
        </p:spPr>
        <p:txBody>
          <a:bodyPr wrap="square" rtlCol="0">
            <a:spAutoFit/>
          </a:bodyPr>
          <a:lstStyle/>
          <a:p>
            <a:r>
              <a:rPr lang="zh-TW" altLang="en-US" sz="1400" b="1" dirty="0">
                <a:latin typeface="微軟正黑體" panose="020B0604030504040204" pitchFamily="34" charset="-120"/>
                <a:ea typeface="微軟正黑體" panose="020B0604030504040204" pitchFamily="34" charset="-120"/>
              </a:rPr>
              <a:t>現任</a:t>
            </a:r>
            <a:r>
              <a:rPr lang="en-US" altLang="zh-TW" sz="1400" b="1"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台達電 資料科學家</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資策會 </a:t>
            </a:r>
            <a:r>
              <a:rPr lang="en-US" altLang="zh-TW" sz="1400" dirty="0" err="1">
                <a:latin typeface="微軟正黑體" panose="020B0604030504040204" pitchFamily="34" charset="-120"/>
                <a:ea typeface="微軟正黑體" panose="020B0604030504040204" pitchFamily="34" charset="-120"/>
              </a:rPr>
              <a:t>AIoT</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DA</a:t>
            </a:r>
            <a:r>
              <a:rPr lang="zh-TW" altLang="en-US" sz="1400" dirty="0">
                <a:latin typeface="微軟正黑體" panose="020B0604030504040204" pitchFamily="34" charset="-120"/>
                <a:ea typeface="微軟正黑體" panose="020B0604030504040204" pitchFamily="34" charset="-120"/>
              </a:rPr>
              <a:t>、</a:t>
            </a:r>
            <a:r>
              <a:rPr lang="en-US" altLang="zh-TW" sz="1400" dirty="0">
                <a:latin typeface="微軟正黑體" panose="020B0604030504040204" pitchFamily="34" charset="-120"/>
                <a:ea typeface="微軟正黑體" panose="020B0604030504040204" pitchFamily="34" charset="-120"/>
              </a:rPr>
              <a:t>ML</a:t>
            </a:r>
            <a:r>
              <a:rPr lang="zh-TW" altLang="en-US" sz="1400" dirty="0">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資策會 </a:t>
            </a:r>
            <a:r>
              <a:rPr lang="en-US" altLang="zh-TW" sz="1400" dirty="0" err="1">
                <a:latin typeface="微軟正黑體" panose="020B0604030504040204" pitchFamily="34" charset="-120"/>
                <a:ea typeface="微軟正黑體" panose="020B0604030504040204" pitchFamily="34" charset="-120"/>
              </a:rPr>
              <a:t>BigData</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DA</a:t>
            </a:r>
            <a:r>
              <a:rPr lang="zh-TW" altLang="en-US" sz="1400" dirty="0">
                <a:latin typeface="微軟正黑體" panose="020B0604030504040204" pitchFamily="34" charset="-120"/>
                <a:ea typeface="微軟正黑體" panose="020B0604030504040204" pitchFamily="34" charset="-120"/>
              </a:rPr>
              <a:t>、</a:t>
            </a:r>
            <a:r>
              <a:rPr lang="en-US" altLang="zh-TW" sz="1400" dirty="0">
                <a:latin typeface="微軟正黑體" panose="020B0604030504040204" pitchFamily="34" charset="-120"/>
                <a:ea typeface="微軟正黑體" panose="020B0604030504040204" pitchFamily="34" charset="-120"/>
              </a:rPr>
              <a:t>NLP</a:t>
            </a:r>
          </a:p>
          <a:p>
            <a:r>
              <a:rPr lang="zh-TW" altLang="en-US" sz="1400" dirty="0">
                <a:latin typeface="微軟正黑體" panose="020B0604030504040204" pitchFamily="34" charset="-120"/>
                <a:ea typeface="微軟正黑體" panose="020B0604030504040204" pitchFamily="34" charset="-120"/>
              </a:rPr>
              <a:t>資策會 </a:t>
            </a:r>
            <a:r>
              <a:rPr lang="en-US" altLang="zh-TW" sz="1400" dirty="0">
                <a:latin typeface="微軟正黑體" panose="020B0604030504040204" pitchFamily="34" charset="-120"/>
                <a:ea typeface="微軟正黑體" panose="020B0604030504040204" pitchFamily="34" charset="-120"/>
              </a:rPr>
              <a:t>Python Full Stack :</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DA</a:t>
            </a:r>
            <a:r>
              <a:rPr lang="zh-TW" altLang="en-US" sz="1400" dirty="0">
                <a:latin typeface="微軟正黑體" panose="020B0604030504040204" pitchFamily="34" charset="-120"/>
                <a:ea typeface="微軟正黑體" panose="020B0604030504040204" pitchFamily="34" charset="-120"/>
              </a:rPr>
              <a:t>、</a:t>
            </a:r>
            <a:r>
              <a:rPr lang="en-US" altLang="zh-TW" sz="1400" dirty="0">
                <a:latin typeface="微軟正黑體" panose="020B0604030504040204" pitchFamily="34" charset="-120"/>
                <a:ea typeface="微軟正黑體" panose="020B0604030504040204" pitchFamily="34" charset="-120"/>
              </a:rPr>
              <a:t>Power BI</a:t>
            </a:r>
            <a:r>
              <a:rPr lang="zh-TW" altLang="en-US" sz="1400" dirty="0">
                <a:latin typeface="微軟正黑體" panose="020B0604030504040204" pitchFamily="34" charset="-120"/>
                <a:ea typeface="微軟正黑體" panose="020B0604030504040204" pitchFamily="34" charset="-120"/>
              </a:rPr>
              <a:t>、</a:t>
            </a:r>
            <a:r>
              <a:rPr lang="en-US" altLang="zh-TW" sz="1400" dirty="0">
                <a:latin typeface="微軟正黑體" panose="020B0604030504040204" pitchFamily="34" charset="-120"/>
                <a:ea typeface="微軟正黑體" panose="020B0604030504040204" pitchFamily="34" charset="-120"/>
              </a:rPr>
              <a:t>DL </a:t>
            </a:r>
          </a:p>
          <a:p>
            <a:endParaRPr lang="en-US" altLang="zh-TW" sz="1400" dirty="0">
              <a:latin typeface="微軟正黑體" panose="020B0604030504040204" pitchFamily="34" charset="-120"/>
              <a:ea typeface="微軟正黑體" panose="020B0604030504040204" pitchFamily="34" charset="-120"/>
            </a:endParaRPr>
          </a:p>
          <a:p>
            <a:r>
              <a:rPr lang="zh-TW" altLang="en-US" sz="1400" b="1" dirty="0">
                <a:latin typeface="微軟正黑體" panose="020B0604030504040204" pitchFamily="34" charset="-120"/>
                <a:ea typeface="微軟正黑體" panose="020B0604030504040204" pitchFamily="34" charset="-120"/>
              </a:rPr>
              <a:t>曾服務於</a:t>
            </a:r>
            <a:r>
              <a:rPr lang="en-US" altLang="zh-TW" sz="1400" b="1"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華新麗華 資料科學家</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專案經理</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台灣聯想 研發工程師</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美光半導體 整合工程師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專案經理</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華邦電子 製程工程師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b="1" dirty="0">
                <a:latin typeface="微軟正黑體" panose="020B0604030504040204" pitchFamily="34" charset="-120"/>
                <a:ea typeface="微軟正黑體" panose="020B0604030504040204" pitchFamily="34" charset="-120"/>
              </a:rPr>
              <a:t>附加</a:t>
            </a:r>
            <a:r>
              <a:rPr lang="en-US" altLang="zh-TW" sz="1400" b="1" dirty="0">
                <a:latin typeface="微軟正黑體" panose="020B0604030504040204" pitchFamily="34" charset="-120"/>
                <a:ea typeface="微軟正黑體" panose="020B0604030504040204" pitchFamily="34" charset="-120"/>
              </a:rPr>
              <a:t>:</a:t>
            </a: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求職履歷健檢</a:t>
            </a: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數據分析轉職面試技巧</a:t>
            </a: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職場甘苦談</a:t>
            </a: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跟老師當好朋友</a:t>
            </a: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896F51F4-98C4-941B-6BD3-2E6B32C484B8}"/>
              </a:ext>
            </a:extLst>
          </p:cNvPr>
          <p:cNvSpPr txBox="1"/>
          <p:nvPr/>
        </p:nvSpPr>
        <p:spPr>
          <a:xfrm>
            <a:off x="1304158" y="4257890"/>
            <a:ext cx="3018199" cy="2439129"/>
          </a:xfrm>
          <a:prstGeom prst="rect">
            <a:avLst/>
          </a:prstGeom>
          <a:noFill/>
        </p:spPr>
        <p:txBody>
          <a:bodyPr wrap="square" rtlCol="0">
            <a:spAutoFit/>
          </a:bodyPr>
          <a:lstStyle/>
          <a:p>
            <a:pPr algn="l"/>
            <a:r>
              <a:rPr lang="en-US" altLang="zh-TW" sz="1600" b="0" i="0" dirty="0">
                <a:solidFill>
                  <a:srgbClr val="000000"/>
                </a:solidFill>
                <a:effectLst/>
                <a:latin typeface="Alata"/>
              </a:rPr>
              <a:t>Skills &amp; Toolkits</a:t>
            </a:r>
          </a:p>
          <a:p>
            <a:pPr algn="l"/>
            <a:r>
              <a:rPr lang="en-US" altLang="zh-TW" sz="1050" b="1" i="0" dirty="0">
                <a:solidFill>
                  <a:schemeClr val="accent2">
                    <a:lumMod val="50000"/>
                  </a:schemeClr>
                </a:solidFill>
                <a:effectLst/>
                <a:latin typeface="Hind Vadodara" panose="020B0502040204020203" pitchFamily="2" charset="0"/>
              </a:rPr>
              <a:t>Data Lake/Warehousing</a:t>
            </a:r>
            <a:r>
              <a:rPr lang="en-US" altLang="zh-TW" sz="1050" b="0" i="0" dirty="0">
                <a:solidFill>
                  <a:schemeClr val="accent2">
                    <a:lumMod val="50000"/>
                  </a:schemeClr>
                </a:solidFill>
                <a:effectLst/>
                <a:latin typeface="Hind Vadodara" panose="020B0502040204020203" pitchFamily="2" charset="0"/>
              </a:rPr>
              <a:t>: </a:t>
            </a:r>
          </a:p>
          <a:p>
            <a:pPr algn="l"/>
            <a:r>
              <a:rPr lang="en-US" altLang="zh-TW" sz="1050" b="0" i="0" dirty="0">
                <a:solidFill>
                  <a:srgbClr val="000000"/>
                </a:solidFill>
                <a:effectLst/>
                <a:latin typeface="Hind Vadodara" panose="020B0502040204020203" pitchFamily="2" charset="0"/>
              </a:rPr>
              <a:t>Python, SQL server, MySQL, Java</a:t>
            </a:r>
          </a:p>
          <a:p>
            <a:pPr algn="l"/>
            <a:r>
              <a:rPr lang="en-US" altLang="zh-TW" sz="1050" b="1" i="0" dirty="0">
                <a:solidFill>
                  <a:schemeClr val="accent2">
                    <a:lumMod val="50000"/>
                  </a:schemeClr>
                </a:solidFill>
                <a:effectLst/>
                <a:latin typeface="Hind Vadodara" panose="020B0502040204020203" pitchFamily="2" charset="0"/>
              </a:rPr>
              <a:t>Machine/Deep Learning</a:t>
            </a:r>
            <a:r>
              <a:rPr lang="en-US" altLang="zh-TW" sz="1050" b="0" i="0" dirty="0">
                <a:solidFill>
                  <a:schemeClr val="accent2">
                    <a:lumMod val="50000"/>
                  </a:schemeClr>
                </a:solidFill>
                <a:effectLst/>
                <a:latin typeface="Hind Vadodara" panose="020B0502040204020203" pitchFamily="2" charset="0"/>
              </a:rPr>
              <a:t>: </a:t>
            </a:r>
          </a:p>
          <a:p>
            <a:pPr algn="l"/>
            <a:r>
              <a:rPr lang="en-US" altLang="zh-TW" sz="1050" b="0" i="0" dirty="0">
                <a:solidFill>
                  <a:srgbClr val="000000"/>
                </a:solidFill>
                <a:effectLst/>
                <a:latin typeface="Hind Vadodara" panose="020B0502040204020203" pitchFamily="2" charset="0"/>
              </a:rPr>
              <a:t>Scikit learn, </a:t>
            </a:r>
            <a:r>
              <a:rPr lang="en-US" altLang="zh-TW" sz="1050" b="0" i="0" dirty="0" err="1">
                <a:solidFill>
                  <a:srgbClr val="000000"/>
                </a:solidFill>
                <a:effectLst/>
                <a:latin typeface="Hind Vadodara" panose="020B0502040204020203" pitchFamily="2" charset="0"/>
              </a:rPr>
              <a:t>Tensorflow</a:t>
            </a:r>
            <a:r>
              <a:rPr lang="en-US" altLang="zh-TW" sz="1050" b="0" i="0" dirty="0">
                <a:solidFill>
                  <a:srgbClr val="000000"/>
                </a:solidFill>
                <a:effectLst/>
                <a:latin typeface="Hind Vadodara" panose="020B0502040204020203" pitchFamily="2" charset="0"/>
              </a:rPr>
              <a:t>, </a:t>
            </a:r>
            <a:r>
              <a:rPr lang="en-US" altLang="zh-TW" sz="1050" b="0" i="0" dirty="0" err="1">
                <a:solidFill>
                  <a:srgbClr val="000000"/>
                </a:solidFill>
                <a:effectLst/>
                <a:latin typeface="Hind Vadodara" panose="020B0502040204020203" pitchFamily="2" charset="0"/>
              </a:rPr>
              <a:t>Pytorch</a:t>
            </a:r>
            <a:r>
              <a:rPr lang="en-US" altLang="zh-TW" sz="1050" b="0" i="0" dirty="0">
                <a:solidFill>
                  <a:srgbClr val="000000"/>
                </a:solidFill>
                <a:effectLst/>
                <a:latin typeface="Hind Vadodara" panose="020B0502040204020203" pitchFamily="2" charset="0"/>
              </a:rPr>
              <a:t>, OpenCV, SciPy, Hugging Face </a:t>
            </a:r>
          </a:p>
          <a:p>
            <a:pPr algn="l"/>
            <a:r>
              <a:rPr lang="en-US" altLang="zh-TW" sz="1050" b="1" i="0" dirty="0">
                <a:solidFill>
                  <a:schemeClr val="accent2">
                    <a:lumMod val="50000"/>
                  </a:schemeClr>
                </a:solidFill>
                <a:effectLst/>
                <a:latin typeface="Hind Vadodara" panose="020B0502040204020203" pitchFamily="2" charset="0"/>
              </a:rPr>
              <a:t>Data Visualization</a:t>
            </a:r>
            <a:r>
              <a:rPr lang="en-US" altLang="zh-TW" sz="1050" b="0" i="0" dirty="0">
                <a:solidFill>
                  <a:schemeClr val="accent2">
                    <a:lumMod val="50000"/>
                  </a:schemeClr>
                </a:solidFill>
                <a:effectLst/>
                <a:latin typeface="Hind Vadodara" panose="020B0502040204020203" pitchFamily="2" charset="0"/>
              </a:rPr>
              <a:t>:</a:t>
            </a:r>
            <a:r>
              <a:rPr lang="en-US" altLang="zh-TW" sz="1050" b="1" i="0" dirty="0">
                <a:solidFill>
                  <a:schemeClr val="accent2">
                    <a:lumMod val="50000"/>
                  </a:schemeClr>
                </a:solidFill>
                <a:effectLst/>
                <a:latin typeface="Hind Vadodara" panose="020B0502040204020203" pitchFamily="2" charset="0"/>
              </a:rPr>
              <a:t> </a:t>
            </a:r>
          </a:p>
          <a:p>
            <a:pPr algn="l"/>
            <a:r>
              <a:rPr lang="en-US" altLang="zh-TW" sz="1050" b="0" i="0" dirty="0">
                <a:solidFill>
                  <a:srgbClr val="000000"/>
                </a:solidFill>
                <a:effectLst/>
                <a:latin typeface="Hind Vadodara" panose="020B0502040204020203" pitchFamily="2" charset="0"/>
              </a:rPr>
              <a:t>Tableau, </a:t>
            </a:r>
            <a:r>
              <a:rPr lang="en-US" altLang="zh-TW" sz="1050" b="0" i="0" dirty="0" err="1">
                <a:solidFill>
                  <a:srgbClr val="000000"/>
                </a:solidFill>
                <a:effectLst/>
                <a:latin typeface="Hind Vadodara" panose="020B0502040204020203" pitchFamily="2" charset="0"/>
              </a:rPr>
              <a:t>jmp</a:t>
            </a:r>
            <a:r>
              <a:rPr lang="en-US" altLang="zh-TW" sz="1050" b="0" i="0" dirty="0">
                <a:solidFill>
                  <a:srgbClr val="000000"/>
                </a:solidFill>
                <a:effectLst/>
                <a:latin typeface="Hind Vadodara" panose="020B0502040204020203" pitchFamily="2" charset="0"/>
              </a:rPr>
              <a:t> pro 16(SAS), Power BI</a:t>
            </a:r>
          </a:p>
          <a:p>
            <a:pPr algn="l"/>
            <a:r>
              <a:rPr lang="en-US" altLang="zh-TW" sz="1050" b="1" i="0" dirty="0">
                <a:solidFill>
                  <a:schemeClr val="accent2">
                    <a:lumMod val="50000"/>
                  </a:schemeClr>
                </a:solidFill>
                <a:effectLst/>
                <a:latin typeface="Hind Vadodara" panose="020B0502040204020203" pitchFamily="2" charset="0"/>
              </a:rPr>
              <a:t>Cloud Services</a:t>
            </a:r>
            <a:r>
              <a:rPr lang="en-US" altLang="zh-TW" sz="1050" b="0" i="0" dirty="0">
                <a:solidFill>
                  <a:schemeClr val="accent2">
                    <a:lumMod val="50000"/>
                  </a:schemeClr>
                </a:solidFill>
                <a:effectLst/>
                <a:latin typeface="Hind Vadodara" panose="020B0502040204020203" pitchFamily="2" charset="0"/>
              </a:rPr>
              <a:t>: </a:t>
            </a:r>
          </a:p>
          <a:p>
            <a:pPr algn="l"/>
            <a:r>
              <a:rPr lang="en-US" altLang="zh-TW" sz="1050" b="0" i="0" dirty="0">
                <a:solidFill>
                  <a:srgbClr val="000000"/>
                </a:solidFill>
                <a:effectLst/>
                <a:latin typeface="Hind Vadodara" panose="020B0502040204020203" pitchFamily="2" charset="0"/>
              </a:rPr>
              <a:t>Azure, GCP</a:t>
            </a:r>
          </a:p>
          <a:p>
            <a:pPr algn="l"/>
            <a:r>
              <a:rPr lang="en-US" altLang="zh-TW" sz="1050" b="1" i="0" dirty="0">
                <a:solidFill>
                  <a:schemeClr val="accent2">
                    <a:lumMod val="50000"/>
                  </a:schemeClr>
                </a:solidFill>
                <a:effectLst/>
                <a:latin typeface="Hind Vadodara" panose="020B0502040204020203" pitchFamily="2" charset="0"/>
              </a:rPr>
              <a:t>System</a:t>
            </a:r>
            <a:r>
              <a:rPr lang="en-US" altLang="zh-TW" sz="1050" b="0" i="0" dirty="0">
                <a:solidFill>
                  <a:schemeClr val="accent2">
                    <a:lumMod val="50000"/>
                  </a:schemeClr>
                </a:solidFill>
                <a:effectLst/>
                <a:latin typeface="Hind Vadodara" panose="020B0502040204020203" pitchFamily="2" charset="0"/>
              </a:rPr>
              <a:t> :</a:t>
            </a:r>
            <a:r>
              <a:rPr lang="en-US" altLang="zh-TW" sz="1050" b="1" i="0" dirty="0">
                <a:solidFill>
                  <a:schemeClr val="accent2">
                    <a:lumMod val="50000"/>
                  </a:schemeClr>
                </a:solidFill>
                <a:effectLst/>
                <a:latin typeface="Hind Vadodara" panose="020B0502040204020203" pitchFamily="2" charset="0"/>
              </a:rPr>
              <a:t> </a:t>
            </a:r>
          </a:p>
          <a:p>
            <a:pPr algn="l"/>
            <a:r>
              <a:rPr lang="en-US" altLang="zh-TW" sz="1050" b="0" i="0" dirty="0">
                <a:solidFill>
                  <a:srgbClr val="000000"/>
                </a:solidFill>
                <a:effectLst/>
                <a:latin typeface="Hind Vadodara" panose="020B0502040204020203" pitchFamily="2" charset="0"/>
              </a:rPr>
              <a:t>Linux, Spark, Docker</a:t>
            </a:r>
          </a:p>
          <a:p>
            <a:endParaRPr lang="en-US" altLang="zh-TW" sz="1050" dirty="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l"/>
            </a:pPr>
            <a:endParaRPr lang="en-US" altLang="zh-TW" sz="1050" dirty="0">
              <a:latin typeface="微軟正黑體" panose="020B0604030504040204" pitchFamily="34" charset="-120"/>
              <a:ea typeface="微軟正黑體" panose="020B0604030504040204" pitchFamily="34" charset="-120"/>
            </a:endParaRPr>
          </a:p>
        </p:txBody>
      </p:sp>
      <p:sp>
        <p:nvSpPr>
          <p:cNvPr id="11" name="流程圖: 接點 10">
            <a:extLst>
              <a:ext uri="{FF2B5EF4-FFF2-40B4-BE49-F238E27FC236}">
                <a16:creationId xmlns:a16="http://schemas.microsoft.com/office/drawing/2014/main" id="{165F8E66-D6C5-F699-C531-9A88F1F358B0}"/>
              </a:ext>
            </a:extLst>
          </p:cNvPr>
          <p:cNvSpPr/>
          <p:nvPr/>
        </p:nvSpPr>
        <p:spPr>
          <a:xfrm>
            <a:off x="4903617" y="4168685"/>
            <a:ext cx="167640" cy="16764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descr="一張含有 符號, 字型, 標誌, 圖形 的圖片&#10;&#10;自動產生的描述">
            <a:extLst>
              <a:ext uri="{FF2B5EF4-FFF2-40B4-BE49-F238E27FC236}">
                <a16:creationId xmlns:a16="http://schemas.microsoft.com/office/drawing/2014/main" id="{E1619232-4B1D-3934-4058-978D02AA87C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791700" y="4500684"/>
            <a:ext cx="2020166" cy="2020166"/>
          </a:xfrm>
          <a:prstGeom prst="rect">
            <a:avLst/>
          </a:prstGeom>
        </p:spPr>
      </p:pic>
    </p:spTree>
    <p:extLst>
      <p:ext uri="{BB962C8B-B14F-4D97-AF65-F5344CB8AC3E}">
        <p14:creationId xmlns:p14="http://schemas.microsoft.com/office/powerpoint/2010/main" val="4231320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a:extLst>
              <a:ext uri="{FF2B5EF4-FFF2-40B4-BE49-F238E27FC236}">
                <a16:creationId xmlns:a16="http://schemas.microsoft.com/office/drawing/2014/main" id="{6F0211E7-032D-7DED-3B8D-EB90D453B94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OpenAI models for GPT series </a:t>
            </a:r>
          </a:p>
        </p:txBody>
      </p:sp>
      <p:sp>
        <p:nvSpPr>
          <p:cNvPr id="11" name="矩形 10">
            <a:extLst>
              <a:ext uri="{FF2B5EF4-FFF2-40B4-BE49-F238E27FC236}">
                <a16:creationId xmlns:a16="http://schemas.microsoft.com/office/drawing/2014/main" id="{53C97458-ECF5-3F7F-76BC-BCDE8391FC8E}"/>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把</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LLM</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看成黑盒子，當作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HTTP</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API</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來使用</a:t>
            </a:r>
            <a:endParaRPr lang="zh-TW" altLang="en-US" sz="1200" dirty="0">
              <a:solidFill>
                <a:schemeClr val="accent6">
                  <a:lumMod val="10000"/>
                </a:schemeClr>
              </a:solidFill>
            </a:endParaRPr>
          </a:p>
        </p:txBody>
      </p:sp>
      <p:sp>
        <p:nvSpPr>
          <p:cNvPr id="12" name="矩形: 圓角 11">
            <a:extLst>
              <a:ext uri="{FF2B5EF4-FFF2-40B4-BE49-F238E27FC236}">
                <a16:creationId xmlns:a16="http://schemas.microsoft.com/office/drawing/2014/main" id="{FEBBC247-D2F3-6923-A8DD-770A8AB5E19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pic>
        <p:nvPicPr>
          <p:cNvPr id="3" name="圖片 2">
            <a:extLst>
              <a:ext uri="{FF2B5EF4-FFF2-40B4-BE49-F238E27FC236}">
                <a16:creationId xmlns:a16="http://schemas.microsoft.com/office/drawing/2014/main" id="{793813FC-BCC5-F4CE-D90C-64EE97BEBF9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00750" y="1589365"/>
            <a:ext cx="4501638" cy="3361077"/>
          </a:xfrm>
          <a:prstGeom prst="rect">
            <a:avLst/>
          </a:prstGeom>
        </p:spPr>
      </p:pic>
      <p:pic>
        <p:nvPicPr>
          <p:cNvPr id="5" name="圖片 4">
            <a:extLst>
              <a:ext uri="{FF2B5EF4-FFF2-40B4-BE49-F238E27FC236}">
                <a16:creationId xmlns:a16="http://schemas.microsoft.com/office/drawing/2014/main" id="{B11D5183-BC18-87CF-0F08-97DA8CDD1BC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313926" y="3511090"/>
            <a:ext cx="4195362" cy="3230279"/>
          </a:xfrm>
          <a:prstGeom prst="rect">
            <a:avLst/>
          </a:prstGeom>
        </p:spPr>
      </p:pic>
      <p:pic>
        <p:nvPicPr>
          <p:cNvPr id="7" name="圖片 6">
            <a:extLst>
              <a:ext uri="{FF2B5EF4-FFF2-40B4-BE49-F238E27FC236}">
                <a16:creationId xmlns:a16="http://schemas.microsoft.com/office/drawing/2014/main" id="{E536C119-5C9F-1373-8842-B611E32C65BA}"/>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313925" y="1589365"/>
            <a:ext cx="4195361" cy="1472238"/>
          </a:xfrm>
          <a:prstGeom prst="rect">
            <a:avLst/>
          </a:prstGeom>
        </p:spPr>
      </p:pic>
      <p:sp>
        <p:nvSpPr>
          <p:cNvPr id="9" name="文字方塊 8">
            <a:extLst>
              <a:ext uri="{FF2B5EF4-FFF2-40B4-BE49-F238E27FC236}">
                <a16:creationId xmlns:a16="http://schemas.microsoft.com/office/drawing/2014/main" id="{C38C7F60-7367-2204-5A3C-603411916302}"/>
              </a:ext>
            </a:extLst>
          </p:cNvPr>
          <p:cNvSpPr txBox="1"/>
          <p:nvPr/>
        </p:nvSpPr>
        <p:spPr>
          <a:xfrm>
            <a:off x="1188244" y="1278987"/>
            <a:ext cx="4195361" cy="369332"/>
          </a:xfrm>
          <a:prstGeom prst="rect">
            <a:avLst/>
          </a:prstGeom>
          <a:noFill/>
        </p:spPr>
        <p:txBody>
          <a:bodyPr wrap="square">
            <a:spAutoFit/>
          </a:bodyPr>
          <a:lstStyle/>
          <a:p>
            <a:r>
              <a:rPr lang="en-US" altLang="zh-TW" b="1" dirty="0">
                <a:solidFill>
                  <a:srgbClr val="0D0D0D"/>
                </a:solidFill>
                <a:latin typeface="微軟正黑體" panose="020B0604030504040204" pitchFamily="34" charset="-120"/>
                <a:ea typeface="微軟正黑體" panose="020B0604030504040204" pitchFamily="34" charset="-120"/>
              </a:rPr>
              <a:t>GPT-4o</a:t>
            </a:r>
            <a:endParaRPr lang="zh-TW" altLang="en-US" dirty="0"/>
          </a:p>
        </p:txBody>
      </p:sp>
      <p:sp>
        <p:nvSpPr>
          <p:cNvPr id="15" name="文字方塊 14">
            <a:extLst>
              <a:ext uri="{FF2B5EF4-FFF2-40B4-BE49-F238E27FC236}">
                <a16:creationId xmlns:a16="http://schemas.microsoft.com/office/drawing/2014/main" id="{DA7016E0-F468-0540-1F90-78030284B659}"/>
              </a:ext>
            </a:extLst>
          </p:cNvPr>
          <p:cNvSpPr txBox="1"/>
          <p:nvPr/>
        </p:nvSpPr>
        <p:spPr>
          <a:xfrm>
            <a:off x="1188244" y="3187315"/>
            <a:ext cx="4195361" cy="369332"/>
          </a:xfrm>
          <a:prstGeom prst="rect">
            <a:avLst/>
          </a:prstGeom>
          <a:noFill/>
        </p:spPr>
        <p:txBody>
          <a:bodyPr wrap="square">
            <a:spAutoFit/>
          </a:bodyPr>
          <a:lstStyle/>
          <a:p>
            <a:r>
              <a:rPr lang="en-US" altLang="zh-TW" b="1" dirty="0">
                <a:solidFill>
                  <a:srgbClr val="0D0D0D"/>
                </a:solidFill>
                <a:latin typeface="微軟正黑體" panose="020B0604030504040204" pitchFamily="34" charset="-120"/>
                <a:ea typeface="微軟正黑體" panose="020B0604030504040204" pitchFamily="34" charset="-120"/>
              </a:rPr>
              <a:t>GPT-4 turbo/ GPT 4</a:t>
            </a:r>
            <a:endParaRPr lang="zh-TW" altLang="en-US" dirty="0"/>
          </a:p>
        </p:txBody>
      </p:sp>
      <p:sp>
        <p:nvSpPr>
          <p:cNvPr id="18" name="文字方塊 17">
            <a:extLst>
              <a:ext uri="{FF2B5EF4-FFF2-40B4-BE49-F238E27FC236}">
                <a16:creationId xmlns:a16="http://schemas.microsoft.com/office/drawing/2014/main" id="{0D651371-A063-2F93-2B6A-08177FA56DFC}"/>
              </a:ext>
            </a:extLst>
          </p:cNvPr>
          <p:cNvSpPr txBox="1"/>
          <p:nvPr/>
        </p:nvSpPr>
        <p:spPr>
          <a:xfrm>
            <a:off x="6000748" y="1278987"/>
            <a:ext cx="4195361" cy="369332"/>
          </a:xfrm>
          <a:prstGeom prst="rect">
            <a:avLst/>
          </a:prstGeom>
          <a:noFill/>
        </p:spPr>
        <p:txBody>
          <a:bodyPr wrap="square">
            <a:spAutoFit/>
          </a:bodyPr>
          <a:lstStyle/>
          <a:p>
            <a:r>
              <a:rPr lang="en-US" altLang="zh-TW" b="1" dirty="0">
                <a:solidFill>
                  <a:srgbClr val="0D0D0D"/>
                </a:solidFill>
                <a:latin typeface="微軟正黑體" panose="020B0604030504040204" pitchFamily="34" charset="-120"/>
                <a:ea typeface="微軟正黑體" panose="020B0604030504040204" pitchFamily="34" charset="-120"/>
              </a:rPr>
              <a:t>GPT-3.5 turbo</a:t>
            </a:r>
            <a:endParaRPr lang="zh-TW" altLang="en-US" dirty="0"/>
          </a:p>
        </p:txBody>
      </p:sp>
      <p:sp>
        <p:nvSpPr>
          <p:cNvPr id="29" name="文字方塊 28">
            <a:extLst>
              <a:ext uri="{FF2B5EF4-FFF2-40B4-BE49-F238E27FC236}">
                <a16:creationId xmlns:a16="http://schemas.microsoft.com/office/drawing/2014/main" id="{A7711E13-ADA7-6FC9-FC2E-F3EE71B1C2CB}"/>
              </a:ext>
            </a:extLst>
          </p:cNvPr>
          <p:cNvSpPr txBox="1"/>
          <p:nvPr/>
        </p:nvSpPr>
        <p:spPr>
          <a:xfrm>
            <a:off x="7096123" y="6080961"/>
            <a:ext cx="5162552" cy="461665"/>
          </a:xfrm>
          <a:prstGeom prst="rect">
            <a:avLst/>
          </a:prstGeom>
          <a:noFill/>
        </p:spPr>
        <p:txBody>
          <a:bodyPr wrap="square">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最新價格和</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API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文件</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https://platform.openai.com/docs/models</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模型版本前世今生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https://platform.openai.com/docs/deprecations</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47" name="文字方塊 46">
            <a:extLst>
              <a:ext uri="{FF2B5EF4-FFF2-40B4-BE49-F238E27FC236}">
                <a16:creationId xmlns:a16="http://schemas.microsoft.com/office/drawing/2014/main" id="{BAF06431-86EE-9008-05D2-EA82AE3D943C}"/>
              </a:ext>
            </a:extLst>
          </p:cNvPr>
          <p:cNvSpPr txBox="1"/>
          <p:nvPr/>
        </p:nvSpPr>
        <p:spPr>
          <a:xfrm>
            <a:off x="5776914" y="5065298"/>
            <a:ext cx="6110286" cy="1015663"/>
          </a:xfrm>
          <a:prstGeom prst="rect">
            <a:avLst/>
          </a:prstGeom>
          <a:solidFill>
            <a:srgbClr val="FFC000"/>
          </a:solidFill>
        </p:spPr>
        <p:txBody>
          <a:bodyPr wrap="square">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不同</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LLM</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模型的最大可處理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tokens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數不同，例如 </a:t>
            </a:r>
          </a:p>
          <a:p>
            <a:pPr marL="742950" lvl="1" indent="-2857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最新的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gpt-3.5-turbo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版是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16k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包含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prompt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輸入和輸出</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p>
          <a:p>
            <a:pPr marL="1143000" lvl="2" indent="-22860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更早的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gpt-3.5-turbo-0613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版本是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4k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而已</a:t>
            </a:r>
          </a:p>
          <a:p>
            <a:pPr marL="742950" lvl="1" indent="-2857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gpt-4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是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8k</a:t>
            </a:r>
          </a:p>
          <a:p>
            <a:pPr marL="742950" lvl="1" indent="-2857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新的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gpt-4-turbo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是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128k</a:t>
            </a:r>
          </a:p>
        </p:txBody>
      </p:sp>
    </p:spTree>
    <p:extLst>
      <p:ext uri="{BB962C8B-B14F-4D97-AF65-F5344CB8AC3E}">
        <p14:creationId xmlns:p14="http://schemas.microsoft.com/office/powerpoint/2010/main" val="150387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BD252C31-42AD-9B37-044C-E932F7EF924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Price Evaluation</a:t>
            </a:r>
          </a:p>
        </p:txBody>
      </p:sp>
      <p:sp>
        <p:nvSpPr>
          <p:cNvPr id="6" name="矩形 5">
            <a:extLst>
              <a:ext uri="{FF2B5EF4-FFF2-40B4-BE49-F238E27FC236}">
                <a16:creationId xmlns:a16="http://schemas.microsoft.com/office/drawing/2014/main" id="{30AE9434-2BDB-100D-E7A9-0E17CE87E3D8}"/>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把</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LLM</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看成黑盒子，當作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HTTP</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API</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來使用</a:t>
            </a:r>
            <a:endParaRPr lang="zh-TW" altLang="en-US" sz="1200" dirty="0">
              <a:solidFill>
                <a:schemeClr val="accent6">
                  <a:lumMod val="10000"/>
                </a:schemeClr>
              </a:solidFill>
            </a:endParaRPr>
          </a:p>
        </p:txBody>
      </p:sp>
      <p:sp>
        <p:nvSpPr>
          <p:cNvPr id="7" name="矩形: 圓角 6">
            <a:extLst>
              <a:ext uri="{FF2B5EF4-FFF2-40B4-BE49-F238E27FC236}">
                <a16:creationId xmlns:a16="http://schemas.microsoft.com/office/drawing/2014/main" id="{004EB76C-B367-6B46-B768-0325BBC720EA}"/>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pic>
        <p:nvPicPr>
          <p:cNvPr id="8" name="圖片 7">
            <a:extLst>
              <a:ext uri="{FF2B5EF4-FFF2-40B4-BE49-F238E27FC236}">
                <a16:creationId xmlns:a16="http://schemas.microsoft.com/office/drawing/2014/main" id="{F97F7A8B-65A9-C2BA-5FC1-57D688C44194}"/>
              </a:ext>
            </a:extLst>
          </p:cNvPr>
          <p:cNvPicPr>
            <a:picLocks noChangeAspect="1"/>
          </p:cNvPicPr>
          <p:nvPr/>
        </p:nvPicPr>
        <p:blipFill>
          <a:blip r:embed="rId2"/>
          <a:stretch>
            <a:fillRect/>
          </a:stretch>
        </p:blipFill>
        <p:spPr>
          <a:xfrm>
            <a:off x="6505575" y="1228725"/>
            <a:ext cx="4610100" cy="4989166"/>
          </a:xfrm>
          <a:prstGeom prst="rect">
            <a:avLst/>
          </a:prstGeom>
        </p:spPr>
      </p:pic>
      <p:sp>
        <p:nvSpPr>
          <p:cNvPr id="10" name="文字方塊 9">
            <a:extLst>
              <a:ext uri="{FF2B5EF4-FFF2-40B4-BE49-F238E27FC236}">
                <a16:creationId xmlns:a16="http://schemas.microsoft.com/office/drawing/2014/main" id="{25AE7151-BE78-965B-B1EB-FF6D50741D15}"/>
              </a:ext>
            </a:extLst>
          </p:cNvPr>
          <p:cNvSpPr txBox="1"/>
          <p:nvPr/>
        </p:nvSpPr>
        <p:spPr>
          <a:xfrm>
            <a:off x="540544" y="1438019"/>
            <a:ext cx="5965031" cy="4216539"/>
          </a:xfrm>
          <a:prstGeom prst="rect">
            <a:avLst/>
          </a:prstGeom>
          <a:noFill/>
        </p:spPr>
        <p:txBody>
          <a:bodyPr wrap="square">
            <a:spAutoFit/>
          </a:bodyPr>
          <a:lstStyle/>
          <a:p>
            <a:pPr algn="l"/>
            <a:r>
              <a:rPr lang="zh-TW" altLang="en-US" sz="1600" b="1" i="0" dirty="0">
                <a:solidFill>
                  <a:srgbClr val="0D0D0D"/>
                </a:solidFill>
                <a:effectLst/>
                <a:latin typeface="微軟正黑體" panose="020B0604030504040204" pitchFamily="34" charset="-120"/>
                <a:ea typeface="微軟正黑體" panose="020B0604030504040204" pitchFamily="34" charset="-120"/>
              </a:rPr>
              <a:t>一、</a:t>
            </a:r>
            <a:r>
              <a:rPr lang="en-US" altLang="zh-TW" sz="1600" b="1" i="0" dirty="0">
                <a:solidFill>
                  <a:srgbClr val="0D0D0D"/>
                </a:solidFill>
                <a:effectLst/>
                <a:latin typeface="微軟正黑體" panose="020B0604030504040204" pitchFamily="34" charset="-120"/>
                <a:ea typeface="微軟正黑體" panose="020B0604030504040204" pitchFamily="34" charset="-120"/>
              </a:rPr>
              <a:t>API Key </a:t>
            </a:r>
            <a:r>
              <a:rPr lang="zh-TW" altLang="en-US" sz="1600" b="1" i="0" dirty="0">
                <a:solidFill>
                  <a:srgbClr val="0D0D0D"/>
                </a:solidFill>
                <a:effectLst/>
                <a:latin typeface="微軟正黑體" panose="020B0604030504040204" pitchFamily="34" charset="-120"/>
                <a:ea typeface="微軟正黑體" panose="020B0604030504040204" pitchFamily="34" charset="-120"/>
              </a:rPr>
              <a:t>基本資訊：</a:t>
            </a:r>
          </a:p>
          <a:p>
            <a:pPr marL="171450" indent="-171450"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計費方式</a:t>
            </a:r>
            <a:r>
              <a:rPr lang="zh-TW" altLang="en-US" sz="1200" b="0" i="0" dirty="0">
                <a:solidFill>
                  <a:srgbClr val="0D0D0D"/>
                </a:solidFill>
                <a:effectLst/>
                <a:latin typeface="微軟正黑體" panose="020B0604030504040204" pitchFamily="34" charset="-120"/>
                <a:ea typeface="微軟正黑體" panose="020B0604030504040204" pitchFamily="34" charset="-120"/>
              </a:rPr>
              <a:t>：依據實際使用量進行自動計費。</a:t>
            </a:r>
          </a:p>
          <a:p>
            <a:pPr marL="171450" indent="-171450"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有效期限</a:t>
            </a:r>
            <a:r>
              <a:rPr lang="zh-TW" altLang="en-US" sz="1200" b="0" i="0" dirty="0">
                <a:solidFill>
                  <a:srgbClr val="0D0D0D"/>
                </a:solidFill>
                <a:effectLst/>
                <a:latin typeface="微軟正黑體" panose="020B0604030504040204" pitchFamily="34" charset="-120"/>
                <a:ea typeface="微軟正黑體" panose="020B0604030504040204" pitchFamily="34" charset="-120"/>
              </a:rPr>
              <a:t>：永久有效，直至額度用完為止。</a:t>
            </a:r>
          </a:p>
          <a:p>
            <a:pPr marL="171450" indent="-171450"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額度</a:t>
            </a:r>
            <a:r>
              <a:rPr lang="zh-TW" altLang="en-US" sz="1200" b="0" i="0" dirty="0">
                <a:solidFill>
                  <a:srgbClr val="0D0D0D"/>
                </a:solidFill>
                <a:effectLst/>
                <a:latin typeface="微軟正黑體" panose="020B0604030504040204" pitchFamily="34" charset="-120"/>
                <a:ea typeface="微軟正黑體" panose="020B0604030504040204" pitchFamily="34" charset="-120"/>
              </a:rPr>
              <a:t>：即單一 </a:t>
            </a:r>
            <a:r>
              <a:rPr lang="en-US" altLang="zh-TW" sz="1200" b="0" i="0" dirty="0">
                <a:solidFill>
                  <a:srgbClr val="0D0D0D"/>
                </a:solidFill>
                <a:effectLst/>
                <a:latin typeface="微軟正黑體" panose="020B0604030504040204" pitchFamily="34" charset="-120"/>
                <a:ea typeface="微軟正黑體" panose="020B0604030504040204" pitchFamily="34" charset="-120"/>
              </a:rPr>
              <a:t>API Key </a:t>
            </a:r>
            <a:r>
              <a:rPr lang="zh-TW" altLang="en-US" sz="1200" b="0" i="0" dirty="0">
                <a:solidFill>
                  <a:srgbClr val="0D0D0D"/>
                </a:solidFill>
                <a:effectLst/>
                <a:latin typeface="微軟正黑體" panose="020B0604030504040204" pitchFamily="34" charset="-120"/>
                <a:ea typeface="微軟正黑體" panose="020B0604030504040204" pitchFamily="34" charset="-120"/>
              </a:rPr>
              <a:t>的最大使用量，以美元（</a:t>
            </a:r>
            <a:r>
              <a:rPr lang="en-US" altLang="zh-TW" sz="1200" b="0" i="0" dirty="0">
                <a:solidFill>
                  <a:srgbClr val="0D0D0D"/>
                </a:solidFill>
                <a:effectLst/>
                <a:latin typeface="微軟正黑體" panose="020B0604030504040204" pitchFamily="34" charset="-120"/>
                <a:ea typeface="微軟正黑體" panose="020B0604030504040204" pitchFamily="34" charset="-120"/>
              </a:rPr>
              <a:t>$</a:t>
            </a:r>
            <a:r>
              <a:rPr lang="zh-TW" altLang="en-US" sz="1200" b="0" i="0" dirty="0">
                <a:solidFill>
                  <a:srgbClr val="0D0D0D"/>
                </a:solidFill>
                <a:effectLst/>
                <a:latin typeface="微軟正黑體" panose="020B0604030504040204" pitchFamily="34" charset="-120"/>
                <a:ea typeface="微軟正黑體" panose="020B0604030504040204" pitchFamily="34" charset="-120"/>
              </a:rPr>
              <a:t>）為單位。</a:t>
            </a:r>
          </a:p>
          <a:p>
            <a:pPr marL="171450" indent="-171450" algn="l">
              <a:buFont typeface="Arial" panose="020B0604020202020204" pitchFamily="34" charset="0"/>
              <a:buChar char="•"/>
            </a:pPr>
            <a:r>
              <a:rPr lang="en-US" altLang="zh-TW" sz="1200" b="1" i="0" dirty="0">
                <a:solidFill>
                  <a:srgbClr val="0D0D0D"/>
                </a:solidFill>
                <a:effectLst/>
                <a:latin typeface="微軟正黑體" panose="020B0604030504040204" pitchFamily="34" charset="-120"/>
                <a:ea typeface="微軟正黑體" panose="020B0604030504040204" pitchFamily="34" charset="-120"/>
              </a:rPr>
              <a:t>Token</a:t>
            </a:r>
            <a:r>
              <a:rPr lang="zh-TW" altLang="en-US" sz="1200" b="0" i="0" dirty="0">
                <a:solidFill>
                  <a:srgbClr val="0D0D0D"/>
                </a:solidFill>
                <a:effectLst/>
                <a:latin typeface="微軟正黑體" panose="020B0604030504040204" pitchFamily="34" charset="-120"/>
                <a:ea typeface="微軟正黑體" panose="020B0604030504040204" pitchFamily="34" charset="-120"/>
              </a:rPr>
              <a:t>：大模型的計量單位，介於「字」和「字」之間。</a:t>
            </a:r>
            <a:endParaRPr lang="en-US" altLang="zh-TW" sz="1200" b="0" i="0" dirty="0">
              <a:solidFill>
                <a:srgbClr val="0D0D0D"/>
              </a:solidFill>
              <a:effectLst/>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r>
              <a:rPr lang="en-US" altLang="zh-TW" sz="1200" b="0" i="0" dirty="0">
                <a:solidFill>
                  <a:srgbClr val="1B769B"/>
                </a:solidFill>
                <a:effectLst/>
                <a:latin typeface="微軟正黑體" panose="020B0604030504040204" pitchFamily="34" charset="-120"/>
                <a:ea typeface="微軟正黑體" panose="020B0604030504040204" pitchFamily="34" charset="-120"/>
              </a:rPr>
              <a:t>1k tokens </a:t>
            </a:r>
            <a:r>
              <a:rPr lang="zh-TW" altLang="en-US" sz="1200" b="0" i="0" dirty="0">
                <a:solidFill>
                  <a:srgbClr val="1B769B"/>
                </a:solidFill>
                <a:effectLst/>
                <a:latin typeface="微軟正黑體" panose="020B0604030504040204" pitchFamily="34" charset="-120"/>
                <a:ea typeface="微軟正黑體" panose="020B0604030504040204" pitchFamily="34" charset="-120"/>
              </a:rPr>
              <a:t>約等於 </a:t>
            </a:r>
            <a:r>
              <a:rPr lang="en-US" altLang="zh-TW" sz="1200" b="0" i="0" dirty="0">
                <a:solidFill>
                  <a:srgbClr val="1B769B"/>
                </a:solidFill>
                <a:effectLst/>
                <a:latin typeface="微軟正黑體" panose="020B0604030504040204" pitchFamily="34" charset="-120"/>
                <a:ea typeface="微軟正黑體" panose="020B0604030504040204" pitchFamily="34" charset="-120"/>
              </a:rPr>
              <a:t>400-600 </a:t>
            </a:r>
            <a:r>
              <a:rPr lang="zh-TW" altLang="en-US" sz="1200" b="0" i="0" dirty="0">
                <a:solidFill>
                  <a:srgbClr val="1B769B"/>
                </a:solidFill>
                <a:effectLst/>
                <a:latin typeface="微軟正黑體" panose="020B0604030504040204" pitchFamily="34" charset="-120"/>
                <a:ea typeface="微軟正黑體" panose="020B0604030504040204" pitchFamily="34" charset="-120"/>
              </a:rPr>
              <a:t>個中文字。</a:t>
            </a:r>
            <a:endParaRPr lang="en-US" altLang="zh-TW" sz="1200" b="0" i="0" dirty="0">
              <a:solidFill>
                <a:srgbClr val="1B769B"/>
              </a:solidFill>
              <a:effectLst/>
              <a:latin typeface="微軟正黑體" panose="020B0604030504040204" pitchFamily="34" charset="-120"/>
              <a:ea typeface="微軟正黑體" panose="020B0604030504040204" pitchFamily="34" charset="-120"/>
            </a:endParaRPr>
          </a:p>
          <a:p>
            <a:pPr algn="l">
              <a:buFont typeface="+mj-lt"/>
              <a:buAutoNum type="arabicPeriod"/>
            </a:pPr>
            <a:endParaRPr lang="zh-TW" altLang="en-US" sz="1200" b="0" i="0" dirty="0">
              <a:solidFill>
                <a:srgbClr val="0D0D0D"/>
              </a:solidFill>
              <a:effectLst/>
              <a:latin typeface="微軟正黑體" panose="020B0604030504040204" pitchFamily="34" charset="-120"/>
              <a:ea typeface="微軟正黑體" panose="020B0604030504040204" pitchFamily="34" charset="-120"/>
            </a:endParaRPr>
          </a:p>
          <a:p>
            <a:pPr algn="l"/>
            <a:r>
              <a:rPr lang="en-US" altLang="zh-TW" sz="1200" b="1" i="0" dirty="0">
                <a:solidFill>
                  <a:srgbClr val="0D0D0D"/>
                </a:solidFill>
                <a:effectLst/>
                <a:latin typeface="微軟正黑體" panose="020B0604030504040204" pitchFamily="34" charset="-120"/>
                <a:ea typeface="微軟正黑體" panose="020B0604030504040204" pitchFamily="34" charset="-120"/>
              </a:rPr>
              <a:t>## </a:t>
            </a:r>
            <a:r>
              <a:rPr lang="zh-TW" altLang="en-US" sz="1200" b="1" i="0" dirty="0">
                <a:solidFill>
                  <a:srgbClr val="0D0D0D"/>
                </a:solidFill>
                <a:effectLst/>
                <a:latin typeface="微軟正黑體" panose="020B0604030504040204" pitchFamily="34" charset="-120"/>
                <a:ea typeface="微軟正黑體" panose="020B0604030504040204" pitchFamily="34" charset="-120"/>
              </a:rPr>
              <a:t>消耗舉例</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742950" lvl="1" indent="-285750" algn="l">
              <a:buFont typeface="+mj-lt"/>
              <a:buAutoNum type="arabicPeriod"/>
            </a:pPr>
            <a:r>
              <a:rPr lang="zh-TW" altLang="en-US" sz="1200" b="0" i="0" dirty="0">
                <a:solidFill>
                  <a:srgbClr val="0D0D0D"/>
                </a:solidFill>
                <a:effectLst/>
                <a:latin typeface="微軟正黑體" panose="020B0604030504040204" pitchFamily="34" charset="-120"/>
                <a:ea typeface="微軟正黑體" panose="020B0604030504040204" pitchFamily="34" charset="-120"/>
              </a:rPr>
              <a:t>假設使用 </a:t>
            </a:r>
            <a:r>
              <a:rPr lang="en-US" altLang="zh-TW" sz="1200" b="0" i="0" dirty="0">
                <a:solidFill>
                  <a:srgbClr val="0D0D0D"/>
                </a:solidFill>
                <a:effectLst/>
                <a:latin typeface="微軟正黑體" panose="020B0604030504040204" pitchFamily="34" charset="-120"/>
                <a:ea typeface="微軟正黑體" panose="020B0604030504040204" pitchFamily="34" charset="-120"/>
              </a:rPr>
              <a:t>gpt-4-1106-preview </a:t>
            </a:r>
            <a:r>
              <a:rPr lang="zh-TW" altLang="en-US" sz="1200" b="0" i="0" dirty="0">
                <a:solidFill>
                  <a:srgbClr val="0D0D0D"/>
                </a:solidFill>
                <a:effectLst/>
                <a:latin typeface="微軟正黑體" panose="020B0604030504040204" pitchFamily="34" charset="-120"/>
                <a:ea typeface="微軟正黑體" panose="020B0604030504040204" pitchFamily="34" charset="-120"/>
              </a:rPr>
              <a:t>模型，提問（包括上下文）共 </a:t>
            </a:r>
            <a:r>
              <a:rPr lang="en-US" altLang="zh-TW" sz="1200" b="0" i="0" dirty="0">
                <a:solidFill>
                  <a:srgbClr val="0D0D0D"/>
                </a:solidFill>
                <a:effectLst/>
                <a:latin typeface="微軟正黑體" panose="020B0604030504040204" pitchFamily="34" charset="-120"/>
                <a:ea typeface="微軟正黑體" panose="020B0604030504040204" pitchFamily="34" charset="-120"/>
              </a:rPr>
              <a:t>100 </a:t>
            </a:r>
            <a:r>
              <a:rPr lang="zh-TW" altLang="en-US" sz="1200" b="0" i="0" dirty="0">
                <a:solidFill>
                  <a:srgbClr val="0D0D0D"/>
                </a:solidFill>
                <a:effectLst/>
                <a:latin typeface="微軟正黑體" panose="020B0604030504040204" pitchFamily="34" charset="-120"/>
                <a:ea typeface="微軟正黑體" panose="020B0604030504040204" pitchFamily="34" charset="-120"/>
              </a:rPr>
              <a:t>字，</a:t>
            </a:r>
            <a:r>
              <a:rPr lang="en-US" altLang="zh-TW" sz="1200" b="0" i="0" dirty="0">
                <a:solidFill>
                  <a:srgbClr val="0D0D0D"/>
                </a:solidFill>
                <a:effectLst/>
                <a:latin typeface="微軟正黑體" panose="020B0604030504040204" pitchFamily="34" charset="-120"/>
                <a:ea typeface="微軟正黑體" panose="020B0604030504040204" pitchFamily="34" charset="-120"/>
              </a:rPr>
              <a:t>GPT </a:t>
            </a:r>
            <a:r>
              <a:rPr lang="zh-TW" altLang="en-US" sz="1200" b="0" i="0" dirty="0">
                <a:solidFill>
                  <a:srgbClr val="0D0D0D"/>
                </a:solidFill>
                <a:effectLst/>
                <a:latin typeface="微軟正黑體" panose="020B0604030504040204" pitchFamily="34" charset="-120"/>
                <a:ea typeface="微軟正黑體" panose="020B0604030504040204" pitchFamily="34" charset="-120"/>
              </a:rPr>
              <a:t>回答共 </a:t>
            </a:r>
            <a:r>
              <a:rPr lang="en-US" altLang="zh-TW" sz="1200" b="0" i="0" dirty="0">
                <a:solidFill>
                  <a:srgbClr val="0D0D0D"/>
                </a:solidFill>
                <a:effectLst/>
                <a:latin typeface="微軟正黑體" panose="020B0604030504040204" pitchFamily="34" charset="-120"/>
                <a:ea typeface="微軟正黑體" panose="020B0604030504040204" pitchFamily="34" charset="-120"/>
              </a:rPr>
              <a:t>100 </a:t>
            </a:r>
            <a:r>
              <a:rPr lang="zh-TW" altLang="en-US" sz="1200" b="0" i="0" dirty="0">
                <a:solidFill>
                  <a:srgbClr val="0D0D0D"/>
                </a:solidFill>
                <a:effectLst/>
                <a:latin typeface="微軟正黑體" panose="020B0604030504040204" pitchFamily="34" charset="-120"/>
                <a:ea typeface="微軟正黑體" panose="020B0604030504040204" pitchFamily="34" charset="-120"/>
              </a:rPr>
              <a:t>字，則按照該模型的計費標準粗略計算：</a:t>
            </a:r>
          </a:p>
          <a:p>
            <a:pPr marL="1143000" lvl="2" indent="-228600" algn="l">
              <a:buFont typeface="+mj-lt"/>
              <a:buAutoNum type="arabicPeriod"/>
            </a:pPr>
            <a:r>
              <a:rPr lang="zh-TW" altLang="en-US" sz="1200" b="0" i="0" dirty="0">
                <a:solidFill>
                  <a:srgbClr val="0D0D0D"/>
                </a:solidFill>
                <a:effectLst/>
                <a:latin typeface="微軟正黑體" panose="020B0604030504040204" pitchFamily="34" charset="-120"/>
                <a:ea typeface="微軟正黑體" panose="020B0604030504040204" pitchFamily="34" charset="-120"/>
              </a:rPr>
              <a:t>提問消耗 </a:t>
            </a:r>
            <a:r>
              <a:rPr lang="en-US" altLang="zh-TW" sz="1200" b="0" i="0" dirty="0">
                <a:solidFill>
                  <a:srgbClr val="0D0D0D"/>
                </a:solidFill>
                <a:effectLst/>
                <a:latin typeface="微軟正黑體" panose="020B0604030504040204" pitchFamily="34" charset="-120"/>
                <a:ea typeface="微軟正黑體" panose="020B0604030504040204" pitchFamily="34" charset="-120"/>
              </a:rPr>
              <a:t>$0.002</a:t>
            </a:r>
          </a:p>
          <a:p>
            <a:pPr marL="1143000" lvl="2" indent="-228600" algn="l">
              <a:buFont typeface="+mj-lt"/>
              <a:buAutoNum type="arabicPeriod"/>
            </a:pPr>
            <a:r>
              <a:rPr lang="zh-TW" altLang="en-US" sz="1200" b="0" i="0" dirty="0">
                <a:solidFill>
                  <a:srgbClr val="0D0D0D"/>
                </a:solidFill>
                <a:effectLst/>
                <a:latin typeface="微軟正黑體" panose="020B0604030504040204" pitchFamily="34" charset="-120"/>
                <a:ea typeface="微軟正黑體" panose="020B0604030504040204" pitchFamily="34" charset="-120"/>
              </a:rPr>
              <a:t>回答消耗 </a:t>
            </a:r>
            <a:r>
              <a:rPr lang="en-US" altLang="zh-TW" sz="1200" b="0" i="0" dirty="0">
                <a:solidFill>
                  <a:srgbClr val="0D0D0D"/>
                </a:solidFill>
                <a:effectLst/>
                <a:latin typeface="微軟正黑體" panose="020B0604030504040204" pitchFamily="34" charset="-120"/>
                <a:ea typeface="微軟正黑體" panose="020B0604030504040204" pitchFamily="34" charset="-120"/>
              </a:rPr>
              <a:t>$0.006</a:t>
            </a:r>
          </a:p>
          <a:p>
            <a:pPr marL="1143000" lvl="2" indent="-228600" algn="l">
              <a:buFont typeface="+mj-lt"/>
              <a:buAutoNum type="arabicPeriod"/>
            </a:pPr>
            <a:r>
              <a:rPr lang="zh-TW" altLang="en-US" sz="1200" b="0" i="0" dirty="0">
                <a:solidFill>
                  <a:srgbClr val="0D0D0D"/>
                </a:solidFill>
                <a:effectLst/>
                <a:latin typeface="微軟正黑體" panose="020B0604030504040204" pitchFamily="34" charset="-120"/>
                <a:ea typeface="微軟正黑體" panose="020B0604030504040204" pitchFamily="34" charset="-120"/>
              </a:rPr>
              <a:t>本次對話總消耗約 </a:t>
            </a:r>
            <a:r>
              <a:rPr lang="en-US" altLang="zh-TW" sz="1200" b="0" i="0" dirty="0">
                <a:solidFill>
                  <a:srgbClr val="0D0D0D"/>
                </a:solidFill>
                <a:effectLst/>
                <a:latin typeface="微軟正黑體" panose="020B0604030504040204" pitchFamily="34" charset="-120"/>
                <a:ea typeface="微軟正黑體" panose="020B0604030504040204" pitchFamily="34" charset="-120"/>
              </a:rPr>
              <a:t>$0.008</a:t>
            </a:r>
          </a:p>
          <a:p>
            <a:pPr marL="742950" lvl="1" indent="-285750" algn="l">
              <a:buFont typeface="+mj-lt"/>
              <a:buAutoNum type="arabicPeriod"/>
            </a:pPr>
            <a:r>
              <a:rPr lang="zh-TW" altLang="en-US" sz="1200" b="0" i="0" dirty="0">
                <a:solidFill>
                  <a:srgbClr val="0D0D0D"/>
                </a:solidFill>
                <a:effectLst/>
                <a:latin typeface="微軟正黑體" panose="020B0604030504040204" pitchFamily="34" charset="-120"/>
                <a:ea typeface="微軟正黑體" panose="020B0604030504040204" pitchFamily="34" charset="-120"/>
              </a:rPr>
              <a:t>字數越多、上下文越長，消耗越多。</a:t>
            </a:r>
          </a:p>
          <a:p>
            <a:pPr algn="l"/>
            <a:r>
              <a:rPr lang="en-US" altLang="zh-TW" sz="1200" b="1" i="0" dirty="0">
                <a:solidFill>
                  <a:srgbClr val="0D0D0D"/>
                </a:solidFill>
                <a:effectLst/>
                <a:latin typeface="微軟正黑體" panose="020B0604030504040204" pitchFamily="34" charset="-120"/>
                <a:ea typeface="微軟正黑體" panose="020B0604030504040204" pitchFamily="34" charset="-120"/>
              </a:rPr>
              <a:t>## API Key </a:t>
            </a:r>
            <a:r>
              <a:rPr lang="zh-TW" altLang="en-US" sz="1200" b="1" i="0" dirty="0">
                <a:solidFill>
                  <a:srgbClr val="0D0D0D"/>
                </a:solidFill>
                <a:effectLst/>
                <a:latin typeface="微軟正黑體" panose="020B0604030504040204" pitchFamily="34" charset="-120"/>
                <a:ea typeface="微軟正黑體" panose="020B0604030504040204" pitchFamily="34" charset="-120"/>
              </a:rPr>
              <a:t>使用範圍</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742950" lvl="1" indent="-285750" algn="l">
              <a:buFont typeface="+mj-lt"/>
              <a:buAutoNum type="arabicPeriod"/>
            </a:pPr>
            <a:r>
              <a:rPr lang="en-US" altLang="zh-TW" sz="1200" b="0" i="0" dirty="0">
                <a:solidFill>
                  <a:srgbClr val="0D0D0D"/>
                </a:solidFill>
                <a:effectLst/>
                <a:latin typeface="微軟正黑體" panose="020B0604030504040204" pitchFamily="34" charset="-120"/>
                <a:ea typeface="微軟正黑體" panose="020B0604030504040204" pitchFamily="34" charset="-120"/>
              </a:rPr>
              <a:t>API Key </a:t>
            </a:r>
            <a:r>
              <a:rPr lang="zh-TW" altLang="en-US" sz="1200" b="0" i="0" dirty="0">
                <a:solidFill>
                  <a:srgbClr val="0D0D0D"/>
                </a:solidFill>
                <a:effectLst/>
                <a:latin typeface="微軟正黑體" panose="020B0604030504040204" pitchFamily="34" charset="-120"/>
                <a:ea typeface="微軟正黑體" panose="020B0604030504040204" pitchFamily="34" charset="-120"/>
              </a:rPr>
              <a:t>可使用於所有模型，包括 </a:t>
            </a:r>
            <a:r>
              <a:rPr lang="en-US" altLang="zh-TW" sz="1200" b="0" i="0" dirty="0">
                <a:solidFill>
                  <a:srgbClr val="0D0D0D"/>
                </a:solidFill>
                <a:effectLst/>
                <a:latin typeface="微軟正黑體" panose="020B0604030504040204" pitchFamily="34" charset="-120"/>
                <a:ea typeface="微軟正黑體" panose="020B0604030504040204" pitchFamily="34" charset="-120"/>
              </a:rPr>
              <a:t>GPT-4</a:t>
            </a:r>
            <a:r>
              <a:rPr lang="zh-TW" altLang="en-US" sz="1200" b="0" i="0" dirty="0">
                <a:solidFill>
                  <a:srgbClr val="0D0D0D"/>
                </a:solidFill>
                <a:effectLst/>
                <a:latin typeface="微軟正黑體" panose="020B0604030504040204" pitchFamily="34" charset="-120"/>
                <a:ea typeface="微軟正黑體" panose="020B0604030504040204" pitchFamily="34" charset="-120"/>
              </a:rPr>
              <a:t>，除額度上限外無其他限制。</a:t>
            </a:r>
            <a:endParaRPr lang="en-US" altLang="zh-TW" sz="1200" dirty="0">
              <a:solidFill>
                <a:srgbClr val="0D0D0D"/>
              </a:solidFill>
              <a:latin typeface="微軟正黑體" panose="020B0604030504040204" pitchFamily="34" charset="-120"/>
              <a:ea typeface="微軟正黑體" panose="020B0604030504040204" pitchFamily="34" charset="-120"/>
            </a:endParaRPr>
          </a:p>
          <a:p>
            <a:pPr lvl="1" algn="l"/>
            <a:endParaRPr lang="en-US" altLang="zh-TW" sz="1200" dirty="0">
              <a:solidFill>
                <a:srgbClr val="0D0D0D"/>
              </a:solidFill>
              <a:latin typeface="微軟正黑體" panose="020B0604030504040204" pitchFamily="34" charset="-120"/>
              <a:ea typeface="微軟正黑體" panose="020B0604030504040204" pitchFamily="34" charset="-120"/>
            </a:endParaRPr>
          </a:p>
          <a:p>
            <a:pPr lvl="1" algn="l"/>
            <a:endParaRPr lang="en-US" altLang="zh-TW" sz="1200" b="0" i="0" dirty="0">
              <a:solidFill>
                <a:schemeClr val="accent6">
                  <a:lumMod val="10000"/>
                </a:schemeClr>
              </a:solidFill>
              <a:effectLs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b="1" dirty="0">
                <a:solidFill>
                  <a:srgbClr val="1B769B"/>
                </a:solidFill>
                <a:latin typeface="微軟正黑體" panose="020B0604030504040204" pitchFamily="34" charset="-120"/>
                <a:ea typeface="微軟正黑體" panose="020B0604030504040204" pitchFamily="34" charset="-120"/>
              </a:rPr>
              <a:t>1 token </a:t>
            </a:r>
            <a:r>
              <a:rPr lang="zh-TW" altLang="en-US" sz="1200" b="1" dirty="0">
                <a:solidFill>
                  <a:srgbClr val="1B769B"/>
                </a:solidFill>
                <a:latin typeface="微軟正黑體" panose="020B0604030504040204" pitchFamily="34" charset="-120"/>
                <a:ea typeface="微軟正黑體" panose="020B0604030504040204" pitchFamily="34" charset="-120"/>
              </a:rPr>
              <a:t>大約是 </a:t>
            </a:r>
            <a:r>
              <a:rPr lang="en-US" altLang="zh-TW" sz="1200" b="1" dirty="0">
                <a:solidFill>
                  <a:srgbClr val="1B769B"/>
                </a:solidFill>
                <a:latin typeface="微軟正黑體" panose="020B0604030504040204" pitchFamily="34" charset="-120"/>
                <a:ea typeface="微軟正黑體" panose="020B0604030504040204" pitchFamily="34" charset="-120"/>
              </a:rPr>
              <a:t>4 </a:t>
            </a:r>
            <a:r>
              <a:rPr lang="zh-TW" altLang="en-US" sz="1200" b="1" dirty="0">
                <a:solidFill>
                  <a:srgbClr val="1B769B"/>
                </a:solidFill>
                <a:latin typeface="微軟正黑體" panose="020B0604030504040204" pitchFamily="34" charset="-120"/>
                <a:ea typeface="微軟正黑體" panose="020B0604030504040204" pitchFamily="34" charset="-120"/>
              </a:rPr>
              <a:t>英文字母</a:t>
            </a:r>
          </a:p>
          <a:p>
            <a:pPr marL="171450" indent="-171450">
              <a:buFont typeface="Arial" panose="020B0604020202020204" pitchFamily="34" charset="0"/>
              <a:buChar char="•"/>
            </a:pPr>
            <a:r>
              <a:rPr lang="en-US" altLang="zh-TW" sz="1200" b="1" dirty="0">
                <a:solidFill>
                  <a:srgbClr val="1B769B"/>
                </a:solidFill>
                <a:latin typeface="微軟正黑體" panose="020B0604030504040204" pitchFamily="34" charset="-120"/>
                <a:ea typeface="微軟正黑體" panose="020B0604030504040204" pitchFamily="34" charset="-120"/>
              </a:rPr>
              <a:t>100 token </a:t>
            </a:r>
            <a:r>
              <a:rPr lang="zh-TW" altLang="en-US" sz="1200" b="1" dirty="0">
                <a:solidFill>
                  <a:srgbClr val="1B769B"/>
                </a:solidFill>
                <a:latin typeface="微軟正黑體" panose="020B0604030504040204" pitchFamily="34" charset="-120"/>
                <a:ea typeface="微軟正黑體" panose="020B0604030504040204" pitchFamily="34" charset="-120"/>
              </a:rPr>
              <a:t>大約是 </a:t>
            </a:r>
            <a:r>
              <a:rPr lang="en-US" altLang="zh-TW" sz="1200" b="1" dirty="0">
                <a:solidFill>
                  <a:srgbClr val="1B769B"/>
                </a:solidFill>
                <a:latin typeface="微軟正黑體" panose="020B0604030504040204" pitchFamily="34" charset="-120"/>
                <a:ea typeface="微軟正黑體" panose="020B0604030504040204" pitchFamily="34" charset="-120"/>
              </a:rPr>
              <a:t>75 words </a:t>
            </a:r>
            <a:r>
              <a:rPr lang="zh-TW" altLang="en-US" sz="1200" b="1" dirty="0">
                <a:solidFill>
                  <a:srgbClr val="1B769B"/>
                </a:solidFill>
                <a:latin typeface="微軟正黑體" panose="020B0604030504040204" pitchFamily="34" charset="-120"/>
                <a:ea typeface="微軟正黑體" panose="020B0604030504040204" pitchFamily="34" charset="-120"/>
              </a:rPr>
              <a:t>單字</a:t>
            </a:r>
          </a:p>
          <a:p>
            <a:pPr marL="171450" indent="-171450">
              <a:buFont typeface="Arial" panose="020B0604020202020204" pitchFamily="34" charset="0"/>
              <a:buChar char="•"/>
            </a:pPr>
            <a:r>
              <a:rPr lang="zh-TW" altLang="en-US" sz="1200" b="1" dirty="0">
                <a:solidFill>
                  <a:srgbClr val="1B769B"/>
                </a:solidFill>
                <a:latin typeface="微軟正黑體" panose="020B0604030504040204" pitchFamily="34" charset="-120"/>
                <a:ea typeface="微軟正黑體" panose="020B0604030504040204" pitchFamily="34" charset="-120"/>
              </a:rPr>
              <a:t>一個中文字約是 </a:t>
            </a:r>
            <a:r>
              <a:rPr lang="en-US" altLang="zh-TW" sz="1200" b="1" dirty="0">
                <a:solidFill>
                  <a:srgbClr val="1B769B"/>
                </a:solidFill>
                <a:latin typeface="微軟正黑體" panose="020B0604030504040204" pitchFamily="34" charset="-120"/>
                <a:ea typeface="微軟正黑體" panose="020B0604030504040204" pitchFamily="34" charset="-120"/>
              </a:rPr>
              <a:t>2 tokens </a:t>
            </a:r>
          </a:p>
          <a:p>
            <a:pPr marL="742950" lvl="1" indent="-285750" algn="l">
              <a:buFont typeface="+mj-lt"/>
              <a:buAutoNum type="arabicPeriod"/>
            </a:pPr>
            <a:endParaRPr lang="en-US" altLang="zh-TW" sz="1200" dirty="0">
              <a:solidFill>
                <a:srgbClr val="0D0D0D"/>
              </a:solidFill>
              <a:latin typeface="微軟正黑體" panose="020B0604030504040204" pitchFamily="34" charset="-120"/>
              <a:ea typeface="微軟正黑體" panose="020B0604030504040204" pitchFamily="34" charset="-120"/>
            </a:endParaRPr>
          </a:p>
        </p:txBody>
      </p:sp>
      <p:grpSp>
        <p:nvGrpSpPr>
          <p:cNvPr id="18" name="群組 17">
            <a:extLst>
              <a:ext uri="{FF2B5EF4-FFF2-40B4-BE49-F238E27FC236}">
                <a16:creationId xmlns:a16="http://schemas.microsoft.com/office/drawing/2014/main" id="{432C9CB6-9863-42C0-19F4-4AA2B023677E}"/>
              </a:ext>
            </a:extLst>
          </p:cNvPr>
          <p:cNvGrpSpPr/>
          <p:nvPr/>
        </p:nvGrpSpPr>
        <p:grpSpPr>
          <a:xfrm>
            <a:off x="10259336" y="4096118"/>
            <a:ext cx="2005292" cy="2104287"/>
            <a:chOff x="4887236" y="4580120"/>
            <a:chExt cx="2005292" cy="2104287"/>
          </a:xfrm>
        </p:grpSpPr>
        <p:pic>
          <p:nvPicPr>
            <p:cNvPr id="13" name="圖片 12">
              <a:hlinkClick r:id="rId3"/>
              <a:extLst>
                <a:ext uri="{FF2B5EF4-FFF2-40B4-BE49-F238E27FC236}">
                  <a16:creationId xmlns:a16="http://schemas.microsoft.com/office/drawing/2014/main" id="{31DA2F36-A195-D611-78E4-3B37BE99E73C}"/>
                </a:ext>
              </a:extLst>
            </p:cNvPr>
            <p:cNvPicPr>
              <a:picLocks noChangeAspect="1"/>
            </p:cNvPicPr>
            <p:nvPr/>
          </p:nvPicPr>
          <p:blipFill>
            <a:blip r:embed="rId4"/>
            <a:stretch>
              <a:fillRect/>
            </a:stretch>
          </p:blipFill>
          <p:spPr>
            <a:xfrm>
              <a:off x="4887236" y="4580120"/>
              <a:ext cx="1238250" cy="1238250"/>
            </a:xfrm>
            <a:prstGeom prst="rect">
              <a:avLst/>
            </a:prstGeom>
          </p:spPr>
        </p:pic>
        <p:pic>
          <p:nvPicPr>
            <p:cNvPr id="14" name="圖片 13">
              <a:extLst>
                <a:ext uri="{FF2B5EF4-FFF2-40B4-BE49-F238E27FC236}">
                  <a16:creationId xmlns:a16="http://schemas.microsoft.com/office/drawing/2014/main" id="{4D01A5DA-C520-E3E5-BE9E-D90415063C95}"/>
                </a:ext>
              </a:extLst>
            </p:cNvPr>
            <p:cNvPicPr>
              <a:picLocks noChangeAspect="1"/>
            </p:cNvPicPr>
            <p:nvPr/>
          </p:nvPicPr>
          <p:blipFill>
            <a:blip r:embed="rId5"/>
            <a:stretch>
              <a:fillRect/>
            </a:stretch>
          </p:blipFill>
          <p:spPr>
            <a:xfrm>
              <a:off x="5553987" y="5534025"/>
              <a:ext cx="781050" cy="781050"/>
            </a:xfrm>
            <a:prstGeom prst="rect">
              <a:avLst/>
            </a:prstGeom>
          </p:spPr>
        </p:pic>
        <p:sp>
          <p:nvSpPr>
            <p:cNvPr id="16" name="文字方塊 15">
              <a:extLst>
                <a:ext uri="{FF2B5EF4-FFF2-40B4-BE49-F238E27FC236}">
                  <a16:creationId xmlns:a16="http://schemas.microsoft.com/office/drawing/2014/main" id="{CDDCA5DF-217F-BF1B-B0A2-A5F804E57FE5}"/>
                </a:ext>
              </a:extLst>
            </p:cNvPr>
            <p:cNvSpPr txBox="1"/>
            <p:nvPr/>
          </p:nvSpPr>
          <p:spPr>
            <a:xfrm>
              <a:off x="5166122" y="6315075"/>
              <a:ext cx="1726406" cy="369332"/>
            </a:xfrm>
            <a:prstGeom prst="rect">
              <a:avLst/>
            </a:prstGeom>
            <a:noFill/>
          </p:spPr>
          <p:txBody>
            <a:bodyPr wrap="square">
              <a:spAutoFit/>
            </a:bodyPr>
            <a:lstStyle/>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Token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計算機</a:t>
              </a:r>
            </a:p>
          </p:txBody>
        </p:sp>
      </p:grpSp>
      <p:sp>
        <p:nvSpPr>
          <p:cNvPr id="17" name="矩形 16">
            <a:extLst>
              <a:ext uri="{FF2B5EF4-FFF2-40B4-BE49-F238E27FC236}">
                <a16:creationId xmlns:a16="http://schemas.microsoft.com/office/drawing/2014/main" id="{8492FADD-46E3-EA69-1E2A-BFADDD5F53E1}"/>
              </a:ext>
            </a:extLst>
          </p:cNvPr>
          <p:cNvSpPr/>
          <p:nvPr/>
        </p:nvSpPr>
        <p:spPr>
          <a:xfrm>
            <a:off x="540544" y="4762500"/>
            <a:ext cx="2840831" cy="771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58484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1D214A2-F59B-AD1B-8659-32E9495397D4}"/>
              </a:ext>
            </a:extLst>
          </p:cNvPr>
          <p:cNvPicPr>
            <a:picLocks noChangeAspect="1"/>
          </p:cNvPicPr>
          <p:nvPr/>
        </p:nvPicPr>
        <p:blipFill>
          <a:blip r:embed="rId2"/>
          <a:stretch>
            <a:fillRect/>
          </a:stretch>
        </p:blipFill>
        <p:spPr>
          <a:xfrm>
            <a:off x="6643687" y="1670525"/>
            <a:ext cx="5019675" cy="3095625"/>
          </a:xfrm>
          <a:prstGeom prst="rect">
            <a:avLst/>
          </a:prstGeom>
        </p:spPr>
      </p:pic>
      <p:sp>
        <p:nvSpPr>
          <p:cNvPr id="6" name="標題 1">
            <a:extLst>
              <a:ext uri="{FF2B5EF4-FFF2-40B4-BE49-F238E27FC236}">
                <a16:creationId xmlns:a16="http://schemas.microsoft.com/office/drawing/2014/main" id="{A3E266DB-D4FB-F278-06F5-89D90E166B5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Token </a:t>
            </a:r>
            <a:r>
              <a:rPr lang="zh-TW" altLang="en-US" sz="3200" b="1" dirty="0">
                <a:latin typeface="微軟正黑體" panose="020B0604030504040204" pitchFamily="34" charset="-120"/>
                <a:ea typeface="微軟正黑體" panose="020B0604030504040204" pitchFamily="34" charset="-120"/>
              </a:rPr>
              <a:t>是啥</a:t>
            </a:r>
            <a:r>
              <a:rPr lang="en-US" altLang="zh-TW" sz="3200" b="1" dirty="0">
                <a:latin typeface="微軟正黑體" panose="020B0604030504040204" pitchFamily="34" charset="-120"/>
                <a:ea typeface="微軟正黑體" panose="020B0604030504040204" pitchFamily="34" charset="-120"/>
              </a:rPr>
              <a:t>?</a:t>
            </a:r>
          </a:p>
        </p:txBody>
      </p:sp>
      <p:sp>
        <p:nvSpPr>
          <p:cNvPr id="7" name="矩形 6">
            <a:extLst>
              <a:ext uri="{FF2B5EF4-FFF2-40B4-BE49-F238E27FC236}">
                <a16:creationId xmlns:a16="http://schemas.microsoft.com/office/drawing/2014/main" id="{64A8DC13-33D0-FCE2-604B-745BAC7DC6D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不是字，他是字彙切割成碎片後的產物</a:t>
            </a:r>
          </a:p>
        </p:txBody>
      </p:sp>
      <p:sp>
        <p:nvSpPr>
          <p:cNvPr id="8" name="矩形: 圓角 7">
            <a:extLst>
              <a:ext uri="{FF2B5EF4-FFF2-40B4-BE49-F238E27FC236}">
                <a16:creationId xmlns:a16="http://schemas.microsoft.com/office/drawing/2014/main" id="{05DFBE41-0E60-FCD5-CA55-8EE1B5183302}"/>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pic>
        <p:nvPicPr>
          <p:cNvPr id="10" name="圖片 9">
            <a:extLst>
              <a:ext uri="{FF2B5EF4-FFF2-40B4-BE49-F238E27FC236}">
                <a16:creationId xmlns:a16="http://schemas.microsoft.com/office/drawing/2014/main" id="{421ADCC8-E5D1-57B0-EE2C-0E4AAC61F9B6}"/>
              </a:ext>
            </a:extLst>
          </p:cNvPr>
          <p:cNvPicPr>
            <a:picLocks noChangeAspect="1"/>
          </p:cNvPicPr>
          <p:nvPr/>
        </p:nvPicPr>
        <p:blipFill>
          <a:blip r:embed="rId3"/>
          <a:stretch>
            <a:fillRect/>
          </a:stretch>
        </p:blipFill>
        <p:spPr>
          <a:xfrm>
            <a:off x="1098688" y="1466490"/>
            <a:ext cx="4168637" cy="3738585"/>
          </a:xfrm>
          <a:prstGeom prst="rect">
            <a:avLst/>
          </a:prstGeom>
        </p:spPr>
      </p:pic>
      <p:sp>
        <p:nvSpPr>
          <p:cNvPr id="13" name="文字方塊 12">
            <a:extLst>
              <a:ext uri="{FF2B5EF4-FFF2-40B4-BE49-F238E27FC236}">
                <a16:creationId xmlns:a16="http://schemas.microsoft.com/office/drawing/2014/main" id="{0951F56D-A289-4BCA-829A-BD773342E560}"/>
              </a:ext>
            </a:extLst>
          </p:cNvPr>
          <p:cNvSpPr txBox="1"/>
          <p:nvPr/>
        </p:nvSpPr>
        <p:spPr>
          <a:xfrm>
            <a:off x="3449706" y="5510817"/>
            <a:ext cx="2088356" cy="369332"/>
          </a:xfrm>
          <a:prstGeom prst="rect">
            <a:avLst/>
          </a:prstGeom>
          <a:noFill/>
        </p:spPr>
        <p:txBody>
          <a:bodyPr wrap="square">
            <a:spAutoFit/>
          </a:bodyPr>
          <a:lstStyle/>
          <a:p>
            <a:r>
              <a:rPr lang="en-US" altLang="zh-TW" b="1" dirty="0">
                <a:latin typeface="微軟正黑體" panose="020B0604030504040204" pitchFamily="34" charset="-120"/>
                <a:ea typeface="微軟正黑體" panose="020B0604030504040204" pitchFamily="34" charset="-120"/>
              </a:rPr>
              <a:t>Coin? </a:t>
            </a:r>
            <a:r>
              <a:rPr lang="zh-TW" altLang="en-US" b="1" dirty="0">
                <a:latin typeface="微軟正黑體" panose="020B0604030504040204" pitchFamily="34" charset="-120"/>
                <a:ea typeface="微軟正黑體" panose="020B0604030504040204" pitchFamily="34" charset="-120"/>
              </a:rPr>
              <a:t> </a:t>
            </a:r>
            <a:r>
              <a:rPr lang="en-US" altLang="zh-TW" sz="1800" b="1" dirty="0">
                <a:latin typeface="微軟正黑體" panose="020B0604030504040204" pitchFamily="34" charset="-120"/>
                <a:ea typeface="微軟正黑體" panose="020B0604030504040204" pitchFamily="34" charset="-120"/>
              </a:rPr>
              <a:t>Token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endParaRPr lang="zh-TW" altLang="en-US" dirty="0"/>
          </a:p>
        </p:txBody>
      </p:sp>
      <p:pic>
        <p:nvPicPr>
          <p:cNvPr id="14" name="圖片 13">
            <a:extLst>
              <a:ext uri="{FF2B5EF4-FFF2-40B4-BE49-F238E27FC236}">
                <a16:creationId xmlns:a16="http://schemas.microsoft.com/office/drawing/2014/main" id="{845916EA-79A3-EA7C-F0B1-CE8E90CE5AD6}"/>
              </a:ext>
            </a:extLst>
          </p:cNvPr>
          <p:cNvPicPr>
            <a:picLocks noChangeAspect="1"/>
          </p:cNvPicPr>
          <p:nvPr/>
        </p:nvPicPr>
        <p:blipFill>
          <a:blip r:embed="rId4"/>
          <a:stretch>
            <a:fillRect/>
          </a:stretch>
        </p:blipFill>
        <p:spPr>
          <a:xfrm>
            <a:off x="1185863" y="5130777"/>
            <a:ext cx="2088356" cy="1088928"/>
          </a:xfrm>
          <a:prstGeom prst="ellipse">
            <a:avLst/>
          </a:prstGeom>
          <a:ln>
            <a:noFill/>
          </a:ln>
          <a:effectLst>
            <a:softEdge rad="112500"/>
          </a:effectLst>
        </p:spPr>
      </p:pic>
      <p:pic>
        <p:nvPicPr>
          <p:cNvPr id="16" name="圖片 15">
            <a:extLst>
              <a:ext uri="{FF2B5EF4-FFF2-40B4-BE49-F238E27FC236}">
                <a16:creationId xmlns:a16="http://schemas.microsoft.com/office/drawing/2014/main" id="{4611FAA5-800F-6334-8196-E85BEF316201}"/>
              </a:ext>
            </a:extLst>
          </p:cNvPr>
          <p:cNvPicPr>
            <a:picLocks noChangeAspect="1"/>
          </p:cNvPicPr>
          <p:nvPr/>
        </p:nvPicPr>
        <p:blipFill>
          <a:blip r:embed="rId5"/>
          <a:stretch>
            <a:fillRect/>
          </a:stretch>
        </p:blipFill>
        <p:spPr>
          <a:xfrm>
            <a:off x="6333434" y="5052484"/>
            <a:ext cx="642694" cy="642694"/>
          </a:xfrm>
          <a:prstGeom prst="rect">
            <a:avLst/>
          </a:prstGeom>
        </p:spPr>
      </p:pic>
      <p:sp>
        <p:nvSpPr>
          <p:cNvPr id="17" name="矩形 16">
            <a:extLst>
              <a:ext uri="{FF2B5EF4-FFF2-40B4-BE49-F238E27FC236}">
                <a16:creationId xmlns:a16="http://schemas.microsoft.com/office/drawing/2014/main" id="{0DC75612-B88E-F754-96D8-B3CD27FC457D}"/>
              </a:ext>
            </a:extLst>
          </p:cNvPr>
          <p:cNvSpPr/>
          <p:nvPr/>
        </p:nvSpPr>
        <p:spPr>
          <a:xfrm>
            <a:off x="6262531" y="4973073"/>
            <a:ext cx="5544616" cy="126294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9308BA81-B938-3A0E-C881-28EB042084EA}"/>
              </a:ext>
            </a:extLst>
          </p:cNvPr>
          <p:cNvSpPr txBox="1"/>
          <p:nvPr/>
        </p:nvSpPr>
        <p:spPr>
          <a:xfrm>
            <a:off x="6976129" y="5076295"/>
            <a:ext cx="468700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token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切割器的邏輯都不一樣，不能混用</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英文字比較好切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token</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，因為天生自帶空白</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中文字轉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token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就相對複雜，一般都只能估算</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03509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A3E266DB-D4FB-F278-06F5-89D90E166B5D}"/>
              </a:ext>
            </a:extLst>
          </p:cNvPr>
          <p:cNvSpPr txBox="1">
            <a:spLocks/>
          </p:cNvSpPr>
          <p:nvPr/>
        </p:nvSpPr>
        <p:spPr bwMode="auto">
          <a:xfrm>
            <a:off x="449004" y="233048"/>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defRPr/>
            </a:pPr>
            <a:r>
              <a:rPr lang="en-US" altLang="zh-TW" sz="3200" b="1" dirty="0">
                <a:latin typeface="微軟正黑體" panose="020B0604030504040204" pitchFamily="34" charset="-120"/>
                <a:ea typeface="微軟正黑體" panose="020B0604030504040204" pitchFamily="34" charset="-120"/>
              </a:rPr>
              <a:t>Completion API vs.</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Chat API</a:t>
            </a:r>
          </a:p>
        </p:txBody>
      </p:sp>
      <p:sp>
        <p:nvSpPr>
          <p:cNvPr id="7" name="矩形 6">
            <a:extLst>
              <a:ext uri="{FF2B5EF4-FFF2-40B4-BE49-F238E27FC236}">
                <a16:creationId xmlns:a16="http://schemas.microsoft.com/office/drawing/2014/main" id="{64A8DC13-33D0-FCE2-604B-745BAC7DC6D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不是字，他是字彙切割成碎片後的產物</a:t>
            </a:r>
          </a:p>
        </p:txBody>
      </p:sp>
      <p:sp>
        <p:nvSpPr>
          <p:cNvPr id="8" name="矩形: 圓角 7">
            <a:extLst>
              <a:ext uri="{FF2B5EF4-FFF2-40B4-BE49-F238E27FC236}">
                <a16:creationId xmlns:a16="http://schemas.microsoft.com/office/drawing/2014/main" id="{05DFBE41-0E60-FCD5-CA55-8EE1B5183302}"/>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
        <p:nvSpPr>
          <p:cNvPr id="3" name="文字方塊 2">
            <a:extLst>
              <a:ext uri="{FF2B5EF4-FFF2-40B4-BE49-F238E27FC236}">
                <a16:creationId xmlns:a16="http://schemas.microsoft.com/office/drawing/2014/main" id="{9B8C0AD9-01D7-F459-AF13-5C9A71347770}"/>
              </a:ext>
            </a:extLst>
          </p:cNvPr>
          <p:cNvSpPr txBox="1"/>
          <p:nvPr/>
        </p:nvSpPr>
        <p:spPr>
          <a:xfrm>
            <a:off x="449004" y="5779442"/>
            <a:ext cx="6106458" cy="461665"/>
          </a:xfrm>
          <a:prstGeom prst="rect">
            <a:avLst/>
          </a:prstGeom>
          <a:noFill/>
        </p:spPr>
        <p:txBody>
          <a:bodyPr wrap="square">
            <a:spAutoFit/>
          </a:bodyPr>
          <a:lstStyle/>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Completion API: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https://platform.openai.com/docs/api-reference/completions</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Chat API: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https://platform.openai.com/docs/api-reference/chat</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F151F1B9-8A92-4063-5C14-D88300C288DB}"/>
              </a:ext>
            </a:extLst>
          </p:cNvPr>
          <p:cNvSpPr txBox="1"/>
          <p:nvPr/>
        </p:nvSpPr>
        <p:spPr>
          <a:xfrm>
            <a:off x="540545" y="1438019"/>
            <a:ext cx="5117306" cy="3477875"/>
          </a:xfrm>
          <a:prstGeom prst="rect">
            <a:avLst/>
          </a:prstGeom>
          <a:noFill/>
        </p:spPr>
        <p:txBody>
          <a:bodyPr wrap="square">
            <a:spAutoFit/>
          </a:bodyPr>
          <a:lstStyle/>
          <a:p>
            <a:pPr algn="l"/>
            <a:r>
              <a:rPr lang="en-US" altLang="zh-TW" sz="1600" b="1" i="0" dirty="0">
                <a:solidFill>
                  <a:srgbClr val="0D0D0D"/>
                </a:solidFill>
                <a:effectLst/>
                <a:latin typeface="微軟正黑體" panose="020B0604030504040204" pitchFamily="34" charset="-120"/>
                <a:ea typeface="微軟正黑體" panose="020B0604030504040204" pitchFamily="34" charset="-120"/>
              </a:rPr>
              <a:t>OpenAI API </a:t>
            </a:r>
            <a:r>
              <a:rPr lang="zh-TW" altLang="en-US" sz="1600" b="1" i="0" dirty="0">
                <a:solidFill>
                  <a:srgbClr val="0D0D0D"/>
                </a:solidFill>
                <a:effectLst/>
                <a:latin typeface="微軟正黑體" panose="020B0604030504040204" pitchFamily="34" charset="-120"/>
                <a:ea typeface="微軟正黑體" panose="020B0604030504040204" pitchFamily="34" charset="-120"/>
              </a:rPr>
              <a:t>說明</a:t>
            </a:r>
          </a:p>
          <a:p>
            <a:pPr algn="l"/>
            <a:r>
              <a:rPr lang="zh-TW" altLang="en-US" sz="1200" b="1" i="0" dirty="0">
                <a:solidFill>
                  <a:srgbClr val="0D0D0D"/>
                </a:solidFill>
                <a:effectLst/>
                <a:latin typeface="微軟正黑體" panose="020B0604030504040204" pitchFamily="34" charset="-120"/>
                <a:ea typeface="微軟正黑體" panose="020B0604030504040204" pitchFamily="34" charset="-120"/>
              </a:rPr>
              <a:t>一、</a:t>
            </a:r>
            <a:r>
              <a:rPr lang="en-US" altLang="zh-TW" sz="1200" b="1" i="0" dirty="0">
                <a:solidFill>
                  <a:srgbClr val="0D0D0D"/>
                </a:solidFill>
                <a:effectLst/>
                <a:latin typeface="微軟正黑體" panose="020B0604030504040204" pitchFamily="34" charset="-120"/>
                <a:ea typeface="微軟正黑體" panose="020B0604030504040204" pitchFamily="34" charset="-120"/>
              </a:rPr>
              <a:t>API </a:t>
            </a:r>
            <a:r>
              <a:rPr lang="zh-TW" altLang="en-US" sz="1200" b="1" i="0" dirty="0">
                <a:solidFill>
                  <a:srgbClr val="0D0D0D"/>
                </a:solidFill>
                <a:effectLst/>
                <a:latin typeface="微軟正黑體" panose="020B0604030504040204" pitchFamily="34" charset="-120"/>
                <a:ea typeface="微軟正黑體" panose="020B0604030504040204" pitchFamily="34" charset="-120"/>
              </a:rPr>
              <a:t>格式</a:t>
            </a:r>
          </a:p>
          <a:p>
            <a:pPr marL="171450" indent="-171450" algn="l">
              <a:buFont typeface="Arial" panose="020B0604020202020204" pitchFamily="34" charset="0"/>
              <a:buChar char="•"/>
            </a:pPr>
            <a:r>
              <a:rPr lang="en-US" altLang="zh-TW" sz="1200" b="1" i="0" dirty="0">
                <a:solidFill>
                  <a:srgbClr val="0D0D0D"/>
                </a:solidFill>
                <a:effectLst/>
                <a:latin typeface="微軟正黑體" panose="020B0604030504040204" pitchFamily="34" charset="-120"/>
                <a:ea typeface="微軟正黑體" panose="020B0604030504040204" pitchFamily="34" charset="-120"/>
              </a:rPr>
              <a:t>Chat API </a:t>
            </a:r>
            <a:r>
              <a:rPr lang="zh-TW" altLang="en-US" sz="1200" b="1" i="0" dirty="0">
                <a:solidFill>
                  <a:srgbClr val="0D0D0D"/>
                </a:solidFill>
                <a:effectLst/>
                <a:latin typeface="微軟正黑體" panose="020B0604030504040204" pitchFamily="34" charset="-120"/>
                <a:ea typeface="微軟正黑體" panose="020B0604030504040204" pitchFamily="34" charset="-120"/>
              </a:rPr>
              <a:t>格式</a:t>
            </a:r>
            <a:r>
              <a:rPr lang="zh-TW" altLang="en-US" sz="1200" b="0" i="0" dirty="0">
                <a:solidFill>
                  <a:srgbClr val="0D0D0D"/>
                </a:solidFill>
                <a:effectLst/>
                <a:latin typeface="微軟正黑體" panose="020B0604030504040204" pitchFamily="34" charset="-120"/>
                <a:ea typeface="微軟正黑體" panose="020B0604030504040204" pitchFamily="34" charset="-120"/>
              </a:rPr>
              <a:t>：從 </a:t>
            </a:r>
            <a:r>
              <a:rPr lang="en-US" altLang="zh-TW" sz="1200" b="0" i="0" dirty="0">
                <a:solidFill>
                  <a:srgbClr val="0D0D0D"/>
                </a:solidFill>
                <a:effectLst/>
                <a:latin typeface="微軟正黑體" panose="020B0604030504040204" pitchFamily="34" charset="-120"/>
                <a:ea typeface="微軟正黑體" panose="020B0604030504040204" pitchFamily="34" charset="-120"/>
              </a:rPr>
              <a:t>gpt-3.5-turbo </a:t>
            </a:r>
            <a:r>
              <a:rPr lang="zh-TW" altLang="en-US" sz="1200" b="0" i="0" dirty="0">
                <a:solidFill>
                  <a:srgbClr val="0D0D0D"/>
                </a:solidFill>
                <a:effectLst/>
                <a:latin typeface="微軟正黑體" panose="020B0604030504040204" pitchFamily="34" charset="-120"/>
                <a:ea typeface="微軟正黑體" panose="020B0604030504040204" pitchFamily="34" charset="-120"/>
              </a:rPr>
              <a:t>開始使用。</a:t>
            </a:r>
          </a:p>
          <a:p>
            <a:pPr marL="171450" indent="-171450" algn="l">
              <a:buFont typeface="Arial" panose="020B0604020202020204" pitchFamily="34" charset="0"/>
              <a:buChar char="•"/>
            </a:pPr>
            <a:r>
              <a:rPr lang="en-US" altLang="zh-TW" sz="1200" b="1" i="0" dirty="0">
                <a:solidFill>
                  <a:srgbClr val="0D0D0D"/>
                </a:solidFill>
                <a:effectLst/>
                <a:latin typeface="微軟正黑體" panose="020B0604030504040204" pitchFamily="34" charset="-120"/>
                <a:ea typeface="微軟正黑體" panose="020B0604030504040204" pitchFamily="34" charset="-120"/>
              </a:rPr>
              <a:t>Completion API </a:t>
            </a:r>
            <a:r>
              <a:rPr lang="zh-TW" altLang="en-US" sz="1200" b="1" i="0" dirty="0">
                <a:solidFill>
                  <a:srgbClr val="0D0D0D"/>
                </a:solidFill>
                <a:effectLst/>
                <a:latin typeface="微軟正黑體" panose="020B0604030504040204" pitchFamily="34" charset="-120"/>
                <a:ea typeface="微軟正黑體" panose="020B0604030504040204" pitchFamily="34" charset="-120"/>
              </a:rPr>
              <a:t>格式</a:t>
            </a:r>
            <a:r>
              <a:rPr lang="zh-TW" altLang="en-US" sz="1200" b="0" i="0" dirty="0">
                <a:solidFill>
                  <a:srgbClr val="0D0D0D"/>
                </a:solidFill>
                <a:effectLst/>
                <a:latin typeface="微軟正黑體" panose="020B0604030504040204" pitchFamily="34" charset="-120"/>
                <a:ea typeface="微軟正黑體" panose="020B0604030504040204" pitchFamily="34" charset="-120"/>
              </a:rPr>
              <a:t>：舊模型和 </a:t>
            </a:r>
            <a:r>
              <a:rPr lang="en-US" altLang="zh-TW" sz="1200" b="0" i="0" dirty="0">
                <a:solidFill>
                  <a:srgbClr val="0D0D0D"/>
                </a:solidFill>
                <a:effectLst/>
                <a:latin typeface="微軟正黑體" panose="020B0604030504040204" pitchFamily="34" charset="-120"/>
                <a:ea typeface="微軟正黑體" panose="020B0604030504040204" pitchFamily="34" charset="-120"/>
              </a:rPr>
              <a:t>gpt-3.5-turbo-instruct </a:t>
            </a:r>
            <a:r>
              <a:rPr lang="zh-TW" altLang="en-US" sz="1200" b="0" i="0" dirty="0">
                <a:solidFill>
                  <a:srgbClr val="0D0D0D"/>
                </a:solidFill>
                <a:effectLst/>
                <a:latin typeface="微軟正黑體" panose="020B0604030504040204" pitchFamily="34" charset="-120"/>
                <a:ea typeface="微軟正黑體" panose="020B0604030504040204" pitchFamily="34" charset="-120"/>
              </a:rPr>
              <a:t>使用此格式。</a:t>
            </a:r>
            <a:endParaRPr lang="en-US" altLang="zh-TW" sz="1200" b="0" i="0" dirty="0">
              <a:solidFill>
                <a:srgbClr val="0D0D0D"/>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zh-TW" altLang="en-US" sz="1200" b="0" i="0" dirty="0">
              <a:solidFill>
                <a:srgbClr val="0D0D0D"/>
              </a:solidFill>
              <a:effectLst/>
              <a:latin typeface="微軟正黑體" panose="020B0604030504040204" pitchFamily="34" charset="-120"/>
              <a:ea typeface="微軟正黑體" panose="020B0604030504040204" pitchFamily="34" charset="-120"/>
            </a:endParaRPr>
          </a:p>
          <a:p>
            <a:pPr algn="l"/>
            <a:r>
              <a:rPr lang="zh-TW" altLang="en-US" sz="1200" b="1" i="0" dirty="0">
                <a:solidFill>
                  <a:srgbClr val="0D0D0D"/>
                </a:solidFill>
                <a:effectLst/>
                <a:latin typeface="微軟正黑體" panose="020B0604030504040204" pitchFamily="34" charset="-120"/>
                <a:ea typeface="微軟正黑體" panose="020B0604030504040204" pitchFamily="34" charset="-120"/>
              </a:rPr>
              <a:t>二、對話角色區分</a:t>
            </a:r>
          </a:p>
          <a:p>
            <a:pPr algn="l"/>
            <a:r>
              <a:rPr lang="zh-TW" altLang="en-US" sz="1200" b="0" i="0" dirty="0">
                <a:solidFill>
                  <a:srgbClr val="0D0D0D"/>
                </a:solidFill>
                <a:effectLst/>
                <a:latin typeface="微軟正黑體" panose="020B0604030504040204" pitchFamily="34" charset="-120"/>
                <a:ea typeface="微軟正黑體" panose="020B0604030504040204" pitchFamily="34" charset="-120"/>
              </a:rPr>
              <a:t>對話中會區分不同的角色（</a:t>
            </a:r>
            <a:r>
              <a:rPr lang="en-US" altLang="zh-TW" sz="1200" b="0" i="0" dirty="0">
                <a:solidFill>
                  <a:srgbClr val="0D0D0D"/>
                </a:solidFill>
                <a:effectLst/>
                <a:latin typeface="微軟正黑體" panose="020B0604030504040204" pitchFamily="34" charset="-120"/>
                <a:ea typeface="微軟正黑體" panose="020B0604030504040204" pitchFamily="34" charset="-120"/>
              </a:rPr>
              <a:t>role</a:t>
            </a:r>
            <a:r>
              <a:rPr lang="zh-TW" altLang="en-US" sz="1200" b="0" i="0" dirty="0">
                <a:solidFill>
                  <a:srgbClr val="0D0D0D"/>
                </a:solidFill>
                <a:effectLst/>
                <a:latin typeface="微軟正黑體" panose="020B0604030504040204" pitchFamily="34" charset="-120"/>
                <a:ea typeface="微軟正黑體" panose="020B0604030504040204" pitchFamily="34" charset="-120"/>
              </a:rPr>
              <a:t>），包括：</a:t>
            </a:r>
          </a:p>
          <a:p>
            <a:pPr algn="l">
              <a:buFont typeface="+mj-lt"/>
              <a:buAutoNum type="arabicPeriod"/>
            </a:pPr>
            <a:r>
              <a:rPr lang="en-US" altLang="zh-TW" sz="1200" b="1" i="0" dirty="0">
                <a:solidFill>
                  <a:srgbClr val="0D0D0D"/>
                </a:solidFill>
                <a:effectLst/>
                <a:latin typeface="微軟正黑體" panose="020B0604030504040204" pitchFamily="34" charset="-120"/>
                <a:ea typeface="微軟正黑體" panose="020B0604030504040204" pitchFamily="34" charset="-120"/>
              </a:rPr>
              <a:t>system</a:t>
            </a:r>
            <a:r>
              <a:rPr lang="zh-TW" altLang="en-US" sz="1200" b="0" i="0" dirty="0">
                <a:solidFill>
                  <a:srgbClr val="0D0D0D"/>
                </a:solidFill>
                <a:effectLst/>
                <a:latin typeface="微軟正黑體" panose="020B0604030504040204" pitchFamily="34" charset="-120"/>
                <a:ea typeface="微軟正黑體" panose="020B0604030504040204" pitchFamily="34" charset="-120"/>
              </a:rPr>
              <a:t>：位於對話的第一個訊息，負責定調整個對話的行為和風格。</a:t>
            </a:r>
          </a:p>
          <a:p>
            <a:pPr algn="l">
              <a:buFont typeface="+mj-lt"/>
              <a:buAutoNum type="arabicPeriod"/>
            </a:pPr>
            <a:r>
              <a:rPr lang="en-US" altLang="zh-TW" sz="1200" b="1" i="0" dirty="0">
                <a:solidFill>
                  <a:srgbClr val="0D0D0D"/>
                </a:solidFill>
                <a:effectLst/>
                <a:latin typeface="微軟正黑體" panose="020B0604030504040204" pitchFamily="34" charset="-120"/>
                <a:ea typeface="微軟正黑體" panose="020B0604030504040204" pitchFamily="34" charset="-120"/>
              </a:rPr>
              <a:t>user</a:t>
            </a:r>
            <a:r>
              <a:rPr lang="zh-TW" altLang="en-US" sz="1200" b="0" i="0" dirty="0">
                <a:solidFill>
                  <a:srgbClr val="0D0D0D"/>
                </a:solidFill>
                <a:effectLst/>
                <a:latin typeface="微軟正黑體" panose="020B0604030504040204" pitchFamily="34" charset="-120"/>
                <a:ea typeface="微軟正黑體" panose="020B0604030504040204" pitchFamily="34" charset="-120"/>
              </a:rPr>
              <a:t>：使用者發送的訊息。</a:t>
            </a:r>
          </a:p>
          <a:p>
            <a:pPr algn="l">
              <a:buFont typeface="+mj-lt"/>
              <a:buAutoNum type="arabicPeriod"/>
            </a:pPr>
            <a:r>
              <a:rPr lang="en-US" altLang="zh-TW" sz="1200" b="1" i="0" dirty="0">
                <a:solidFill>
                  <a:srgbClr val="0D0D0D"/>
                </a:solidFill>
                <a:effectLst/>
                <a:latin typeface="微軟正黑體" panose="020B0604030504040204" pitchFamily="34" charset="-120"/>
                <a:ea typeface="微軟正黑體" panose="020B0604030504040204" pitchFamily="34" charset="-120"/>
              </a:rPr>
              <a:t>assistant</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latin typeface="微軟正黑體" panose="020B0604030504040204" pitchFamily="34" charset="-120"/>
                <a:ea typeface="微軟正黑體" panose="020B0604030504040204" pitchFamily="34" charset="-120"/>
              </a:rPr>
              <a:t>AI </a:t>
            </a:r>
            <a:r>
              <a:rPr lang="zh-TW" altLang="en-US" sz="1200" b="0" i="0" dirty="0">
                <a:solidFill>
                  <a:srgbClr val="0D0D0D"/>
                </a:solidFill>
                <a:effectLst/>
                <a:latin typeface="微軟正黑體" panose="020B0604030504040204" pitchFamily="34" charset="-120"/>
                <a:ea typeface="微軟正黑體" panose="020B0604030504040204" pitchFamily="34" charset="-120"/>
              </a:rPr>
              <a:t>助手的回覆。</a:t>
            </a:r>
            <a:endParaRPr lang="en-US" altLang="zh-TW" sz="1200" b="0" i="0" dirty="0">
              <a:solidFill>
                <a:srgbClr val="0D0D0D"/>
              </a:solidFill>
              <a:effectLst/>
              <a:latin typeface="微軟正黑體" panose="020B0604030504040204" pitchFamily="34" charset="-120"/>
              <a:ea typeface="微軟正黑體" panose="020B0604030504040204" pitchFamily="34" charset="-120"/>
            </a:endParaRPr>
          </a:p>
          <a:p>
            <a:pPr algn="l">
              <a:buFont typeface="+mj-lt"/>
              <a:buAutoNum type="arabicPeriod"/>
            </a:pPr>
            <a:endParaRPr lang="zh-TW" altLang="en-US" sz="1200" b="0" i="0" dirty="0">
              <a:solidFill>
                <a:srgbClr val="0D0D0D"/>
              </a:solidFill>
              <a:effectLst/>
              <a:latin typeface="微軟正黑體" panose="020B0604030504040204" pitchFamily="34" charset="-120"/>
              <a:ea typeface="微軟正黑體" panose="020B0604030504040204" pitchFamily="34" charset="-120"/>
            </a:endParaRPr>
          </a:p>
          <a:p>
            <a:pPr algn="l"/>
            <a:r>
              <a:rPr lang="zh-TW" altLang="en-US" sz="1200" b="1" i="0" dirty="0">
                <a:solidFill>
                  <a:srgbClr val="0D0D0D"/>
                </a:solidFill>
                <a:effectLst/>
                <a:latin typeface="微軟正黑體" panose="020B0604030504040204" pitchFamily="34" charset="-120"/>
                <a:ea typeface="微軟正黑體" panose="020B0604030504040204" pitchFamily="34" charset="-120"/>
              </a:rPr>
              <a:t>三、</a:t>
            </a:r>
            <a:r>
              <a:rPr lang="en-US" altLang="zh-TW" sz="1200" b="1" i="0" dirty="0" err="1">
                <a:solidFill>
                  <a:srgbClr val="0D0D0D"/>
                </a:solidFill>
                <a:effectLst/>
                <a:latin typeface="微軟正黑體" panose="020B0604030504040204" pitchFamily="34" charset="-120"/>
                <a:ea typeface="微軟正黑體" panose="020B0604030504040204" pitchFamily="34" charset="-120"/>
              </a:rPr>
              <a:t>ChatML</a:t>
            </a:r>
            <a:r>
              <a:rPr lang="en-US" altLang="zh-TW" sz="1200" b="1" i="0" dirty="0">
                <a:solidFill>
                  <a:srgbClr val="0D0D0D"/>
                </a:solidFill>
                <a:effectLst/>
                <a:latin typeface="微軟正黑體" panose="020B0604030504040204" pitchFamily="34" charset="-120"/>
                <a:ea typeface="微軟正黑體" panose="020B0604030504040204" pitchFamily="34" charset="-120"/>
              </a:rPr>
              <a:t> </a:t>
            </a:r>
            <a:r>
              <a:rPr lang="zh-TW" altLang="en-US" sz="1200" b="1" i="0" dirty="0">
                <a:solidFill>
                  <a:srgbClr val="0D0D0D"/>
                </a:solidFill>
                <a:effectLst/>
                <a:latin typeface="微軟正黑體" panose="020B0604030504040204" pitchFamily="34" charset="-120"/>
                <a:ea typeface="微軟正黑體" panose="020B0604030504040204" pitchFamily="34" charset="-120"/>
              </a:rPr>
              <a:t>格式</a:t>
            </a:r>
          </a:p>
          <a:p>
            <a:pPr algn="l"/>
            <a:r>
              <a:rPr lang="en-US" altLang="zh-TW" sz="1200" b="0" i="0" dirty="0">
                <a:solidFill>
                  <a:srgbClr val="0D0D0D"/>
                </a:solidFill>
                <a:effectLst/>
                <a:latin typeface="微軟正黑體" panose="020B0604030504040204" pitchFamily="34" charset="-120"/>
                <a:ea typeface="微軟正黑體" panose="020B0604030504040204" pitchFamily="34" charset="-120"/>
              </a:rPr>
              <a:t>OpenAI API </a:t>
            </a:r>
            <a:r>
              <a:rPr lang="zh-TW" altLang="en-US" sz="1200" b="0" i="0" dirty="0">
                <a:solidFill>
                  <a:srgbClr val="0D0D0D"/>
                </a:solidFill>
                <a:effectLst/>
                <a:latin typeface="微軟正黑體" panose="020B0604030504040204" pitchFamily="34" charset="-120"/>
                <a:ea typeface="微軟正黑體" panose="020B0604030504040204" pitchFamily="34" charset="-120"/>
              </a:rPr>
              <a:t>內部會將對話轉換成 </a:t>
            </a:r>
            <a:r>
              <a:rPr lang="en-US" altLang="zh-TW" sz="1200" b="0" i="0" dirty="0" err="1">
                <a:solidFill>
                  <a:srgbClr val="0D0D0D"/>
                </a:solidFill>
                <a:effectLst/>
                <a:latin typeface="微軟正黑體" panose="020B0604030504040204" pitchFamily="34" charset="-120"/>
                <a:ea typeface="微軟正黑體" panose="020B0604030504040204" pitchFamily="34" charset="-120"/>
              </a:rPr>
              <a:t>ChatML</a:t>
            </a:r>
            <a:r>
              <a:rPr lang="en-US" altLang="zh-TW" sz="1200" b="0" i="0" dirty="0">
                <a:solidFill>
                  <a:srgbClr val="0D0D0D"/>
                </a:solidFill>
                <a:effectLst/>
                <a:latin typeface="微軟正黑體" panose="020B0604030504040204" pitchFamily="34" charset="-120"/>
                <a:ea typeface="微軟正黑體" panose="020B0604030504040204" pitchFamily="34" charset="-120"/>
              </a:rPr>
              <a:t> </a:t>
            </a:r>
            <a:r>
              <a:rPr lang="zh-TW" altLang="en-US" sz="1200" b="0" i="0" dirty="0">
                <a:solidFill>
                  <a:srgbClr val="0D0D0D"/>
                </a:solidFill>
                <a:effectLst/>
                <a:latin typeface="微軟正黑體" panose="020B0604030504040204" pitchFamily="34" charset="-120"/>
                <a:ea typeface="微軟正黑體" panose="020B0604030504040204" pitchFamily="34" charset="-120"/>
              </a:rPr>
              <a:t>格式，儘管 </a:t>
            </a:r>
            <a:r>
              <a:rPr lang="en-US" altLang="zh-TW" sz="1200" b="0" i="0" dirty="0">
                <a:solidFill>
                  <a:srgbClr val="0D0D0D"/>
                </a:solidFill>
                <a:effectLst/>
                <a:latin typeface="微軟正黑體" panose="020B0604030504040204" pitchFamily="34" charset="-120"/>
                <a:ea typeface="微軟正黑體" panose="020B0604030504040204" pitchFamily="34" charset="-120"/>
              </a:rPr>
              <a:t>API </a:t>
            </a:r>
            <a:r>
              <a:rPr lang="zh-TW" altLang="en-US" sz="1200" b="0" i="0" dirty="0">
                <a:solidFill>
                  <a:srgbClr val="0D0D0D"/>
                </a:solidFill>
                <a:effectLst/>
                <a:latin typeface="微軟正黑體" panose="020B0604030504040204" pitchFamily="34" charset="-120"/>
                <a:ea typeface="微軟正黑體" panose="020B0604030504040204" pitchFamily="34" charset="-120"/>
              </a:rPr>
              <a:t>內部實際上仍是一種 </a:t>
            </a:r>
            <a:r>
              <a:rPr lang="en-US" altLang="zh-TW" sz="1200" b="0" i="0" dirty="0">
                <a:solidFill>
                  <a:srgbClr val="0D0D0D"/>
                </a:solidFill>
                <a:effectLst/>
                <a:latin typeface="微軟正黑體" panose="020B0604030504040204" pitchFamily="34" charset="-120"/>
                <a:ea typeface="微軟正黑體" panose="020B0604030504040204" pitchFamily="34" charset="-120"/>
              </a:rPr>
              <a:t>Completion </a:t>
            </a:r>
            <a:r>
              <a:rPr lang="zh-TW" altLang="en-US" sz="1200" b="0" i="0" dirty="0">
                <a:solidFill>
                  <a:srgbClr val="0D0D0D"/>
                </a:solidFill>
                <a:effectLst/>
                <a:latin typeface="微軟正黑體" panose="020B0604030504040204" pitchFamily="34" charset="-120"/>
                <a:ea typeface="微軟正黑體" panose="020B0604030504040204" pitchFamily="34" charset="-120"/>
              </a:rPr>
              <a:t>形式。詳情可參考 </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hlinkClick r:id="rId5"/>
              </a:rPr>
              <a:t>OpenAI </a:t>
            </a:r>
            <a:r>
              <a:rPr lang="en-US" altLang="zh-TW" sz="1200" b="0" i="0" u="none" strike="noStrike" dirty="0" err="1">
                <a:solidFill>
                  <a:srgbClr val="0D0D0D"/>
                </a:solidFill>
                <a:effectLst/>
                <a:latin typeface="微軟正黑體" panose="020B0604030504040204" pitchFamily="34" charset="-120"/>
                <a:ea typeface="微軟正黑體" panose="020B0604030504040204" pitchFamily="34" charset="-120"/>
                <a:hlinkClick r:id="rId5"/>
              </a:rPr>
              <a:t>ChatML</a:t>
            </a:r>
            <a:r>
              <a:rPr lang="en-US" altLang="zh-TW" sz="1200" b="0" i="0" u="none" strike="noStrike" dirty="0">
                <a:solidFill>
                  <a:srgbClr val="0D0D0D"/>
                </a:solidFill>
                <a:effectLst/>
                <a:latin typeface="微軟正黑體" panose="020B0604030504040204" pitchFamily="34" charset="-120"/>
                <a:ea typeface="微軟正黑體" panose="020B0604030504040204" pitchFamily="34" charset="-120"/>
                <a:hlinkClick r:id="rId5"/>
              </a:rPr>
              <a:t>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hlinkClick r:id="rId5"/>
              </a:rPr>
              <a:t>說明</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endParaRPr lang="en-US" altLang="zh-TW" sz="1200" b="0" i="0" dirty="0">
              <a:solidFill>
                <a:srgbClr val="0D0D0D"/>
              </a:solidFill>
              <a:effectLst/>
              <a:latin typeface="微軟正黑體" panose="020B0604030504040204" pitchFamily="34" charset="-120"/>
              <a:ea typeface="微軟正黑體" panose="020B0604030504040204" pitchFamily="34" charset="-120"/>
            </a:endParaRPr>
          </a:p>
          <a:p>
            <a:pPr algn="l"/>
            <a:endParaRPr lang="zh-TW" altLang="en-US" sz="1200" b="0" i="0" dirty="0">
              <a:solidFill>
                <a:srgbClr val="0D0D0D"/>
              </a:solidFill>
              <a:effectLst/>
              <a:latin typeface="微軟正黑體" panose="020B0604030504040204" pitchFamily="34" charset="-120"/>
              <a:ea typeface="微軟正黑體" panose="020B0604030504040204" pitchFamily="34" charset="-120"/>
            </a:endParaRPr>
          </a:p>
          <a:p>
            <a:pPr algn="l"/>
            <a:r>
              <a:rPr lang="zh-TW" altLang="en-US" sz="1200" b="1" i="0" dirty="0">
                <a:solidFill>
                  <a:srgbClr val="0D0D0D"/>
                </a:solidFill>
                <a:effectLst/>
                <a:latin typeface="微軟正黑體" panose="020B0604030504040204" pitchFamily="34" charset="-120"/>
                <a:ea typeface="微軟正黑體" panose="020B0604030504040204" pitchFamily="34" charset="-120"/>
              </a:rPr>
              <a:t>四、</a:t>
            </a:r>
            <a:r>
              <a:rPr lang="en-US" altLang="zh-TW" sz="1200" b="1" i="0" dirty="0">
                <a:solidFill>
                  <a:srgbClr val="0D0D0D"/>
                </a:solidFill>
                <a:effectLst/>
                <a:latin typeface="微軟正黑體" panose="020B0604030504040204" pitchFamily="34" charset="-120"/>
                <a:ea typeface="微軟正黑體" panose="020B0604030504040204" pitchFamily="34" charset="-120"/>
              </a:rPr>
              <a:t>Stateless </a:t>
            </a:r>
            <a:r>
              <a:rPr lang="zh-TW" altLang="en-US" sz="1200" b="1" i="0" dirty="0">
                <a:solidFill>
                  <a:srgbClr val="0D0D0D"/>
                </a:solidFill>
                <a:effectLst/>
                <a:latin typeface="微軟正黑體" panose="020B0604030504040204" pitchFamily="34" charset="-120"/>
                <a:ea typeface="微軟正黑體" panose="020B0604030504040204" pitchFamily="34" charset="-120"/>
              </a:rPr>
              <a:t>無狀態 </a:t>
            </a:r>
            <a:r>
              <a:rPr lang="en-US" altLang="zh-TW" sz="1200" b="1" i="0" dirty="0">
                <a:solidFill>
                  <a:srgbClr val="0D0D0D"/>
                </a:solidFill>
                <a:effectLst/>
                <a:latin typeface="微軟正黑體" panose="020B0604030504040204" pitchFamily="34" charset="-120"/>
                <a:ea typeface="微軟正黑體" panose="020B0604030504040204" pitchFamily="34" charset="-120"/>
              </a:rPr>
              <a:t>API</a:t>
            </a:r>
          </a:p>
          <a:p>
            <a:pPr algn="l"/>
            <a:r>
              <a:rPr lang="zh-TW" altLang="en-US" sz="1200" b="0" i="0" dirty="0">
                <a:solidFill>
                  <a:srgbClr val="0D0D0D"/>
                </a:solidFill>
                <a:effectLst/>
                <a:latin typeface="微軟正黑體" panose="020B0604030504040204" pitchFamily="34" charset="-120"/>
                <a:ea typeface="微軟正黑體" panose="020B0604030504040204" pitchFamily="34" charset="-120"/>
              </a:rPr>
              <a:t>注意：</a:t>
            </a:r>
            <a:r>
              <a:rPr lang="en-US" altLang="zh-TW" sz="1200" b="0" i="0" dirty="0">
                <a:solidFill>
                  <a:srgbClr val="0D0D0D"/>
                </a:solidFill>
                <a:effectLst/>
                <a:latin typeface="微軟正黑體" panose="020B0604030504040204" pitchFamily="34" charset="-120"/>
                <a:ea typeface="微軟正黑體" panose="020B0604030504040204" pitchFamily="34" charset="-120"/>
              </a:rPr>
              <a:t>OpenAI API </a:t>
            </a:r>
            <a:r>
              <a:rPr lang="zh-TW" altLang="en-US" sz="1200" b="0" i="0" dirty="0">
                <a:solidFill>
                  <a:srgbClr val="0D0D0D"/>
                </a:solidFill>
                <a:effectLst/>
                <a:latin typeface="微軟正黑體" panose="020B0604030504040204" pitchFamily="34" charset="-120"/>
                <a:ea typeface="微軟正黑體" panose="020B0604030504040204" pitchFamily="34" charset="-120"/>
              </a:rPr>
              <a:t>是 </a:t>
            </a:r>
            <a:r>
              <a:rPr lang="en-US" altLang="zh-TW" sz="1200" b="0" i="0" dirty="0">
                <a:solidFill>
                  <a:srgbClr val="0D0D0D"/>
                </a:solidFill>
                <a:effectLst/>
                <a:latin typeface="微軟正黑體" panose="020B0604030504040204" pitchFamily="34" charset="-120"/>
                <a:ea typeface="微軟正黑體" panose="020B0604030504040204" pitchFamily="34" charset="-120"/>
              </a:rPr>
              <a:t>Stateless </a:t>
            </a:r>
            <a:r>
              <a:rPr lang="zh-TW" altLang="en-US" sz="1200" b="0" i="0" dirty="0">
                <a:solidFill>
                  <a:srgbClr val="0D0D0D"/>
                </a:solidFill>
                <a:effectLst/>
                <a:latin typeface="微軟正黑體" panose="020B0604030504040204" pitchFamily="34" charset="-120"/>
                <a:ea typeface="微軟正黑體" panose="020B0604030504040204" pitchFamily="34" charset="-120"/>
              </a:rPr>
              <a:t>的，即無狀態的。這意味著每次呼叫 </a:t>
            </a:r>
            <a:r>
              <a:rPr lang="en-US" altLang="zh-TW" sz="1200" b="0" i="0" dirty="0">
                <a:solidFill>
                  <a:srgbClr val="0D0D0D"/>
                </a:solidFill>
                <a:effectLst/>
                <a:latin typeface="微軟正黑體" panose="020B0604030504040204" pitchFamily="34" charset="-120"/>
                <a:ea typeface="微軟正黑體" panose="020B0604030504040204" pitchFamily="34" charset="-120"/>
              </a:rPr>
              <a:t>API </a:t>
            </a:r>
            <a:r>
              <a:rPr lang="zh-TW" altLang="en-US" sz="1200" b="0" i="0" dirty="0">
                <a:solidFill>
                  <a:srgbClr val="0D0D0D"/>
                </a:solidFill>
                <a:effectLst/>
                <a:latin typeface="微軟正黑體" panose="020B0604030504040204" pitchFamily="34" charset="-120"/>
                <a:ea typeface="微軟正黑體" panose="020B0604030504040204" pitchFamily="34" charset="-120"/>
              </a:rPr>
              <a:t>都必須傳送完整的對話內容，因為 </a:t>
            </a:r>
            <a:r>
              <a:rPr lang="en-US" altLang="zh-TW" sz="1200" b="0" i="0" dirty="0">
                <a:solidFill>
                  <a:srgbClr val="0D0D0D"/>
                </a:solidFill>
                <a:effectLst/>
                <a:latin typeface="微軟正黑體" panose="020B0604030504040204" pitchFamily="34" charset="-120"/>
                <a:ea typeface="微軟正黑體" panose="020B0604030504040204" pitchFamily="34" charset="-120"/>
              </a:rPr>
              <a:t>API </a:t>
            </a:r>
            <a:r>
              <a:rPr lang="zh-TW" altLang="en-US" sz="1200" b="0" i="0" dirty="0">
                <a:solidFill>
                  <a:srgbClr val="0D0D0D"/>
                </a:solidFill>
                <a:effectLst/>
                <a:latin typeface="微軟正黑體" panose="020B0604030504040204" pitchFamily="34" charset="-120"/>
                <a:ea typeface="微軟正黑體" panose="020B0604030504040204" pitchFamily="34" charset="-120"/>
              </a:rPr>
              <a:t>本身不會保留上下文關係。</a:t>
            </a:r>
          </a:p>
        </p:txBody>
      </p:sp>
      <p:pic>
        <p:nvPicPr>
          <p:cNvPr id="19" name="圖片 18">
            <a:extLst>
              <a:ext uri="{FF2B5EF4-FFF2-40B4-BE49-F238E27FC236}">
                <a16:creationId xmlns:a16="http://schemas.microsoft.com/office/drawing/2014/main" id="{28B4ECF4-F6D0-52C6-542B-F156199B34A9}"/>
              </a:ext>
            </a:extLst>
          </p:cNvPr>
          <p:cNvPicPr>
            <a:picLocks noChangeAspect="1"/>
          </p:cNvPicPr>
          <p:nvPr/>
        </p:nvPicPr>
        <p:blipFill>
          <a:blip r:embed="rId6"/>
          <a:stretch>
            <a:fillRect/>
          </a:stretch>
        </p:blipFill>
        <p:spPr>
          <a:xfrm>
            <a:off x="6857067" y="1438019"/>
            <a:ext cx="4563408" cy="1202563"/>
          </a:xfrm>
          <a:prstGeom prst="rect">
            <a:avLst/>
          </a:prstGeom>
        </p:spPr>
      </p:pic>
      <p:pic>
        <p:nvPicPr>
          <p:cNvPr id="25" name="圖片 24">
            <a:extLst>
              <a:ext uri="{FF2B5EF4-FFF2-40B4-BE49-F238E27FC236}">
                <a16:creationId xmlns:a16="http://schemas.microsoft.com/office/drawing/2014/main" id="{64611A87-38FA-2338-3D6F-24BF82826D9F}"/>
              </a:ext>
            </a:extLst>
          </p:cNvPr>
          <p:cNvPicPr>
            <a:picLocks noChangeAspect="1"/>
          </p:cNvPicPr>
          <p:nvPr/>
        </p:nvPicPr>
        <p:blipFill>
          <a:blip r:embed="rId7"/>
          <a:stretch>
            <a:fillRect/>
          </a:stretch>
        </p:blipFill>
        <p:spPr>
          <a:xfrm>
            <a:off x="6857067" y="2739701"/>
            <a:ext cx="4563408" cy="1419303"/>
          </a:xfrm>
          <a:prstGeom prst="rect">
            <a:avLst/>
          </a:prstGeom>
        </p:spPr>
      </p:pic>
      <p:pic>
        <p:nvPicPr>
          <p:cNvPr id="27" name="圖片 26">
            <a:extLst>
              <a:ext uri="{FF2B5EF4-FFF2-40B4-BE49-F238E27FC236}">
                <a16:creationId xmlns:a16="http://schemas.microsoft.com/office/drawing/2014/main" id="{312E4D83-7F81-DDB0-4732-2CA3003BC0BF}"/>
              </a:ext>
            </a:extLst>
          </p:cNvPr>
          <p:cNvPicPr>
            <a:picLocks noChangeAspect="1"/>
          </p:cNvPicPr>
          <p:nvPr/>
        </p:nvPicPr>
        <p:blipFill>
          <a:blip r:embed="rId8"/>
          <a:stretch>
            <a:fillRect/>
          </a:stretch>
        </p:blipFill>
        <p:spPr>
          <a:xfrm>
            <a:off x="6857068" y="4258123"/>
            <a:ext cx="4563408" cy="2017573"/>
          </a:xfrm>
          <a:prstGeom prst="rect">
            <a:avLst/>
          </a:prstGeom>
        </p:spPr>
      </p:pic>
      <p:sp>
        <p:nvSpPr>
          <p:cNvPr id="29" name="文字方塊 28">
            <a:extLst>
              <a:ext uri="{FF2B5EF4-FFF2-40B4-BE49-F238E27FC236}">
                <a16:creationId xmlns:a16="http://schemas.microsoft.com/office/drawing/2014/main" id="{7B80D47B-4E08-9AE0-D99E-66DD2D2D54A9}"/>
              </a:ext>
            </a:extLst>
          </p:cNvPr>
          <p:cNvSpPr txBox="1"/>
          <p:nvPr/>
        </p:nvSpPr>
        <p:spPr>
          <a:xfrm>
            <a:off x="6857066" y="1357086"/>
            <a:ext cx="2305981" cy="276999"/>
          </a:xfrm>
          <a:prstGeom prst="rect">
            <a:avLst/>
          </a:prstGeom>
          <a:solidFill>
            <a:srgbClr val="FFC000"/>
          </a:solidFill>
        </p:spPr>
        <p:txBody>
          <a:bodyPr wrap="square">
            <a:spAutoFit/>
          </a:bodyPr>
          <a:lstStyle/>
          <a:p>
            <a:pPr algn="l"/>
            <a:r>
              <a:rPr lang="en-US" altLang="zh-TW" sz="1200" b="1" i="0" dirty="0">
                <a:solidFill>
                  <a:srgbClr val="0D0D0D"/>
                </a:solidFill>
                <a:effectLst/>
                <a:latin typeface="微軟正黑體" panose="020B0604030504040204" pitchFamily="34" charset="-120"/>
                <a:ea typeface="微軟正黑體" panose="020B0604030504040204" pitchFamily="34" charset="-120"/>
              </a:rPr>
              <a:t>Completion API </a:t>
            </a:r>
            <a:r>
              <a:rPr lang="zh-TW" altLang="en-US" sz="1200" b="1" dirty="0">
                <a:solidFill>
                  <a:srgbClr val="0D0D0D"/>
                </a:solidFill>
                <a:latin typeface="微軟正黑體" panose="020B0604030504040204" pitchFamily="34" charset="-120"/>
                <a:ea typeface="微軟正黑體" panose="020B0604030504040204" pitchFamily="34" charset="-120"/>
              </a:rPr>
              <a:t>傳</a:t>
            </a:r>
            <a:r>
              <a:rPr lang="zh-TW" altLang="en-US" sz="1200" b="1" i="0" dirty="0">
                <a:solidFill>
                  <a:srgbClr val="0D0D0D"/>
                </a:solidFill>
                <a:effectLst/>
                <a:latin typeface="微軟正黑體" panose="020B0604030504040204" pitchFamily="34" charset="-120"/>
                <a:ea typeface="微軟正黑體" panose="020B0604030504040204" pitchFamily="34" charset="-120"/>
              </a:rPr>
              <a:t>文字串</a:t>
            </a:r>
          </a:p>
        </p:txBody>
      </p:sp>
      <p:sp>
        <p:nvSpPr>
          <p:cNvPr id="30" name="文字方塊 29">
            <a:extLst>
              <a:ext uri="{FF2B5EF4-FFF2-40B4-BE49-F238E27FC236}">
                <a16:creationId xmlns:a16="http://schemas.microsoft.com/office/drawing/2014/main" id="{63F14DAF-7F2C-BD9E-A791-133DDDF5CE41}"/>
              </a:ext>
            </a:extLst>
          </p:cNvPr>
          <p:cNvSpPr txBox="1"/>
          <p:nvPr/>
        </p:nvSpPr>
        <p:spPr>
          <a:xfrm>
            <a:off x="6857067" y="2739701"/>
            <a:ext cx="2305982" cy="276999"/>
          </a:xfrm>
          <a:prstGeom prst="rect">
            <a:avLst/>
          </a:prstGeom>
          <a:solidFill>
            <a:srgbClr val="FFC000"/>
          </a:solidFill>
        </p:spPr>
        <p:txBody>
          <a:bodyPr wrap="square">
            <a:spAutoFit/>
          </a:bodyPr>
          <a:lstStyle/>
          <a:p>
            <a:pPr algn="l"/>
            <a:r>
              <a:rPr lang="en-US" altLang="zh-TW" sz="1200" b="1" i="0" dirty="0">
                <a:solidFill>
                  <a:srgbClr val="0D0D0D"/>
                </a:solidFill>
                <a:effectLst/>
                <a:latin typeface="微軟正黑體" panose="020B0604030504040204" pitchFamily="34" charset="-120"/>
                <a:ea typeface="微軟正黑體" panose="020B0604030504040204" pitchFamily="34" charset="-120"/>
              </a:rPr>
              <a:t>Chat API </a:t>
            </a:r>
            <a:r>
              <a:rPr lang="zh-TW" altLang="en-US" sz="1200" b="1" i="0" dirty="0">
                <a:solidFill>
                  <a:srgbClr val="0D0D0D"/>
                </a:solidFill>
                <a:effectLst/>
                <a:latin typeface="微軟正黑體" panose="020B0604030504040204" pitchFamily="34" charset="-120"/>
                <a:ea typeface="微軟正黑體" panose="020B0604030504040204" pitchFamily="34" charset="-120"/>
              </a:rPr>
              <a:t>傳遞陣列</a:t>
            </a:r>
          </a:p>
        </p:txBody>
      </p:sp>
      <p:sp>
        <p:nvSpPr>
          <p:cNvPr id="31" name="文字方塊 30">
            <a:extLst>
              <a:ext uri="{FF2B5EF4-FFF2-40B4-BE49-F238E27FC236}">
                <a16:creationId xmlns:a16="http://schemas.microsoft.com/office/drawing/2014/main" id="{248346D0-540B-CE27-6D8F-C7EE93EF98C4}"/>
              </a:ext>
            </a:extLst>
          </p:cNvPr>
          <p:cNvSpPr txBox="1"/>
          <p:nvPr/>
        </p:nvSpPr>
        <p:spPr>
          <a:xfrm>
            <a:off x="6857066" y="4258123"/>
            <a:ext cx="2305983" cy="276999"/>
          </a:xfrm>
          <a:prstGeom prst="rect">
            <a:avLst/>
          </a:prstGeom>
          <a:solidFill>
            <a:srgbClr val="FFC000"/>
          </a:solidFill>
        </p:spPr>
        <p:txBody>
          <a:bodyPr wrap="square">
            <a:spAutoFit/>
          </a:bodyPr>
          <a:lstStyle/>
          <a:p>
            <a:pPr algn="l"/>
            <a:r>
              <a:rPr lang="en-US" altLang="zh-TW" sz="1200" b="1" i="0" dirty="0">
                <a:solidFill>
                  <a:srgbClr val="0D0D0D"/>
                </a:solidFill>
                <a:effectLst/>
                <a:latin typeface="ui-sans-serif"/>
              </a:rPr>
              <a:t>OpenAI Chat API </a:t>
            </a:r>
            <a:r>
              <a:rPr lang="zh-TW" altLang="en-US" sz="1200" b="1" i="0" dirty="0">
                <a:solidFill>
                  <a:srgbClr val="0D0D0D"/>
                </a:solidFill>
                <a:effectLst/>
                <a:latin typeface="ui-sans-serif"/>
              </a:rPr>
              <a:t>內部處理方式</a:t>
            </a:r>
          </a:p>
        </p:txBody>
      </p:sp>
      <p:sp>
        <p:nvSpPr>
          <p:cNvPr id="32" name="箭號: 弧形右彎 31">
            <a:extLst>
              <a:ext uri="{FF2B5EF4-FFF2-40B4-BE49-F238E27FC236}">
                <a16:creationId xmlns:a16="http://schemas.microsoft.com/office/drawing/2014/main" id="{C46B5EE6-38BD-4DE0-73BD-44A824585AAC}"/>
              </a:ext>
            </a:extLst>
          </p:cNvPr>
          <p:cNvSpPr/>
          <p:nvPr/>
        </p:nvSpPr>
        <p:spPr>
          <a:xfrm>
            <a:off x="6210300" y="3429000"/>
            <a:ext cx="514350" cy="1676400"/>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文字方塊 33">
            <a:extLst>
              <a:ext uri="{FF2B5EF4-FFF2-40B4-BE49-F238E27FC236}">
                <a16:creationId xmlns:a16="http://schemas.microsoft.com/office/drawing/2014/main" id="{61E14C0D-F19A-5CE2-35B5-DD2CB67EF574}"/>
              </a:ext>
            </a:extLst>
          </p:cNvPr>
          <p:cNvSpPr txBox="1"/>
          <p:nvPr/>
        </p:nvSpPr>
        <p:spPr>
          <a:xfrm>
            <a:off x="6677027" y="6346823"/>
            <a:ext cx="5000624" cy="276999"/>
          </a:xfrm>
          <a:prstGeom prst="rect">
            <a:avLst/>
          </a:prstGeom>
          <a:solidFill>
            <a:srgbClr val="FFC000"/>
          </a:solidFill>
        </p:spPr>
        <p:txBody>
          <a:bodyPr wrap="square">
            <a:spAutoFit/>
          </a:bodyPr>
          <a:lstStyle/>
          <a:p>
            <a:r>
              <a:rPr lang="zh-TW" altLang="en-US" sz="1200" b="0" i="0" dirty="0">
                <a:solidFill>
                  <a:srgbClr val="0D0D0D"/>
                </a:solidFill>
                <a:effectLst/>
                <a:latin typeface="ui-sans-serif"/>
              </a:rPr>
              <a:t>注意</a:t>
            </a:r>
            <a:r>
              <a:rPr lang="en-US" altLang="zh-TW" sz="1200" b="0" i="0" dirty="0">
                <a:solidFill>
                  <a:srgbClr val="0D0D0D"/>
                </a:solidFill>
                <a:effectLst/>
                <a:latin typeface="ui-sans-serif"/>
              </a:rPr>
              <a:t>: OpenAI </a:t>
            </a:r>
            <a:r>
              <a:rPr lang="zh-TW" altLang="en-US" sz="1200" b="0" i="0" dirty="0">
                <a:solidFill>
                  <a:srgbClr val="0D0D0D"/>
                </a:solidFill>
                <a:effectLst/>
                <a:latin typeface="ui-sans-serif"/>
              </a:rPr>
              <a:t>的實際計費是基於包括這些額外提示在內的 </a:t>
            </a:r>
            <a:r>
              <a:rPr lang="en-US" altLang="zh-TW" sz="1200" b="0" i="0" dirty="0">
                <a:solidFill>
                  <a:srgbClr val="0D0D0D"/>
                </a:solidFill>
                <a:effectLst/>
                <a:latin typeface="ui-sans-serif"/>
              </a:rPr>
              <a:t>tokens </a:t>
            </a:r>
            <a:r>
              <a:rPr lang="zh-TW" altLang="en-US" sz="1200" b="0" i="0" dirty="0">
                <a:solidFill>
                  <a:srgbClr val="0D0D0D"/>
                </a:solidFill>
                <a:effectLst/>
                <a:latin typeface="ui-sans-serif"/>
              </a:rPr>
              <a:t>用量。</a:t>
            </a:r>
            <a:endParaRPr lang="en-US" altLang="zh-TW" sz="1200" dirty="0">
              <a:solidFill>
                <a:schemeClr val="accent6">
                  <a:lumMod val="10000"/>
                </a:schemeClr>
              </a:solidFill>
            </a:endParaRPr>
          </a:p>
        </p:txBody>
      </p:sp>
    </p:spTree>
    <p:extLst>
      <p:ext uri="{BB962C8B-B14F-4D97-AF65-F5344CB8AC3E}">
        <p14:creationId xmlns:p14="http://schemas.microsoft.com/office/powerpoint/2010/main" val="536381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A3E266DB-D4FB-F278-06F5-89D90E166B5D}"/>
              </a:ext>
            </a:extLst>
          </p:cNvPr>
          <p:cNvSpPr txBox="1">
            <a:spLocks/>
          </p:cNvSpPr>
          <p:nvPr/>
        </p:nvSpPr>
        <p:spPr bwMode="auto">
          <a:xfrm>
            <a:off x="449004" y="233048"/>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Multimodal </a:t>
            </a:r>
            <a:r>
              <a:rPr lang="zh-TW" altLang="en-US" sz="3200" b="1" dirty="0">
                <a:latin typeface="微軟正黑體" panose="020B0604030504040204" pitchFamily="34" charset="-120"/>
                <a:ea typeface="微軟正黑體" panose="020B0604030504040204" pitchFamily="34" charset="-120"/>
              </a:rPr>
              <a:t>多模態 </a:t>
            </a:r>
            <a:r>
              <a:rPr lang="en-US" altLang="zh-TW" sz="3200" b="1" dirty="0">
                <a:latin typeface="微軟正黑體" panose="020B0604030504040204" pitchFamily="34" charset="-120"/>
                <a:ea typeface="微軟正黑體" panose="020B0604030504040204" pitchFamily="34" charset="-120"/>
              </a:rPr>
              <a:t>APIs </a:t>
            </a:r>
          </a:p>
        </p:txBody>
      </p:sp>
      <p:sp>
        <p:nvSpPr>
          <p:cNvPr id="7" name="矩形 6">
            <a:extLst>
              <a:ext uri="{FF2B5EF4-FFF2-40B4-BE49-F238E27FC236}">
                <a16:creationId xmlns:a16="http://schemas.microsoft.com/office/drawing/2014/main" id="{64A8DC13-33D0-FCE2-604B-745BAC7DC6D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6">
                    <a:lumMod val="10000"/>
                  </a:schemeClr>
                </a:solidFill>
              </a:rPr>
              <a:t>可以聽、說、讀、寫、看圖、畫圖</a:t>
            </a:r>
          </a:p>
        </p:txBody>
      </p:sp>
      <p:sp>
        <p:nvSpPr>
          <p:cNvPr id="8" name="矩形: 圓角 7">
            <a:extLst>
              <a:ext uri="{FF2B5EF4-FFF2-40B4-BE49-F238E27FC236}">
                <a16:creationId xmlns:a16="http://schemas.microsoft.com/office/drawing/2014/main" id="{05DFBE41-0E60-FCD5-CA55-8EE1B5183302}"/>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pic>
        <p:nvPicPr>
          <p:cNvPr id="2" name="圖片 1">
            <a:extLst>
              <a:ext uri="{FF2B5EF4-FFF2-40B4-BE49-F238E27FC236}">
                <a16:creationId xmlns:a16="http://schemas.microsoft.com/office/drawing/2014/main" id="{CDA3DD09-668D-72CC-76D4-4A424257B9CE}"/>
              </a:ext>
            </a:extLst>
          </p:cNvPr>
          <p:cNvPicPr>
            <a:picLocks noChangeAspect="1"/>
          </p:cNvPicPr>
          <p:nvPr/>
        </p:nvPicPr>
        <p:blipFill>
          <a:blip r:embed="rId3"/>
          <a:stretch>
            <a:fillRect/>
          </a:stretch>
        </p:blipFill>
        <p:spPr>
          <a:xfrm>
            <a:off x="6269269" y="2356667"/>
            <a:ext cx="5537878" cy="2824318"/>
          </a:xfrm>
          <a:prstGeom prst="rect">
            <a:avLst/>
          </a:prstGeom>
        </p:spPr>
      </p:pic>
      <p:sp>
        <p:nvSpPr>
          <p:cNvPr id="4" name="矩形 3">
            <a:extLst>
              <a:ext uri="{FF2B5EF4-FFF2-40B4-BE49-F238E27FC236}">
                <a16:creationId xmlns:a16="http://schemas.microsoft.com/office/drawing/2014/main" id="{7E21273C-361D-EF73-4099-541EE9AFC4B0}"/>
              </a:ext>
            </a:extLst>
          </p:cNvPr>
          <p:cNvSpPr/>
          <p:nvPr/>
        </p:nvSpPr>
        <p:spPr>
          <a:xfrm>
            <a:off x="7772400" y="2463901"/>
            <a:ext cx="838200" cy="20764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EA72B22-5AD5-875E-CD8A-4B5BBBD96834}"/>
              </a:ext>
            </a:extLst>
          </p:cNvPr>
          <p:cNvSpPr txBox="1"/>
          <p:nvPr/>
        </p:nvSpPr>
        <p:spPr>
          <a:xfrm>
            <a:off x="7560558" y="2144835"/>
            <a:ext cx="1261884" cy="276999"/>
          </a:xfrm>
          <a:prstGeom prst="rect">
            <a:avLst/>
          </a:prstGeom>
          <a:noFill/>
        </p:spPr>
        <p:txBody>
          <a:bodyPr wrap="none" rtlCol="0">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投影到相同空間</a:t>
            </a:r>
          </a:p>
        </p:txBody>
      </p:sp>
      <p:sp>
        <p:nvSpPr>
          <p:cNvPr id="11" name="文字方塊 10">
            <a:extLst>
              <a:ext uri="{FF2B5EF4-FFF2-40B4-BE49-F238E27FC236}">
                <a16:creationId xmlns:a16="http://schemas.microsoft.com/office/drawing/2014/main" id="{3FF5911C-87DD-1EA7-4C58-86BB8E868473}"/>
              </a:ext>
            </a:extLst>
          </p:cNvPr>
          <p:cNvSpPr txBox="1"/>
          <p:nvPr/>
        </p:nvSpPr>
        <p:spPr>
          <a:xfrm>
            <a:off x="540545" y="1438019"/>
            <a:ext cx="5117306" cy="2000548"/>
          </a:xfrm>
          <a:prstGeom prst="rect">
            <a:avLst/>
          </a:prstGeom>
          <a:noFill/>
        </p:spPr>
        <p:txBody>
          <a:bodyPr wrap="square">
            <a:spAutoFit/>
          </a:bodyPr>
          <a:lstStyle/>
          <a:p>
            <a:pPr algn="l"/>
            <a:r>
              <a:rPr lang="zh-TW" altLang="en-US" sz="16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影像解讀 </a:t>
            </a:r>
            <a:r>
              <a:rPr lang="en-US" altLang="zh-TW" sz="16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GPT-4V API</a:t>
            </a:r>
          </a:p>
          <a:p>
            <a:pPr algn="l"/>
            <a:endPar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與傳統的深度學習 </a:t>
            </a:r>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CNN </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影像辨識特定模式不同，這是一種影像解讀能力，可以根據你的問題來回答圖片內容。</a:t>
            </a:r>
            <a:endPar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endPar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不僅可以解讀照片，還可以處理圖表，並具有 </a:t>
            </a:r>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OCR </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能力。</a:t>
            </a:r>
            <a:endPar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endPar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針對影片也沒問題，做法可以將影片拆成幀</a:t>
            </a:r>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t>
            </a:r>
            <a:r>
              <a:rPr lang="en-US" altLang="zh-TW" sz="1200" dirty="0">
                <a:solidFill>
                  <a:schemeClr val="accent6">
                    <a:lumMod val="10000"/>
                  </a:schemeClr>
                </a:solidFill>
              </a:rPr>
              <a:t>frames</a:t>
            </a:r>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，並將這些幀</a:t>
            </a:r>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t>
            </a:r>
            <a:r>
              <a:rPr lang="en-US" altLang="zh-TW" sz="1200" dirty="0">
                <a:solidFill>
                  <a:schemeClr val="accent6">
                    <a:lumMod val="10000"/>
                  </a:schemeClr>
                </a:solidFill>
              </a:rPr>
              <a:t>frames</a:t>
            </a:r>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傳給 </a:t>
            </a:r>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GPT-4V </a:t>
            </a:r>
            <a:r>
              <a:rPr lang="zh-TW" altLang="en-US"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進行解讀，從而實現影片摘要。你可以一次傳多張照片進行解讀。</a:t>
            </a:r>
          </a:p>
        </p:txBody>
      </p:sp>
      <p:pic>
        <p:nvPicPr>
          <p:cNvPr id="13" name="圖片 12">
            <a:extLst>
              <a:ext uri="{FF2B5EF4-FFF2-40B4-BE49-F238E27FC236}">
                <a16:creationId xmlns:a16="http://schemas.microsoft.com/office/drawing/2014/main" id="{2A7453BE-BDAB-965C-FAF8-AF416BD7B382}"/>
              </a:ext>
            </a:extLst>
          </p:cNvPr>
          <p:cNvPicPr>
            <a:picLocks noChangeAspect="1"/>
          </p:cNvPicPr>
          <p:nvPr/>
        </p:nvPicPr>
        <p:blipFill>
          <a:blip r:embed="rId4">
            <a:alphaModFix amt="20000"/>
          </a:blip>
          <a:stretch>
            <a:fillRect/>
          </a:stretch>
        </p:blipFill>
        <p:spPr>
          <a:xfrm>
            <a:off x="8702202" y="4353087"/>
            <a:ext cx="3451482" cy="1955840"/>
          </a:xfrm>
          <a:prstGeom prst="rect">
            <a:avLst/>
          </a:prstGeom>
          <a:ln>
            <a:noFill/>
          </a:ln>
          <a:effectLst>
            <a:softEdge rad="112500"/>
          </a:effectLst>
        </p:spPr>
      </p:pic>
      <p:pic>
        <p:nvPicPr>
          <p:cNvPr id="14" name="圖片 13">
            <a:extLst>
              <a:ext uri="{FF2B5EF4-FFF2-40B4-BE49-F238E27FC236}">
                <a16:creationId xmlns:a16="http://schemas.microsoft.com/office/drawing/2014/main" id="{0CE67001-3327-49D7-46C3-73B4D1EB5AE2}"/>
              </a:ext>
            </a:extLst>
          </p:cNvPr>
          <p:cNvPicPr>
            <a:picLocks noChangeAspect="1"/>
          </p:cNvPicPr>
          <p:nvPr/>
        </p:nvPicPr>
        <p:blipFill>
          <a:blip r:embed="rId5"/>
          <a:stretch>
            <a:fillRect/>
          </a:stretch>
        </p:blipFill>
        <p:spPr>
          <a:xfrm>
            <a:off x="2097633" y="3286759"/>
            <a:ext cx="3651820" cy="3338193"/>
          </a:xfrm>
          <a:prstGeom prst="rect">
            <a:avLst/>
          </a:prstGeom>
        </p:spPr>
      </p:pic>
    </p:spTree>
    <p:extLst>
      <p:ext uri="{BB962C8B-B14F-4D97-AF65-F5344CB8AC3E}">
        <p14:creationId xmlns:p14="http://schemas.microsoft.com/office/powerpoint/2010/main" val="3508609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53713F4-BB9B-DFF7-F2CB-E2521F4A9BC7}"/>
              </a:ext>
            </a:extLst>
          </p:cNvPr>
          <p:cNvPicPr>
            <a:picLocks noChangeAspect="1"/>
          </p:cNvPicPr>
          <p:nvPr/>
        </p:nvPicPr>
        <p:blipFill>
          <a:blip r:embed="rId2"/>
          <a:stretch>
            <a:fillRect/>
          </a:stretch>
        </p:blipFill>
        <p:spPr>
          <a:xfrm>
            <a:off x="1600200" y="1414165"/>
            <a:ext cx="8791575" cy="4924873"/>
          </a:xfrm>
          <a:prstGeom prst="rect">
            <a:avLst/>
          </a:prstGeom>
        </p:spPr>
      </p:pic>
      <p:sp>
        <p:nvSpPr>
          <p:cNvPr id="6" name="標題 1">
            <a:extLst>
              <a:ext uri="{FF2B5EF4-FFF2-40B4-BE49-F238E27FC236}">
                <a16:creationId xmlns:a16="http://schemas.microsoft.com/office/drawing/2014/main" id="{2ECE64C2-59DE-3BD3-76B0-90121FB23F04}"/>
              </a:ext>
            </a:extLst>
          </p:cNvPr>
          <p:cNvSpPr txBox="1">
            <a:spLocks/>
          </p:cNvSpPr>
          <p:nvPr/>
        </p:nvSpPr>
        <p:spPr bwMode="auto">
          <a:xfrm>
            <a:off x="449004" y="233048"/>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GPT-4V application </a:t>
            </a:r>
          </a:p>
        </p:txBody>
      </p:sp>
      <p:sp>
        <p:nvSpPr>
          <p:cNvPr id="7" name="矩形 6">
            <a:extLst>
              <a:ext uri="{FF2B5EF4-FFF2-40B4-BE49-F238E27FC236}">
                <a16:creationId xmlns:a16="http://schemas.microsoft.com/office/drawing/2014/main" id="{2AFFFEFA-D4D0-E432-2084-A7AE30B9D9A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TW" altLang="en-US" sz="1200" b="1" dirty="0">
              <a:solidFill>
                <a:schemeClr val="accent6">
                  <a:lumMod val="10000"/>
                </a:schemeClr>
              </a:solidFill>
            </a:endParaRPr>
          </a:p>
        </p:txBody>
      </p:sp>
      <p:sp>
        <p:nvSpPr>
          <p:cNvPr id="8" name="矩形: 圓角 7">
            <a:extLst>
              <a:ext uri="{FF2B5EF4-FFF2-40B4-BE49-F238E27FC236}">
                <a16:creationId xmlns:a16="http://schemas.microsoft.com/office/drawing/2014/main" id="{4F889777-FF9D-56BA-6BEB-7D9F81E6AEB4}"/>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Tree>
    <p:extLst>
      <p:ext uri="{BB962C8B-B14F-4D97-AF65-F5344CB8AC3E}">
        <p14:creationId xmlns:p14="http://schemas.microsoft.com/office/powerpoint/2010/main" val="4284674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BA268483-EE85-6A89-7A27-49A46EF31CA1}"/>
              </a:ext>
            </a:extLst>
          </p:cNvPr>
          <p:cNvSpPr txBox="1">
            <a:spLocks/>
          </p:cNvSpPr>
          <p:nvPr/>
        </p:nvSpPr>
        <p:spPr bwMode="auto">
          <a:xfrm>
            <a:off x="449004" y="233048"/>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OpenAI </a:t>
            </a:r>
            <a:r>
              <a:rPr lang="zh-TW" altLang="en-US" sz="3200" b="1" dirty="0">
                <a:latin typeface="微軟正黑體" panose="020B0604030504040204" pitchFamily="34" charset="-120"/>
                <a:ea typeface="微軟正黑體" panose="020B0604030504040204" pitchFamily="34" charset="-120"/>
              </a:rPr>
              <a:t>的其他多模態 </a:t>
            </a:r>
            <a:r>
              <a:rPr lang="en-US" altLang="zh-TW" sz="3200" b="1" dirty="0">
                <a:latin typeface="微軟正黑體" panose="020B0604030504040204" pitchFamily="34" charset="-120"/>
                <a:ea typeface="微軟正黑體" panose="020B0604030504040204" pitchFamily="34" charset="-120"/>
              </a:rPr>
              <a:t>APIs</a:t>
            </a:r>
          </a:p>
        </p:txBody>
      </p:sp>
      <p:sp>
        <p:nvSpPr>
          <p:cNvPr id="8" name="矩形 7">
            <a:extLst>
              <a:ext uri="{FF2B5EF4-FFF2-40B4-BE49-F238E27FC236}">
                <a16:creationId xmlns:a16="http://schemas.microsoft.com/office/drawing/2014/main" id="{7FEFBEC5-7246-E8ED-51F0-DA711718910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人的感官解讀樣樣來</a:t>
            </a:r>
          </a:p>
        </p:txBody>
      </p:sp>
      <p:sp>
        <p:nvSpPr>
          <p:cNvPr id="9" name="矩形: 圓角 8">
            <a:extLst>
              <a:ext uri="{FF2B5EF4-FFF2-40B4-BE49-F238E27FC236}">
                <a16:creationId xmlns:a16="http://schemas.microsoft.com/office/drawing/2014/main" id="{63AD0F34-05DF-EFD3-0FAE-F2E9F1E216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
        <p:nvSpPr>
          <p:cNvPr id="10" name="文字方塊 9">
            <a:extLst>
              <a:ext uri="{FF2B5EF4-FFF2-40B4-BE49-F238E27FC236}">
                <a16:creationId xmlns:a16="http://schemas.microsoft.com/office/drawing/2014/main" id="{AA5B0791-2FB6-0C3D-0781-D72821563549}"/>
              </a:ext>
            </a:extLst>
          </p:cNvPr>
          <p:cNvSpPr txBox="1"/>
          <p:nvPr/>
        </p:nvSpPr>
        <p:spPr>
          <a:xfrm>
            <a:off x="540545" y="1438019"/>
            <a:ext cx="3824289" cy="1077218"/>
          </a:xfrm>
          <a:prstGeom prst="rect">
            <a:avLst/>
          </a:prstGeom>
          <a:noFill/>
        </p:spPr>
        <p:txBody>
          <a:bodyPr wrap="square">
            <a:spAutoFit/>
          </a:bodyPr>
          <a:lstStyle/>
          <a:p>
            <a:pPr algn="l"/>
            <a:r>
              <a:rPr lang="zh-TW" altLang="en-US" sz="1600" b="1" i="0" dirty="0">
                <a:solidFill>
                  <a:schemeClr val="accent6">
                    <a:lumMod val="10000"/>
                  </a:schemeClr>
                </a:solidFill>
                <a:effectLst/>
                <a:latin typeface="微軟正黑體" panose="020B0604030504040204" pitchFamily="34" charset="-120"/>
                <a:ea typeface="微軟正黑體" panose="020B0604030504040204" pitchFamily="34" charset="-120"/>
              </a:rPr>
              <a:t>影像解讀 </a:t>
            </a:r>
            <a:r>
              <a:rPr lang="en-US" altLang="zh-TW" sz="1600" b="1" i="0" dirty="0">
                <a:solidFill>
                  <a:schemeClr val="accent6">
                    <a:lumMod val="10000"/>
                  </a:schemeClr>
                </a:solidFill>
                <a:effectLst/>
                <a:latin typeface="微軟正黑體" panose="020B0604030504040204" pitchFamily="34" charset="-120"/>
                <a:ea typeface="微軟正黑體" panose="020B0604030504040204" pitchFamily="34" charset="-120"/>
              </a:rPr>
              <a:t>GPT-4V API</a:t>
            </a:r>
          </a:p>
          <a:p>
            <a:pPr algn="l"/>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DALL-3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會自動改進你的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Prompt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，增加更多細節，讓圖畫得更細緻</a:t>
            </a: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並且可以透過連續對話指示如何修改圖片</a:t>
            </a:r>
          </a:p>
        </p:txBody>
      </p:sp>
      <p:pic>
        <p:nvPicPr>
          <p:cNvPr id="11" name="圖片 10">
            <a:extLst>
              <a:ext uri="{FF2B5EF4-FFF2-40B4-BE49-F238E27FC236}">
                <a16:creationId xmlns:a16="http://schemas.microsoft.com/office/drawing/2014/main" id="{0F94BDC0-0B8E-DAE7-955F-AE249D14A897}"/>
              </a:ext>
            </a:extLst>
          </p:cNvPr>
          <p:cNvPicPr>
            <a:picLocks noChangeAspect="1"/>
          </p:cNvPicPr>
          <p:nvPr/>
        </p:nvPicPr>
        <p:blipFill>
          <a:blip r:embed="rId2"/>
          <a:stretch>
            <a:fillRect/>
          </a:stretch>
        </p:blipFill>
        <p:spPr>
          <a:xfrm>
            <a:off x="540545" y="2904487"/>
            <a:ext cx="3814763" cy="2543175"/>
          </a:xfrm>
          <a:prstGeom prst="rect">
            <a:avLst/>
          </a:prstGeom>
        </p:spPr>
      </p:pic>
      <p:sp>
        <p:nvSpPr>
          <p:cNvPr id="14" name="文字方塊 13">
            <a:extLst>
              <a:ext uri="{FF2B5EF4-FFF2-40B4-BE49-F238E27FC236}">
                <a16:creationId xmlns:a16="http://schemas.microsoft.com/office/drawing/2014/main" id="{428A49E2-7A08-5813-AF12-98486967ADD2}"/>
              </a:ext>
            </a:extLst>
          </p:cNvPr>
          <p:cNvSpPr txBox="1"/>
          <p:nvPr/>
        </p:nvSpPr>
        <p:spPr>
          <a:xfrm>
            <a:off x="4750596" y="1438019"/>
            <a:ext cx="3374230" cy="892552"/>
          </a:xfrm>
          <a:prstGeom prst="rect">
            <a:avLst/>
          </a:prstGeom>
          <a:noFill/>
        </p:spPr>
        <p:txBody>
          <a:bodyPr wrap="square">
            <a:spAutoFit/>
          </a:bodyPr>
          <a:lstStyle/>
          <a:p>
            <a:pPr algn="l"/>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語音辨識轉文字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Whisper v3</a:t>
            </a:r>
          </a:p>
          <a:p>
            <a:pPr algn="l"/>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目前語音辨識技術，超級成熟了，他指不是一維的訊號處理！</a:t>
            </a:r>
          </a:p>
        </p:txBody>
      </p:sp>
      <p:sp>
        <p:nvSpPr>
          <p:cNvPr id="15" name="文字方塊 14">
            <a:extLst>
              <a:ext uri="{FF2B5EF4-FFF2-40B4-BE49-F238E27FC236}">
                <a16:creationId xmlns:a16="http://schemas.microsoft.com/office/drawing/2014/main" id="{63D3E27E-9B57-356F-F9BE-052B40F8EA7D}"/>
              </a:ext>
            </a:extLst>
          </p:cNvPr>
          <p:cNvSpPr txBox="1"/>
          <p:nvPr/>
        </p:nvSpPr>
        <p:spPr>
          <a:xfrm>
            <a:off x="8510588" y="1438019"/>
            <a:ext cx="3296559" cy="892552"/>
          </a:xfrm>
          <a:prstGeom prst="rect">
            <a:avLst/>
          </a:prstGeom>
          <a:no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語音合成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Text-To-Speech (TTS)</a:t>
            </a:r>
          </a:p>
          <a:p>
            <a:pPr algn="l"/>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這個其他公司早就有做了，</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Azure, GCP, AWS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都有</a:t>
            </a:r>
          </a:p>
        </p:txBody>
      </p:sp>
      <p:pic>
        <p:nvPicPr>
          <p:cNvPr id="18" name="圖片 17">
            <a:extLst>
              <a:ext uri="{FF2B5EF4-FFF2-40B4-BE49-F238E27FC236}">
                <a16:creationId xmlns:a16="http://schemas.microsoft.com/office/drawing/2014/main" id="{0F45CF5D-0D4A-6CAB-501E-92940119E281}"/>
              </a:ext>
            </a:extLst>
          </p:cNvPr>
          <p:cNvPicPr>
            <a:picLocks noChangeAspect="1"/>
          </p:cNvPicPr>
          <p:nvPr/>
        </p:nvPicPr>
        <p:blipFill rotWithShape="1">
          <a:blip r:embed="rId3"/>
          <a:srcRect r="4975"/>
          <a:stretch/>
        </p:blipFill>
        <p:spPr>
          <a:xfrm>
            <a:off x="8124826" y="2992372"/>
            <a:ext cx="3943349" cy="2334263"/>
          </a:xfrm>
          <a:prstGeom prst="rect">
            <a:avLst/>
          </a:prstGeom>
        </p:spPr>
      </p:pic>
      <p:pic>
        <p:nvPicPr>
          <p:cNvPr id="19" name="圖片 18">
            <a:extLst>
              <a:ext uri="{FF2B5EF4-FFF2-40B4-BE49-F238E27FC236}">
                <a16:creationId xmlns:a16="http://schemas.microsoft.com/office/drawing/2014/main" id="{D2F08A77-35F8-EDE1-95DD-706B991A6298}"/>
              </a:ext>
            </a:extLst>
          </p:cNvPr>
          <p:cNvPicPr>
            <a:picLocks noChangeAspect="1"/>
          </p:cNvPicPr>
          <p:nvPr/>
        </p:nvPicPr>
        <p:blipFill>
          <a:blip r:embed="rId4"/>
          <a:stretch>
            <a:fillRect/>
          </a:stretch>
        </p:blipFill>
        <p:spPr>
          <a:xfrm>
            <a:off x="4750596" y="2904487"/>
            <a:ext cx="3374230" cy="2530672"/>
          </a:xfrm>
          <a:prstGeom prst="rect">
            <a:avLst/>
          </a:prstGeom>
        </p:spPr>
      </p:pic>
      <p:pic>
        <p:nvPicPr>
          <p:cNvPr id="17" name="圖片 16">
            <a:extLst>
              <a:ext uri="{FF2B5EF4-FFF2-40B4-BE49-F238E27FC236}">
                <a16:creationId xmlns:a16="http://schemas.microsoft.com/office/drawing/2014/main" id="{7391872B-919D-1B26-2C52-4ED3DE426097}"/>
              </a:ext>
            </a:extLst>
          </p:cNvPr>
          <p:cNvPicPr>
            <a:picLocks noChangeAspect="1"/>
          </p:cNvPicPr>
          <p:nvPr/>
        </p:nvPicPr>
        <p:blipFill>
          <a:blip r:embed="rId5"/>
          <a:stretch>
            <a:fillRect/>
          </a:stretch>
        </p:blipFill>
        <p:spPr>
          <a:xfrm>
            <a:off x="6437711" y="4822165"/>
            <a:ext cx="1903257" cy="951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文字方塊 20">
            <a:extLst>
              <a:ext uri="{FF2B5EF4-FFF2-40B4-BE49-F238E27FC236}">
                <a16:creationId xmlns:a16="http://schemas.microsoft.com/office/drawing/2014/main" id="{CAC54DDE-E98A-2891-BFE6-CCE6C6578522}"/>
              </a:ext>
            </a:extLst>
          </p:cNvPr>
          <p:cNvSpPr txBox="1"/>
          <p:nvPr/>
        </p:nvSpPr>
        <p:spPr>
          <a:xfrm>
            <a:off x="1851425" y="5878630"/>
            <a:ext cx="9172572" cy="461665"/>
          </a:xfrm>
          <a:prstGeom prst="rect">
            <a:avLst/>
          </a:prstGeom>
          <a:solidFill>
            <a:srgbClr val="FFC000"/>
          </a:solidFill>
        </p:spPr>
        <p:txBody>
          <a:bodyPr wrap="square">
            <a:spAutoFit/>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GPT-4V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的多模態是文字和圖像同一個模型</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(Text-to-Text</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Image-to-Text)</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OpenAI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的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Text-to-Speech, Text-to-Image, Speech-to-Text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則是各自獨立的模型</a:t>
            </a:r>
          </a:p>
        </p:txBody>
      </p:sp>
    </p:spTree>
    <p:extLst>
      <p:ext uri="{BB962C8B-B14F-4D97-AF65-F5344CB8AC3E}">
        <p14:creationId xmlns:p14="http://schemas.microsoft.com/office/powerpoint/2010/main" val="3826010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BA268483-EE85-6A89-7A27-49A46EF31CA1}"/>
              </a:ext>
            </a:extLst>
          </p:cNvPr>
          <p:cNvSpPr txBox="1">
            <a:spLocks/>
          </p:cNvSpPr>
          <p:nvPr/>
        </p:nvSpPr>
        <p:spPr bwMode="auto">
          <a:xfrm>
            <a:off x="449004" y="233048"/>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latin typeface="微軟正黑體" panose="020B0604030504040204" pitchFamily="34" charset="-120"/>
                <a:ea typeface="微軟正黑體" panose="020B0604030504040204" pitchFamily="34" charset="-120"/>
              </a:rPr>
              <a:t>應用</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ChatGPT</a:t>
            </a:r>
          </a:p>
        </p:txBody>
      </p:sp>
      <p:sp>
        <p:nvSpPr>
          <p:cNvPr id="8" name="矩形 7">
            <a:extLst>
              <a:ext uri="{FF2B5EF4-FFF2-40B4-BE49-F238E27FC236}">
                <a16:creationId xmlns:a16="http://schemas.microsoft.com/office/drawing/2014/main" id="{7FEFBEC5-7246-E8ED-51F0-DA711718910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6">
                    <a:lumMod val="10000"/>
                  </a:schemeClr>
                </a:solidFill>
              </a:rPr>
              <a:t>可以聽、說、讀、寫、看圖、畫圖</a:t>
            </a:r>
          </a:p>
        </p:txBody>
      </p:sp>
      <p:sp>
        <p:nvSpPr>
          <p:cNvPr id="9" name="矩形: 圓角 8">
            <a:extLst>
              <a:ext uri="{FF2B5EF4-FFF2-40B4-BE49-F238E27FC236}">
                <a16:creationId xmlns:a16="http://schemas.microsoft.com/office/drawing/2014/main" id="{63AD0F34-05DF-EFD3-0FAE-F2E9F1E216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
        <p:nvSpPr>
          <p:cNvPr id="4" name="文字方塊 3">
            <a:extLst>
              <a:ext uri="{FF2B5EF4-FFF2-40B4-BE49-F238E27FC236}">
                <a16:creationId xmlns:a16="http://schemas.microsoft.com/office/drawing/2014/main" id="{E5C61794-33D9-D268-72D8-0FE4D236DA68}"/>
              </a:ext>
            </a:extLst>
          </p:cNvPr>
          <p:cNvSpPr txBox="1"/>
          <p:nvPr/>
        </p:nvSpPr>
        <p:spPr>
          <a:xfrm>
            <a:off x="540545" y="1438019"/>
            <a:ext cx="5955505" cy="2800767"/>
          </a:xfrm>
          <a:prstGeom prst="rect">
            <a:avLst/>
          </a:prstGeom>
          <a:noFill/>
        </p:spPr>
        <p:txBody>
          <a:bodyPr wrap="square">
            <a:spAutoFit/>
          </a:bodyPr>
          <a:lstStyle/>
          <a:p>
            <a:pPr algn="l"/>
            <a:r>
              <a:rPr lang="en-US" altLang="zh-TW" sz="1600" b="1" i="0" dirty="0">
                <a:solidFill>
                  <a:srgbClr val="0D0D0D"/>
                </a:solidFill>
                <a:effectLst/>
                <a:highlight>
                  <a:srgbClr val="FFFFFF"/>
                </a:highlight>
                <a:latin typeface="微軟正黑體" panose="020B0604030504040204" pitchFamily="34" charset="-120"/>
                <a:ea typeface="微軟正黑體" panose="020B0604030504040204" pitchFamily="34" charset="-120"/>
              </a:rPr>
              <a:t>ChatGPT </a:t>
            </a:r>
            <a:r>
              <a:rPr lang="zh-TW" altLang="en-US" sz="1600" b="1" i="0" dirty="0">
                <a:solidFill>
                  <a:srgbClr val="0D0D0D"/>
                </a:solidFill>
                <a:effectLst/>
                <a:highlight>
                  <a:srgbClr val="FFFFFF"/>
                </a:highlight>
                <a:latin typeface="微軟正黑體" panose="020B0604030504040204" pitchFamily="34" charset="-120"/>
                <a:ea typeface="微軟正黑體" panose="020B0604030504040204" pitchFamily="34" charset="-120"/>
              </a:rPr>
              <a:t>是 </a:t>
            </a:r>
            <a:r>
              <a:rPr lang="en-US" altLang="zh-TW" sz="1600" b="1" i="0" dirty="0">
                <a:solidFill>
                  <a:srgbClr val="0D0D0D"/>
                </a:solidFill>
                <a:effectLst/>
                <a:highlight>
                  <a:srgbClr val="FFFFFF"/>
                </a:highlight>
                <a:latin typeface="微軟正黑體" panose="020B0604030504040204" pitchFamily="34" charset="-120"/>
                <a:ea typeface="微軟正黑體" panose="020B0604030504040204" pitchFamily="34" charset="-120"/>
              </a:rPr>
              <a:t>LLM </a:t>
            </a:r>
            <a:r>
              <a:rPr lang="zh-TW" altLang="en-US" sz="16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的殺手級應用</a:t>
            </a:r>
            <a:endParaRPr lang="en-US" altLang="zh-TW" sz="16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endParaRPr lang="zh-TW" altLang="en-US" sz="16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獨立產品</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742950" lvl="1" indent="-285750" algn="l">
              <a:buFont typeface="Arial" panose="020B0604020202020204" pitchFamily="34" charset="0"/>
              <a:buChar char="•"/>
            </a:pP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ChatGPT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和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OpenAI API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是分開的產品，需分別綁定信用卡付費。</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742950" lvl="1" indent="-285750" algn="l">
              <a:buFont typeface="Arial" panose="020B0604020202020204" pitchFamily="34" charset="0"/>
              <a:buChar char="•"/>
            </a:pPr>
            <a:endPar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zh-TW" altLang="en-US"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應用開發者的定位</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742950" lvl="1" indent="-285750" algn="l">
              <a:buFont typeface="Arial" panose="020B0604020202020204" pitchFamily="34" charset="0"/>
              <a:buChar char="•"/>
            </a:pP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專注於開發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ChatGPT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應用層，這包括：</a:t>
            </a:r>
          </a:p>
          <a:p>
            <a:pPr marL="1143000" lvl="2" indent="-228600" algn="l">
              <a:buFont typeface="Wingdings" panose="05000000000000000000" pitchFamily="2" charset="2"/>
              <a:buChar char="ü"/>
            </a:pP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整合在不同的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UI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渠道（如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Web App</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Slack</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LINE Messaging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等）</a:t>
            </a:r>
          </a:p>
          <a:p>
            <a:pPr marL="1143000" lvl="2" indent="-228600" algn="l">
              <a:buFont typeface="Wingdings" panose="05000000000000000000" pitchFamily="2" charset="2"/>
              <a:buChar char="ü"/>
            </a:pP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資料整合</a:t>
            </a:r>
          </a:p>
          <a:p>
            <a:pPr marL="1143000" lvl="2" indent="-228600" algn="l">
              <a:buFont typeface="Wingdings" panose="05000000000000000000" pitchFamily="2" charset="2"/>
              <a:buChar char="ü"/>
            </a:pP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企業內部應用</a:t>
            </a:r>
            <a:endPar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1143000" lvl="2" indent="-228600" algn="l">
              <a:buFont typeface="Wingdings" panose="05000000000000000000" pitchFamily="2" charset="2"/>
              <a:buChar char="ü"/>
            </a:pPr>
            <a:endPar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200" b="1" i="0" dirty="0">
                <a:solidFill>
                  <a:srgbClr val="0D0D0D"/>
                </a:solidFill>
                <a:effectLst/>
                <a:highlight>
                  <a:srgbClr val="FFFFFF"/>
                </a:highlight>
                <a:latin typeface="微軟正黑體" panose="020B0604030504040204" pitchFamily="34" charset="-120"/>
                <a:ea typeface="微軟正黑體" panose="020B0604030504040204" pitchFamily="34" charset="-120"/>
              </a:rPr>
              <a:t>ChatGPT ≠ OpenAI API</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742950" lvl="1" indent="-285750" algn="l">
              <a:buFont typeface="Arial" panose="020B0604020202020204" pitchFamily="34" charset="0"/>
              <a:buChar char="•"/>
            </a:pP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在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ChatGPT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中無法調整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API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參數，如決定輸出隨機性的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Temperature</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742950" lvl="1" indent="-285750" algn="l">
              <a:buFont typeface="Arial" panose="020B0604020202020204" pitchFamily="34" charset="0"/>
              <a:buChar char="•"/>
            </a:pP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ChatGPT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的 </a:t>
            </a:r>
            <a:r>
              <a:rPr lang="en-US" altLang="zh-TW"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system prompt </a:t>
            </a:r>
            <a:r>
              <a:rPr lang="zh-TW" altLang="en-US" sz="1200" b="0" i="0" dirty="0">
                <a:solidFill>
                  <a:srgbClr val="0D0D0D"/>
                </a:solidFill>
                <a:effectLst/>
                <a:highlight>
                  <a:srgbClr val="FFFFFF"/>
                </a:highlight>
                <a:latin typeface="微軟正黑體" panose="020B0604030504040204" pitchFamily="34" charset="-120"/>
                <a:ea typeface="微軟正黑體" panose="020B0604030504040204" pitchFamily="34" charset="-120"/>
              </a:rPr>
              <a:t>是固定的，未公開，且可能隨升級而改變。</a:t>
            </a:r>
          </a:p>
        </p:txBody>
      </p:sp>
      <p:sp>
        <p:nvSpPr>
          <p:cNvPr id="6" name="矩形 5">
            <a:extLst>
              <a:ext uri="{FF2B5EF4-FFF2-40B4-BE49-F238E27FC236}">
                <a16:creationId xmlns:a16="http://schemas.microsoft.com/office/drawing/2014/main" id="{1C0A9ED8-431F-18F1-7AB5-10C72CE343A9}"/>
              </a:ext>
            </a:extLst>
          </p:cNvPr>
          <p:cNvSpPr/>
          <p:nvPr/>
        </p:nvSpPr>
        <p:spPr>
          <a:xfrm>
            <a:off x="7324725" y="4953000"/>
            <a:ext cx="4019550" cy="78105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OpenAI APIs</a:t>
            </a:r>
            <a:endParaRPr lang="zh-TW" altLang="en-US" dirty="0"/>
          </a:p>
        </p:txBody>
      </p:sp>
      <p:sp>
        <p:nvSpPr>
          <p:cNvPr id="10" name="矩形 9">
            <a:extLst>
              <a:ext uri="{FF2B5EF4-FFF2-40B4-BE49-F238E27FC236}">
                <a16:creationId xmlns:a16="http://schemas.microsoft.com/office/drawing/2014/main" id="{CAB231A5-8511-987C-3030-52F78D95E37C}"/>
              </a:ext>
            </a:extLst>
          </p:cNvPr>
          <p:cNvSpPr/>
          <p:nvPr/>
        </p:nvSpPr>
        <p:spPr>
          <a:xfrm>
            <a:off x="7324725" y="2228850"/>
            <a:ext cx="1838325" cy="21145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ChatGPT</a:t>
            </a:r>
          </a:p>
          <a:p>
            <a:pPr algn="ctr"/>
            <a:r>
              <a:rPr lang="zh-TW" altLang="en-US" sz="1200" dirty="0">
                <a:latin typeface="微軟正黑體" panose="020B0604030504040204" pitchFamily="34" charset="-120"/>
                <a:ea typeface="微軟正黑體" panose="020B0604030504040204" pitchFamily="34" charset="-120"/>
              </a:rPr>
              <a:t>透過 </a:t>
            </a:r>
            <a:r>
              <a:rPr lang="en-US" altLang="zh-TW" sz="1200" dirty="0">
                <a:latin typeface="微軟正黑體" panose="020B0604030504040204" pitchFamily="34" charset="-120"/>
                <a:ea typeface="微軟正黑體" panose="020B0604030504040204" pitchFamily="34" charset="-120"/>
              </a:rPr>
              <a:t>UI</a:t>
            </a:r>
            <a:r>
              <a:rPr lang="zh-TW" altLang="en-US" sz="1200" dirty="0">
                <a:latin typeface="微軟正黑體" panose="020B0604030504040204" pitchFamily="34" charset="-120"/>
                <a:ea typeface="微軟正黑體" panose="020B0604030504040204" pitchFamily="34" charset="-120"/>
              </a:rPr>
              <a:t> 聊天介面開發的聊天服務機器人</a:t>
            </a:r>
          </a:p>
        </p:txBody>
      </p:sp>
      <p:sp>
        <p:nvSpPr>
          <p:cNvPr id="11" name="矩形 10">
            <a:extLst>
              <a:ext uri="{FF2B5EF4-FFF2-40B4-BE49-F238E27FC236}">
                <a16:creationId xmlns:a16="http://schemas.microsoft.com/office/drawing/2014/main" id="{2A492CFD-B477-039B-3B61-9EB936E2F2CC}"/>
              </a:ext>
            </a:extLst>
          </p:cNvPr>
          <p:cNvSpPr/>
          <p:nvPr/>
        </p:nvSpPr>
        <p:spPr>
          <a:xfrm>
            <a:off x="9505950" y="2228850"/>
            <a:ext cx="1838325" cy="2114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Developer</a:t>
            </a:r>
          </a:p>
          <a:p>
            <a:pPr algn="ctr"/>
            <a:r>
              <a:rPr lang="zh-TW" altLang="en-US" sz="1200" dirty="0">
                <a:latin typeface="微軟正黑體" panose="020B0604030504040204" pitchFamily="34" charset="-120"/>
                <a:ea typeface="微軟正黑體" panose="020B0604030504040204" pitchFamily="34" charset="-120"/>
              </a:rPr>
              <a:t>基於</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服務自行開發的其他應用</a:t>
            </a:r>
          </a:p>
        </p:txBody>
      </p:sp>
      <p:cxnSp>
        <p:nvCxnSpPr>
          <p:cNvPr id="13" name="直線單箭頭接點 12">
            <a:extLst>
              <a:ext uri="{FF2B5EF4-FFF2-40B4-BE49-F238E27FC236}">
                <a16:creationId xmlns:a16="http://schemas.microsoft.com/office/drawing/2014/main" id="{55D8B4ED-4504-50EE-AC97-E64DBCFFBF3B}"/>
              </a:ext>
            </a:extLst>
          </p:cNvPr>
          <p:cNvCxnSpPr>
            <a:cxnSpLocks/>
          </p:cNvCxnSpPr>
          <p:nvPr/>
        </p:nvCxnSpPr>
        <p:spPr>
          <a:xfrm flipV="1">
            <a:off x="8167687" y="4381500"/>
            <a:ext cx="0" cy="5048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直線單箭頭接點 14">
            <a:extLst>
              <a:ext uri="{FF2B5EF4-FFF2-40B4-BE49-F238E27FC236}">
                <a16:creationId xmlns:a16="http://schemas.microsoft.com/office/drawing/2014/main" id="{09D87FBE-9D16-80E6-7031-E6D11C9FC2DC}"/>
              </a:ext>
            </a:extLst>
          </p:cNvPr>
          <p:cNvCxnSpPr>
            <a:cxnSpLocks/>
          </p:cNvCxnSpPr>
          <p:nvPr/>
        </p:nvCxnSpPr>
        <p:spPr>
          <a:xfrm flipV="1">
            <a:off x="10777537" y="4381500"/>
            <a:ext cx="0" cy="5048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直線單箭頭接點 15">
            <a:extLst>
              <a:ext uri="{FF2B5EF4-FFF2-40B4-BE49-F238E27FC236}">
                <a16:creationId xmlns:a16="http://schemas.microsoft.com/office/drawing/2014/main" id="{9F9B21CB-3AE1-CBD7-ADCA-6B57B7922B55}"/>
              </a:ext>
            </a:extLst>
          </p:cNvPr>
          <p:cNvCxnSpPr>
            <a:cxnSpLocks/>
          </p:cNvCxnSpPr>
          <p:nvPr/>
        </p:nvCxnSpPr>
        <p:spPr>
          <a:xfrm>
            <a:off x="10539412" y="4381500"/>
            <a:ext cx="0" cy="5048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直線單箭頭接點 16">
            <a:extLst>
              <a:ext uri="{FF2B5EF4-FFF2-40B4-BE49-F238E27FC236}">
                <a16:creationId xmlns:a16="http://schemas.microsoft.com/office/drawing/2014/main" id="{A9706F20-4DB1-1233-D4DD-171A433C5CD7}"/>
              </a:ext>
            </a:extLst>
          </p:cNvPr>
          <p:cNvCxnSpPr>
            <a:cxnSpLocks/>
          </p:cNvCxnSpPr>
          <p:nvPr/>
        </p:nvCxnSpPr>
        <p:spPr>
          <a:xfrm>
            <a:off x="8377237" y="4381500"/>
            <a:ext cx="0" cy="5048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9512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BA268483-EE85-6A89-7A27-49A46EF31CA1}"/>
              </a:ext>
            </a:extLst>
          </p:cNvPr>
          <p:cNvSpPr txBox="1">
            <a:spLocks/>
          </p:cNvSpPr>
          <p:nvPr/>
        </p:nvSpPr>
        <p:spPr bwMode="auto">
          <a:xfrm>
            <a:off x="449004" y="233048"/>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latin typeface="微軟正黑體" panose="020B0604030504040204" pitchFamily="34" charset="-120"/>
                <a:ea typeface="微軟正黑體" panose="020B0604030504040204" pitchFamily="34" charset="-120"/>
              </a:rPr>
              <a:t>AI </a:t>
            </a:r>
            <a:r>
              <a:rPr lang="zh-TW" altLang="en-US" sz="3200" b="1" dirty="0">
                <a:latin typeface="微軟正黑體" panose="020B0604030504040204" pitchFamily="34" charset="-120"/>
                <a:ea typeface="微軟正黑體" panose="020B0604030504040204" pitchFamily="34" charset="-120"/>
              </a:rPr>
              <a:t>產業鏈以中國為例</a:t>
            </a:r>
            <a:endParaRPr lang="en-US" altLang="zh-TW" sz="3200" b="1"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FEFBEC5-7246-E8ED-51F0-DA711718910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6">
                    <a:lumMod val="10000"/>
                  </a:schemeClr>
                </a:solidFill>
              </a:rPr>
              <a:t>可以聽、說、讀、寫、看圖、畫圖</a:t>
            </a:r>
          </a:p>
        </p:txBody>
      </p:sp>
      <p:sp>
        <p:nvSpPr>
          <p:cNvPr id="9" name="矩形: 圓角 8">
            <a:extLst>
              <a:ext uri="{FF2B5EF4-FFF2-40B4-BE49-F238E27FC236}">
                <a16:creationId xmlns:a16="http://schemas.microsoft.com/office/drawing/2014/main" id="{63AD0F34-05DF-EFD3-0FAE-F2E9F1E216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pic>
        <p:nvPicPr>
          <p:cNvPr id="5" name="圖片 4">
            <a:extLst>
              <a:ext uri="{FF2B5EF4-FFF2-40B4-BE49-F238E27FC236}">
                <a16:creationId xmlns:a16="http://schemas.microsoft.com/office/drawing/2014/main" id="{90B1F2D9-8DD7-41A2-E136-D1FCE7AA3363}"/>
              </a:ext>
            </a:extLst>
          </p:cNvPr>
          <p:cNvPicPr>
            <a:picLocks noChangeAspect="1"/>
          </p:cNvPicPr>
          <p:nvPr/>
        </p:nvPicPr>
        <p:blipFill>
          <a:blip r:embed="rId2"/>
          <a:stretch>
            <a:fillRect/>
          </a:stretch>
        </p:blipFill>
        <p:spPr>
          <a:xfrm>
            <a:off x="1665612" y="1228725"/>
            <a:ext cx="8924925" cy="5019848"/>
          </a:xfrm>
          <a:prstGeom prst="rect">
            <a:avLst/>
          </a:prstGeom>
        </p:spPr>
      </p:pic>
    </p:spTree>
    <p:extLst>
      <p:ext uri="{BB962C8B-B14F-4D97-AF65-F5344CB8AC3E}">
        <p14:creationId xmlns:p14="http://schemas.microsoft.com/office/powerpoint/2010/main" val="172509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990AC0C-681C-5D9B-41BB-0936B21B6BB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134804" y="1400175"/>
            <a:ext cx="7005637" cy="4751298"/>
          </a:xfrm>
          <a:prstGeom prst="rect">
            <a:avLst/>
          </a:prstGeom>
        </p:spPr>
      </p:pic>
      <p:sp>
        <p:nvSpPr>
          <p:cNvPr id="6" name="標題 1">
            <a:extLst>
              <a:ext uri="{FF2B5EF4-FFF2-40B4-BE49-F238E27FC236}">
                <a16:creationId xmlns:a16="http://schemas.microsoft.com/office/drawing/2014/main" id="{3B0E9DB1-8EB5-B718-4FC3-380FC2EC6C68}"/>
              </a:ext>
            </a:extLst>
          </p:cNvPr>
          <p:cNvSpPr txBox="1">
            <a:spLocks/>
          </p:cNvSpPr>
          <p:nvPr/>
        </p:nvSpPr>
        <p:spPr bwMode="auto">
          <a:xfrm>
            <a:off x="449004" y="233048"/>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latin typeface="微軟正黑體" panose="020B0604030504040204" pitchFamily="34" charset="-120"/>
                <a:ea typeface="微軟正黑體" panose="020B0604030504040204" pitchFamily="34" charset="-120"/>
              </a:rPr>
              <a:t>未來產業於</a:t>
            </a:r>
            <a:r>
              <a:rPr lang="en-US" altLang="zh-TW" sz="3200" b="1" dirty="0">
                <a:latin typeface="微軟正黑體" panose="020B0604030504040204" pitchFamily="34" charset="-120"/>
                <a:ea typeface="微軟正黑體" panose="020B0604030504040204" pitchFamily="34" charset="-120"/>
              </a:rPr>
              <a:t>AI</a:t>
            </a:r>
            <a:r>
              <a:rPr lang="zh-TW" altLang="en-US" sz="3200" b="1" dirty="0">
                <a:latin typeface="微軟正黑體" panose="020B0604030504040204" pitchFamily="34" charset="-120"/>
                <a:ea typeface="微軟正黑體" panose="020B0604030504040204" pitchFamily="34" charset="-120"/>
              </a:rPr>
              <a:t>應用方向</a:t>
            </a:r>
            <a:endParaRPr lang="en-US" altLang="zh-TW" sz="3200" b="1"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64421CD7-AEF8-887F-DC71-0AB4E4BC9F2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TW" altLang="en-US" sz="1200" b="1" dirty="0">
              <a:solidFill>
                <a:schemeClr val="accent6">
                  <a:lumMod val="10000"/>
                </a:schemeClr>
              </a:solidFill>
            </a:endParaRPr>
          </a:p>
        </p:txBody>
      </p:sp>
      <p:sp>
        <p:nvSpPr>
          <p:cNvPr id="9" name="文字方塊 8">
            <a:extLst>
              <a:ext uri="{FF2B5EF4-FFF2-40B4-BE49-F238E27FC236}">
                <a16:creationId xmlns:a16="http://schemas.microsoft.com/office/drawing/2014/main" id="{5F7C87D8-296F-2710-A327-9A3EB7249EE2}"/>
              </a:ext>
            </a:extLst>
          </p:cNvPr>
          <p:cNvSpPr txBox="1"/>
          <p:nvPr/>
        </p:nvSpPr>
        <p:spPr>
          <a:xfrm>
            <a:off x="8604367" y="5301426"/>
            <a:ext cx="3202780" cy="830997"/>
          </a:xfrm>
          <a:prstGeom prst="rect">
            <a:avLst/>
          </a:prstGeom>
          <a:solidFill>
            <a:srgbClr val="FFC000"/>
          </a:solidFill>
        </p:spPr>
        <p:txBody>
          <a:bodyPr wrap="square">
            <a:spAutoFit/>
          </a:bodyPr>
          <a:lstStyle/>
          <a:p>
            <a:pPr algn="l"/>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與人身安全，財產相關的產業</a:t>
            </a: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pPr algn="l"/>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AI</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 較難落地，但換個角度想</a:t>
            </a: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pPr algn="l"/>
            <a:r>
              <a:rPr lang="zh-TW" altLang="en-US" sz="1600" b="1" i="0" dirty="0">
                <a:solidFill>
                  <a:schemeClr val="accent6">
                    <a:lumMod val="10000"/>
                  </a:schemeClr>
                </a:solidFill>
                <a:effectLst/>
                <a:latin typeface="微軟正黑體" panose="020B0604030504040204" pitchFamily="34" charset="-120"/>
                <a:ea typeface="微軟正黑體" panose="020B0604030504040204" pitchFamily="34" charset="-120"/>
              </a:rPr>
              <a:t>這些產業依然是藍海</a:t>
            </a:r>
            <a:endParaRPr lang="zh-TW" altLang="en-US" sz="1200" b="0" i="0" dirty="0">
              <a:solidFill>
                <a:schemeClr val="accent6">
                  <a:lumMod val="10000"/>
                </a:schemeClr>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2806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rPr>
              <a:t>致 同學</a:t>
            </a:r>
            <a:r>
              <a:rPr kumimoji="1" lang="en-US" altLang="zh-TW" sz="3000" b="0" i="0" u="none" strike="noStrike" kern="0" cap="none" spc="0" normalizeH="0" baseline="0" noProof="0" dirty="0">
                <a:ln>
                  <a:noFill/>
                </a:ln>
                <a:solidFill>
                  <a:srgbClr val="D8D8D8">
                    <a:lumMod val="10000"/>
                  </a:srgbClr>
                </a:solidFill>
                <a:effectLst/>
                <a:uLnTx/>
                <a:uFillTx/>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rPr>
              <a:t>親愛的，</a:t>
            </a:r>
            <a:endParaRPr kumimoji="0" lang="en-US" altLang="zh-TW"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endParaRPr>
          </a:p>
          <a:p>
            <a:r>
              <a:rPr lang="zh-TW" altLang="en-US" sz="2000" b="0" i="0" dirty="0">
                <a:solidFill>
                  <a:srgbClr val="0D0D0D"/>
                </a:solidFill>
                <a:effectLst/>
                <a:latin typeface="微軟正黑體" panose="020B0604030504040204" pitchFamily="34" charset="-120"/>
                <a:ea typeface="微軟正黑體" panose="020B0604030504040204" pitchFamily="34" charset="-120"/>
              </a:rPr>
              <a:t>歡迎加入桑尼數據科學的「新紀元，生成式 </a:t>
            </a:r>
            <a:r>
              <a:rPr lang="en-US" altLang="zh-TW" sz="2000" b="0" i="0" dirty="0">
                <a:solidFill>
                  <a:srgbClr val="0D0D0D"/>
                </a:solidFill>
                <a:effectLst/>
                <a:latin typeface="微軟正黑體" panose="020B0604030504040204" pitchFamily="34" charset="-120"/>
                <a:ea typeface="微軟正黑體" panose="020B0604030504040204" pitchFamily="34" charset="-120"/>
              </a:rPr>
              <a:t>AI</a:t>
            </a:r>
            <a:r>
              <a:rPr lang="zh-TW" altLang="en-US" sz="2000" b="0" i="0" dirty="0">
                <a:solidFill>
                  <a:srgbClr val="0D0D0D"/>
                </a:solidFill>
                <a:effectLst/>
                <a:latin typeface="微軟正黑體" panose="020B0604030504040204" pitchFamily="34" charset="-120"/>
                <a:ea typeface="微軟正黑體" panose="020B0604030504040204" pitchFamily="34" charset="-120"/>
              </a:rPr>
              <a:t>」課程！在這門課程中，您將學習許多有趣且實用的概念，幫助您掌握 </a:t>
            </a:r>
            <a:r>
              <a:rPr lang="en-US" altLang="zh-TW" sz="2000" b="0" i="0" dirty="0">
                <a:solidFill>
                  <a:srgbClr val="0D0D0D"/>
                </a:solidFill>
                <a:effectLst/>
                <a:latin typeface="微軟正黑體" panose="020B0604030504040204" pitchFamily="34" charset="-120"/>
                <a:ea typeface="微軟正黑體" panose="020B0604030504040204" pitchFamily="34" charset="-120"/>
              </a:rPr>
              <a:t>AI </a:t>
            </a:r>
            <a:r>
              <a:rPr lang="zh-TW" altLang="en-US" sz="2000" b="0" i="0" dirty="0">
                <a:solidFill>
                  <a:srgbClr val="0D0D0D"/>
                </a:solidFill>
                <a:effectLst/>
                <a:latin typeface="微軟正黑體" panose="020B0604030504040204" pitchFamily="34" charset="-120"/>
                <a:ea typeface="微軟正黑體" panose="020B0604030504040204" pitchFamily="34" charset="-120"/>
              </a:rPr>
              <a:t>應用開發的技術。透過學習 </a:t>
            </a:r>
            <a:r>
              <a:rPr lang="en-US" altLang="zh-TW" sz="2000" b="0" i="0" dirty="0">
                <a:solidFill>
                  <a:srgbClr val="0D0D0D"/>
                </a:solidFill>
                <a:effectLst/>
                <a:latin typeface="微軟正黑體" panose="020B0604030504040204" pitchFamily="34" charset="-120"/>
                <a:ea typeface="微軟正黑體" panose="020B0604030504040204" pitchFamily="34" charset="-120"/>
              </a:rPr>
              <a:t>OpenAI API </a:t>
            </a:r>
            <a:r>
              <a:rPr lang="zh-TW" altLang="en-US" sz="2000" b="0" i="0" dirty="0">
                <a:solidFill>
                  <a:srgbClr val="0D0D0D"/>
                </a:solidFill>
                <a:effectLst/>
                <a:latin typeface="微軟正黑體" panose="020B0604030504040204" pitchFamily="34" charset="-120"/>
                <a:ea typeface="微軟正黑體" panose="020B0604030504040204" pitchFamily="34" charset="-120"/>
              </a:rPr>
              <a:t>和 </a:t>
            </a:r>
            <a:r>
              <a:rPr lang="en-US" altLang="zh-TW" sz="2000" b="0" i="0" dirty="0">
                <a:solidFill>
                  <a:srgbClr val="0D0D0D"/>
                </a:solidFill>
                <a:effectLst/>
                <a:latin typeface="微軟正黑體" panose="020B0604030504040204" pitchFamily="34" charset="-120"/>
                <a:ea typeface="微軟正黑體" panose="020B0604030504040204" pitchFamily="34" charset="-120"/>
              </a:rPr>
              <a:t>Prompt Engineering </a:t>
            </a:r>
            <a:r>
              <a:rPr lang="zh-TW" altLang="en-US" sz="2000" b="0" i="0" dirty="0">
                <a:solidFill>
                  <a:srgbClr val="0D0D0D"/>
                </a:solidFill>
                <a:effectLst/>
                <a:latin typeface="微軟正黑體" panose="020B0604030504040204" pitchFamily="34" charset="-120"/>
                <a:ea typeface="微軟正黑體" panose="020B0604030504040204" pitchFamily="34" charset="-120"/>
              </a:rPr>
              <a:t>技能，您將能夠開發出新一代的生成式 </a:t>
            </a:r>
            <a:r>
              <a:rPr lang="en-US" altLang="zh-TW" sz="2000" b="0" i="0" dirty="0">
                <a:solidFill>
                  <a:srgbClr val="0D0D0D"/>
                </a:solidFill>
                <a:effectLst/>
                <a:latin typeface="微軟正黑體" panose="020B0604030504040204" pitchFamily="34" charset="-120"/>
                <a:ea typeface="微軟正黑體" panose="020B0604030504040204" pitchFamily="34" charset="-120"/>
              </a:rPr>
              <a:t>AI </a:t>
            </a:r>
            <a:r>
              <a:rPr lang="zh-TW" altLang="en-US" sz="2000" b="0" i="0" dirty="0">
                <a:solidFill>
                  <a:srgbClr val="0D0D0D"/>
                </a:solidFill>
                <a:effectLst/>
                <a:latin typeface="微軟正黑體" panose="020B0604030504040204" pitchFamily="34" charset="-120"/>
                <a:ea typeface="微軟正黑體" panose="020B0604030504040204" pitchFamily="34" charset="-120"/>
              </a:rPr>
              <a:t>應用。然而，真正的挑戰在於需要廣泛的背景知識，包括專有術語、函式庫和相關論文。這門課程將為您提供清晰且完整的指南，引領您進入 </a:t>
            </a:r>
            <a:r>
              <a:rPr lang="en-US" altLang="zh-TW" sz="2000" b="0" i="0" dirty="0">
                <a:solidFill>
                  <a:srgbClr val="0D0D0D"/>
                </a:solidFill>
                <a:effectLst/>
                <a:latin typeface="微軟正黑體" panose="020B0604030504040204" pitchFamily="34" charset="-120"/>
                <a:ea typeface="微軟正黑體" panose="020B0604030504040204" pitchFamily="34" charset="-120"/>
              </a:rPr>
              <a:t>AI </a:t>
            </a:r>
            <a:r>
              <a:rPr lang="zh-TW" altLang="en-US" sz="2000" b="0" i="0" dirty="0">
                <a:solidFill>
                  <a:srgbClr val="0D0D0D"/>
                </a:solidFill>
                <a:effectLst/>
                <a:latin typeface="微軟正黑體" panose="020B0604030504040204" pitchFamily="34" charset="-120"/>
                <a:ea typeface="微軟正黑體" panose="020B0604030504040204" pitchFamily="34" charset="-120"/>
              </a:rPr>
              <a:t>應用開發的世界。期待您能享受這場學習旅程，體驗生成式 </a:t>
            </a:r>
            <a:r>
              <a:rPr lang="en-US" altLang="zh-TW" sz="2000" b="0" i="0" dirty="0">
                <a:solidFill>
                  <a:srgbClr val="0D0D0D"/>
                </a:solidFill>
                <a:effectLst/>
                <a:latin typeface="微軟正黑體" panose="020B0604030504040204" pitchFamily="34" charset="-120"/>
                <a:ea typeface="微軟正黑體" panose="020B0604030504040204" pitchFamily="34" charset="-120"/>
              </a:rPr>
              <a:t>AI </a:t>
            </a:r>
            <a:r>
              <a:rPr lang="zh-TW" altLang="en-US" sz="2000" b="0" i="0" dirty="0">
                <a:solidFill>
                  <a:srgbClr val="0D0D0D"/>
                </a:solidFill>
                <a:effectLst/>
                <a:latin typeface="微軟正黑體" panose="020B0604030504040204" pitchFamily="34" charset="-120"/>
                <a:ea typeface="微軟正黑體" panose="020B0604030504040204" pitchFamily="34" charset="-120"/>
              </a:rPr>
              <a:t>的強大，並結合自身領域的知識，發展更多創新應用。祝學習愉快！</a:t>
            </a:r>
            <a:endParaRPr lang="en-US" altLang="zh-TW" sz="2000" b="0" i="0" dirty="0">
              <a:solidFill>
                <a:srgbClr val="0D0D0D"/>
              </a:solidFill>
              <a:effectLst/>
              <a:latin typeface="微軟正黑體" panose="020B0604030504040204" pitchFamily="34" charset="-120"/>
              <a:ea typeface="微軟正黑體" panose="020B0604030504040204" pitchFamily="34" charset="-120"/>
            </a:endParaRPr>
          </a:p>
          <a:p>
            <a:pPr algn="l"/>
            <a:endParaRPr kumimoji="0" lang="en-US" altLang="zh-TW"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rPr>
              <a:t>Sunny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rPr>
              <a:t>附註：如果你覺得我教得不錯歡迎幫我推廣，你的支持是我最大的動力，追蹤我不錯過更多有價值的內容</a:t>
            </a:r>
            <a:r>
              <a:rPr kumimoji="0" lang="en-US" altLang="zh-TW"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rPr>
              <a:t>~</a:t>
            </a: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rPr>
              <a:t>別忘了 </a:t>
            </a:r>
            <a:r>
              <a:rPr kumimoji="0" lang="en-US" altLang="zh-TW" sz="2000" b="0" i="0" u="none" strike="noStrike" kern="1200" cap="none" spc="0" normalizeH="0" baseline="0" noProof="0" dirty="0" err="1">
                <a:ln>
                  <a:noFill/>
                </a:ln>
                <a:solidFill>
                  <a:srgbClr val="0D0D0D"/>
                </a:solidFill>
                <a:effectLst/>
                <a:uLnTx/>
                <a:uFillTx/>
                <a:latin typeface="微軟正黑體" panose="020B0604030504040204" pitchFamily="34" charset="-120"/>
                <a:ea typeface="微軟正黑體" panose="020B0604030504040204" pitchFamily="34" charset="-120"/>
              </a:rPr>
              <a:t>github</a:t>
            </a: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rPr>
              <a:t> 幫我點個星星。❤️</a:t>
            </a:r>
          </a:p>
        </p:txBody>
      </p:sp>
      <p:pic>
        <p:nvPicPr>
          <p:cNvPr id="1028" name="Picture 4" descr="Github icon logo on transparent PNG - Similar PNG">
            <a:hlinkClick r:id="rId3"/>
            <a:extLst>
              <a:ext uri="{FF2B5EF4-FFF2-40B4-BE49-F238E27FC236}">
                <a16:creationId xmlns:a16="http://schemas.microsoft.com/office/drawing/2014/main" id="{1FA4A82B-BC88-0C12-B9A1-1E5227A68DF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82325" y="5267324"/>
            <a:ext cx="10763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手指指標手指箭頭圖示集向量圖形及更多手指圖片- 手指, 指出手勢, 手- iStock">
            <a:extLst>
              <a:ext uri="{FF2B5EF4-FFF2-40B4-BE49-F238E27FC236}">
                <a16:creationId xmlns:a16="http://schemas.microsoft.com/office/drawing/2014/main" id="{59C8C023-A877-9049-C1AE-17B2A29E32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24" t="9568" r="73529" b="54630"/>
          <a:stretch/>
        </p:blipFill>
        <p:spPr bwMode="auto">
          <a:xfrm>
            <a:off x="10248899" y="5476874"/>
            <a:ext cx="795255" cy="619125"/>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C2C0DB6-0742-27B8-775C-550F52841FA4}"/>
              </a:ext>
            </a:extLst>
          </p:cNvPr>
          <p:cNvSpPr txBox="1"/>
          <p:nvPr/>
        </p:nvSpPr>
        <p:spPr>
          <a:xfrm>
            <a:off x="9172575" y="5657850"/>
            <a:ext cx="1107996" cy="369332"/>
          </a:xfrm>
          <a:prstGeom prst="rect">
            <a:avLst/>
          </a:prstGeom>
          <a:noFill/>
        </p:spPr>
        <p:txBody>
          <a:bodyPr wrap="none" rtlCol="0">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教材網址</a:t>
            </a:r>
          </a:p>
        </p:txBody>
      </p:sp>
    </p:spTree>
    <p:extLst>
      <p:ext uri="{BB962C8B-B14F-4D97-AF65-F5344CB8AC3E}">
        <p14:creationId xmlns:p14="http://schemas.microsoft.com/office/powerpoint/2010/main" val="275175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6B93A43-A85B-B0F5-6F1F-AF3485C49587}"/>
              </a:ext>
            </a:extLst>
          </p:cNvPr>
          <p:cNvPicPr>
            <a:picLocks noChangeAspect="1"/>
          </p:cNvPicPr>
          <p:nvPr/>
        </p:nvPicPr>
        <p:blipFill>
          <a:blip r:embed="rId2"/>
          <a:stretch>
            <a:fillRect/>
          </a:stretch>
        </p:blipFill>
        <p:spPr>
          <a:xfrm>
            <a:off x="204510" y="1010923"/>
            <a:ext cx="7915830" cy="5304883"/>
          </a:xfrm>
          <a:prstGeom prst="rect">
            <a:avLst/>
          </a:prstGeom>
        </p:spPr>
      </p:pic>
      <p:sp>
        <p:nvSpPr>
          <p:cNvPr id="6" name="標題 1">
            <a:extLst>
              <a:ext uri="{FF2B5EF4-FFF2-40B4-BE49-F238E27FC236}">
                <a16:creationId xmlns:a16="http://schemas.microsoft.com/office/drawing/2014/main" id="{27B7DA91-5EB2-9A54-9CA0-F6E7BD26554D}"/>
              </a:ext>
            </a:extLst>
          </p:cNvPr>
          <p:cNvSpPr txBox="1">
            <a:spLocks/>
          </p:cNvSpPr>
          <p:nvPr/>
        </p:nvSpPr>
        <p:spPr bwMode="auto">
          <a:xfrm>
            <a:off x="449004" y="233048"/>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latin typeface="微軟正黑體" panose="020B0604030504040204" pitchFamily="34" charset="-120"/>
                <a:ea typeface="微軟正黑體" panose="020B0604030504040204" pitchFamily="34" charset="-120"/>
              </a:rPr>
              <a:t>職業的取代 </a:t>
            </a:r>
            <a:r>
              <a:rPr lang="en-US" altLang="zh-TW" sz="3200" b="1" dirty="0">
                <a:latin typeface="微軟正黑體" panose="020B0604030504040204" pitchFamily="34" charset="-120"/>
                <a:ea typeface="微軟正黑體" panose="020B0604030504040204" pitchFamily="34" charset="-120"/>
              </a:rPr>
              <a:t>or </a:t>
            </a:r>
            <a:r>
              <a:rPr lang="zh-TW" altLang="en-US" sz="3200" b="1" dirty="0">
                <a:latin typeface="微軟正黑體" panose="020B0604030504040204" pitchFamily="34" charset="-120"/>
                <a:ea typeface="微軟正黑體" panose="020B0604030504040204" pitchFamily="34" charset="-120"/>
              </a:rPr>
              <a:t>賦能</a:t>
            </a:r>
            <a:endParaRPr lang="en-US" altLang="zh-TW" sz="3200" b="1"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ADFFC9F8-44A0-1124-386E-4D206E0FA7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TW" altLang="en-US" sz="1200" b="1" dirty="0">
              <a:solidFill>
                <a:schemeClr val="accent6">
                  <a:lumMod val="10000"/>
                </a:schemeClr>
              </a:solidFill>
            </a:endParaRPr>
          </a:p>
        </p:txBody>
      </p:sp>
      <p:sp>
        <p:nvSpPr>
          <p:cNvPr id="8" name="文字方塊 7">
            <a:extLst>
              <a:ext uri="{FF2B5EF4-FFF2-40B4-BE49-F238E27FC236}">
                <a16:creationId xmlns:a16="http://schemas.microsoft.com/office/drawing/2014/main" id="{15D2B559-B2A4-4883-41D7-5B5FF3C2273D}"/>
              </a:ext>
            </a:extLst>
          </p:cNvPr>
          <p:cNvSpPr txBox="1"/>
          <p:nvPr/>
        </p:nvSpPr>
        <p:spPr>
          <a:xfrm>
            <a:off x="8604367" y="5301426"/>
            <a:ext cx="3202780" cy="584775"/>
          </a:xfrm>
          <a:prstGeom prst="rect">
            <a:avLst/>
          </a:prstGeom>
          <a:solidFill>
            <a:srgbClr val="FFC000"/>
          </a:solid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手藝活、體力活、具創意類型工作較不易受影響</a:t>
            </a:r>
          </a:p>
        </p:txBody>
      </p:sp>
    </p:spTree>
    <p:extLst>
      <p:ext uri="{BB962C8B-B14F-4D97-AF65-F5344CB8AC3E}">
        <p14:creationId xmlns:p14="http://schemas.microsoft.com/office/powerpoint/2010/main" val="4001805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BA268483-EE85-6A89-7A27-49A46EF31CA1}"/>
              </a:ext>
            </a:extLst>
          </p:cNvPr>
          <p:cNvSpPr txBox="1">
            <a:spLocks/>
          </p:cNvSpPr>
          <p:nvPr/>
        </p:nvSpPr>
        <p:spPr bwMode="auto">
          <a:xfrm>
            <a:off x="449004" y="233048"/>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latin typeface="微軟正黑體" panose="020B0604030504040204" pitchFamily="34" charset="-120"/>
                <a:ea typeface="微軟正黑體" panose="020B0604030504040204" pitchFamily="34" charset="-120"/>
              </a:rPr>
              <a:t>使用 </a:t>
            </a:r>
            <a:r>
              <a:rPr lang="en-US" altLang="zh-TW" sz="3200" b="1" dirty="0">
                <a:latin typeface="微軟正黑體" panose="020B0604030504040204" pitchFamily="34" charset="-120"/>
                <a:ea typeface="微軟正黑體" panose="020B0604030504040204" pitchFamily="34" charset="-120"/>
              </a:rPr>
              <a:t>LLM</a:t>
            </a:r>
            <a:r>
              <a:rPr lang="zh-TW" altLang="en-US" sz="3200" b="1" dirty="0">
                <a:latin typeface="微軟正黑體" panose="020B0604030504040204" pitchFamily="34" charset="-120"/>
                <a:ea typeface="微軟正黑體" panose="020B0604030504040204" pitchFamily="34" charset="-120"/>
              </a:rPr>
              <a:t> 需要注意的事項</a:t>
            </a:r>
            <a:r>
              <a:rPr lang="en-US" altLang="zh-TW" sz="3200" b="1" dirty="0">
                <a:latin typeface="微軟正黑體" panose="020B0604030504040204" pitchFamily="34" charset="-120"/>
                <a:ea typeface="微軟正黑體" panose="020B0604030504040204" pitchFamily="34" charset="-120"/>
              </a:rPr>
              <a:t> </a:t>
            </a:r>
          </a:p>
        </p:txBody>
      </p:sp>
      <p:sp>
        <p:nvSpPr>
          <p:cNvPr id="8" name="矩形 7">
            <a:extLst>
              <a:ext uri="{FF2B5EF4-FFF2-40B4-BE49-F238E27FC236}">
                <a16:creationId xmlns:a16="http://schemas.microsoft.com/office/drawing/2014/main" id="{7FEFBEC5-7246-E8ED-51F0-DA711718910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人的感官解讀樣樣來</a:t>
            </a:r>
          </a:p>
        </p:txBody>
      </p:sp>
      <p:sp>
        <p:nvSpPr>
          <p:cNvPr id="9" name="矩形: 圓角 8">
            <a:extLst>
              <a:ext uri="{FF2B5EF4-FFF2-40B4-BE49-F238E27FC236}">
                <a16:creationId xmlns:a16="http://schemas.microsoft.com/office/drawing/2014/main" id="{63AD0F34-05DF-EFD3-0FAE-F2E9F1E216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
        <p:nvSpPr>
          <p:cNvPr id="4" name="文字方塊 3">
            <a:extLst>
              <a:ext uri="{FF2B5EF4-FFF2-40B4-BE49-F238E27FC236}">
                <a16:creationId xmlns:a16="http://schemas.microsoft.com/office/drawing/2014/main" id="{6D679EA9-97EE-933F-E594-076BAB41A34F}"/>
              </a:ext>
            </a:extLst>
          </p:cNvPr>
          <p:cNvSpPr txBox="1"/>
          <p:nvPr/>
        </p:nvSpPr>
        <p:spPr>
          <a:xfrm>
            <a:off x="540545" y="1438019"/>
            <a:ext cx="8031955" cy="3908762"/>
          </a:xfrm>
          <a:prstGeom prst="rect">
            <a:avLst/>
          </a:prstGeom>
          <a:noFill/>
        </p:spPr>
        <p:txBody>
          <a:bodyPr wrap="square">
            <a:spAutoFit/>
          </a:bodyPr>
          <a:lstStyle/>
          <a:p>
            <a:pPr algn="l"/>
            <a:r>
              <a:rPr lang="zh-TW" altLang="en-US" sz="1600" b="1" i="0" dirty="0">
                <a:solidFill>
                  <a:srgbClr val="0D0D0D"/>
                </a:solidFill>
                <a:effectLst/>
                <a:latin typeface="微軟正黑體" panose="020B0604030504040204" pitchFamily="34" charset="-120"/>
                <a:ea typeface="微軟正黑體" panose="020B0604030504040204" pitchFamily="34" charset="-120"/>
              </a:rPr>
              <a:t>使用 </a:t>
            </a:r>
            <a:r>
              <a:rPr lang="en-US" altLang="zh-TW" sz="1600" b="1" i="0" dirty="0">
                <a:solidFill>
                  <a:srgbClr val="0D0D0D"/>
                </a:solidFill>
                <a:effectLst/>
                <a:latin typeface="微軟正黑體" panose="020B0604030504040204" pitchFamily="34" charset="-120"/>
                <a:ea typeface="微軟正黑體" panose="020B0604030504040204" pitchFamily="34" charset="-120"/>
              </a:rPr>
              <a:t>LLM API </a:t>
            </a:r>
            <a:r>
              <a:rPr lang="zh-TW" altLang="en-US" sz="1600" b="1" i="0" dirty="0">
                <a:solidFill>
                  <a:srgbClr val="0D0D0D"/>
                </a:solidFill>
                <a:effectLst/>
                <a:latin typeface="微軟正黑體" panose="020B0604030504040204" pitchFamily="34" charset="-120"/>
                <a:ea typeface="微軟正黑體" panose="020B0604030504040204" pitchFamily="34" charset="-120"/>
              </a:rPr>
              <a:t>的注意事項</a:t>
            </a:r>
            <a:r>
              <a:rPr lang="en-US" altLang="zh-TW" sz="1600" b="1" i="0" dirty="0">
                <a:solidFill>
                  <a:srgbClr val="0D0D0D"/>
                </a:solidFill>
                <a:effectLst/>
                <a:latin typeface="微軟正黑體" panose="020B0604030504040204" pitchFamily="34" charset="-120"/>
                <a:ea typeface="微軟正黑體" panose="020B0604030504040204" pitchFamily="34" charset="-120"/>
              </a:rPr>
              <a:t>:</a:t>
            </a:r>
          </a:p>
          <a:p>
            <a:pPr algn="l"/>
            <a:endParaRPr lang="zh-TW" altLang="en-US" sz="1600" b="1" i="0" dirty="0">
              <a:solidFill>
                <a:srgbClr val="0D0D0D"/>
              </a:solidFill>
              <a:effectLst/>
              <a:latin typeface="微軟正黑體" panose="020B0604030504040204" pitchFamily="34" charset="-120"/>
              <a:ea typeface="微軟正黑體" panose="020B0604030504040204" pitchFamily="34" charset="-120"/>
            </a:endParaRPr>
          </a:p>
          <a:p>
            <a:pPr marL="171450" indent="-171450"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非確定性模型</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zh-TW" altLang="en-US" sz="1200" b="0" i="0" dirty="0">
                <a:solidFill>
                  <a:srgbClr val="0D0D0D"/>
                </a:solidFill>
                <a:effectLst/>
                <a:latin typeface="微軟正黑體" panose="020B0604030504040204" pitchFamily="34" charset="-120"/>
                <a:ea typeface="微軟正黑體" panose="020B0604030504040204" pitchFamily="34" charset="-120"/>
              </a:rPr>
              <a:t>模型的回答可能</a:t>
            </a:r>
            <a:r>
              <a:rPr lang="zh-TW" altLang="en-US" sz="1200" b="0" i="0" dirty="0">
                <a:solidFill>
                  <a:srgbClr val="0070C0"/>
                </a:solidFill>
                <a:effectLst/>
                <a:latin typeface="微軟正黑體" panose="020B0604030504040204" pitchFamily="34" charset="-120"/>
                <a:ea typeface="微軟正黑體" panose="020B0604030504040204" pitchFamily="34" charset="-120"/>
              </a:rPr>
              <a:t>會有變化</a:t>
            </a:r>
            <a:r>
              <a:rPr lang="zh-TW" altLang="en-US" sz="1200" b="0" i="0" dirty="0">
                <a:solidFill>
                  <a:srgbClr val="0D0D0D"/>
                </a:solidFill>
                <a:effectLst/>
                <a:latin typeface="微軟正黑體" panose="020B0604030504040204" pitchFamily="34" charset="-120"/>
                <a:ea typeface="微軟正黑體" panose="020B0604030504040204" pitchFamily="34" charset="-120"/>
              </a:rPr>
              <a:t>，不保證每次相同。</a:t>
            </a:r>
          </a:p>
          <a:p>
            <a:pPr marL="171450" indent="-171450" algn="l">
              <a:buFont typeface="Arial" panose="020B0604020202020204" pitchFamily="34" charset="0"/>
              <a:buChar char="•"/>
            </a:pPr>
            <a:r>
              <a:rPr lang="en-US" altLang="zh-TW" sz="1200" b="1" i="0" dirty="0">
                <a:solidFill>
                  <a:srgbClr val="0D0D0D"/>
                </a:solidFill>
                <a:effectLst/>
                <a:latin typeface="微軟正黑體" panose="020B0604030504040204" pitchFamily="34" charset="-120"/>
                <a:ea typeface="微軟正黑體" panose="020B0604030504040204" pitchFamily="34" charset="-120"/>
              </a:rPr>
              <a:t>Prompt </a:t>
            </a:r>
            <a:r>
              <a:rPr lang="zh-TW" altLang="en-US" sz="1200" b="1" i="0" dirty="0">
                <a:solidFill>
                  <a:srgbClr val="0D0D0D"/>
                </a:solidFill>
                <a:effectLst/>
                <a:latin typeface="微軟正黑體" panose="020B0604030504040204" pitchFamily="34" charset="-120"/>
                <a:ea typeface="微軟正黑體" panose="020B0604030504040204" pitchFamily="34" charset="-120"/>
              </a:rPr>
              <a:t>敏感性</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en-US" altLang="zh-TW" sz="1200" b="0" i="0" dirty="0">
                <a:solidFill>
                  <a:srgbClr val="0D0D0D"/>
                </a:solidFill>
                <a:effectLst/>
                <a:latin typeface="微軟正黑體" panose="020B0604030504040204" pitchFamily="34" charset="-120"/>
                <a:ea typeface="微軟正黑體" panose="020B0604030504040204" pitchFamily="34" charset="-120"/>
              </a:rPr>
              <a:t>Prompt </a:t>
            </a:r>
            <a:r>
              <a:rPr lang="zh-TW" altLang="en-US" sz="1200" b="0" i="0" dirty="0">
                <a:solidFill>
                  <a:srgbClr val="0D0D0D"/>
                </a:solidFill>
                <a:effectLst/>
                <a:latin typeface="微軟正黑體" panose="020B0604030504040204" pitchFamily="34" charset="-120"/>
                <a:ea typeface="微軟正黑體" panose="020B0604030504040204" pitchFamily="34" charset="-120"/>
              </a:rPr>
              <a:t>沒有固定的正確寫法，但其質量對結果影響很大，寫得不佳可能導致效果不佳。</a:t>
            </a:r>
          </a:p>
          <a:p>
            <a:pPr marL="171450" indent="-171450"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模型差異性</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zh-TW" altLang="en-US" sz="1200" b="0" i="0" dirty="0">
                <a:solidFill>
                  <a:srgbClr val="0D0D0D"/>
                </a:solidFill>
                <a:effectLst/>
                <a:latin typeface="微軟正黑體" panose="020B0604030504040204" pitchFamily="34" charset="-120"/>
                <a:ea typeface="微軟正黑體" panose="020B0604030504040204" pitchFamily="34" charset="-120"/>
              </a:rPr>
              <a:t>不同的 </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 </a:t>
            </a:r>
            <a:r>
              <a:rPr lang="zh-TW" altLang="en-US" sz="1200" b="0" i="0" dirty="0">
                <a:solidFill>
                  <a:srgbClr val="0D0D0D"/>
                </a:solidFill>
                <a:effectLst/>
                <a:latin typeface="微軟正黑體" panose="020B0604030504040204" pitchFamily="34" charset="-120"/>
                <a:ea typeface="微軟正黑體" panose="020B0604030504040204" pitchFamily="34" charset="-120"/>
              </a:rPr>
              <a:t>模型表現不同，對 </a:t>
            </a:r>
            <a:r>
              <a:rPr lang="en-US" altLang="zh-TW" sz="1200" b="0" i="0" dirty="0">
                <a:solidFill>
                  <a:srgbClr val="0D0D0D"/>
                </a:solidFill>
                <a:effectLst/>
                <a:latin typeface="微軟正黑體" panose="020B0604030504040204" pitchFamily="34" charset="-120"/>
                <a:ea typeface="微軟正黑體" panose="020B0604030504040204" pitchFamily="34" charset="-120"/>
              </a:rPr>
              <a:t>Prompts </a:t>
            </a:r>
            <a:r>
              <a:rPr lang="zh-TW" altLang="en-US" sz="1200" b="0" i="0" dirty="0">
                <a:solidFill>
                  <a:srgbClr val="0D0D0D"/>
                </a:solidFill>
                <a:effectLst/>
                <a:latin typeface="微軟正黑體" panose="020B0604030504040204" pitchFamily="34" charset="-120"/>
                <a:ea typeface="微軟正黑體" panose="020B0604030504040204" pitchFamily="34" charset="-120"/>
              </a:rPr>
              <a:t>的反應也有所不同。</a:t>
            </a:r>
          </a:p>
          <a:p>
            <a:pPr marL="171450" indent="-171450"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幻覺現象</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zh-TW" altLang="en-US" sz="1200" b="0" i="0" dirty="0">
                <a:solidFill>
                  <a:srgbClr val="0070C0"/>
                </a:solidFill>
                <a:effectLst/>
                <a:latin typeface="微軟正黑體" panose="020B0604030504040204" pitchFamily="34" charset="-120"/>
                <a:ea typeface="微軟正黑體" panose="020B0604030504040204" pitchFamily="34" charset="-120"/>
              </a:rPr>
              <a:t>模型可能會產生不準確或虛假的信息</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latin typeface="微軟正黑體" panose="020B0604030504040204" pitchFamily="34" charset="-120"/>
                <a:ea typeface="微軟正黑體" panose="020B0604030504040204" pitchFamily="34" charset="-120"/>
              </a:rPr>
              <a:t>Hallucination</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171450" indent="-171450" algn="l">
              <a:buFont typeface="Arial" panose="020B0604020202020204" pitchFamily="34" charset="0"/>
              <a:buChar char="•"/>
            </a:pPr>
            <a:r>
              <a:rPr lang="en-US" altLang="zh-TW" sz="1200" b="1" i="0" dirty="0">
                <a:solidFill>
                  <a:srgbClr val="0D0D0D"/>
                </a:solidFill>
                <a:effectLst/>
                <a:latin typeface="微軟正黑體" panose="020B0604030504040204" pitchFamily="34" charset="-120"/>
                <a:ea typeface="微軟正黑體" panose="020B0604030504040204" pitchFamily="34" charset="-120"/>
              </a:rPr>
              <a:t>Stateless API</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en-US" altLang="zh-TW" sz="1200" b="0" i="0" dirty="0">
                <a:solidFill>
                  <a:srgbClr val="0D0D0D"/>
                </a:solidFill>
                <a:effectLst/>
                <a:latin typeface="微軟正黑體" panose="020B0604030504040204" pitchFamily="34" charset="-120"/>
                <a:ea typeface="微軟正黑體" panose="020B0604030504040204" pitchFamily="34" charset="-120"/>
              </a:rPr>
              <a:t>API </a:t>
            </a:r>
            <a:r>
              <a:rPr lang="zh-TW" altLang="en-US" sz="1200" b="0" i="0" dirty="0">
                <a:solidFill>
                  <a:srgbClr val="0D0D0D"/>
                </a:solidFill>
                <a:effectLst/>
                <a:latin typeface="微軟正黑體" panose="020B0604030504040204" pitchFamily="34" charset="-120"/>
                <a:ea typeface="微軟正黑體" panose="020B0604030504040204" pitchFamily="34" charset="-120"/>
              </a:rPr>
              <a:t>是無狀態的，每次互動需要重傳所有對話歷史。</a:t>
            </a:r>
          </a:p>
          <a:p>
            <a:pPr marL="171450" indent="-171450" algn="l">
              <a:buFont typeface="Arial" panose="020B0604020202020204" pitchFamily="34" charset="0"/>
              <a:buChar char="•"/>
            </a:pPr>
            <a:r>
              <a:rPr lang="en-US" altLang="zh-TW" sz="1200" b="1" i="0" dirty="0">
                <a:solidFill>
                  <a:srgbClr val="0D0D0D"/>
                </a:solidFill>
                <a:effectLst/>
                <a:latin typeface="微軟正黑體" panose="020B0604030504040204" pitchFamily="34" charset="-120"/>
                <a:ea typeface="微軟正黑體" panose="020B0604030504040204" pitchFamily="34" charset="-120"/>
              </a:rPr>
              <a:t>Token </a:t>
            </a:r>
            <a:r>
              <a:rPr lang="zh-TW" altLang="en-US" sz="1200" b="1" i="0" dirty="0">
                <a:solidFill>
                  <a:srgbClr val="0D0D0D"/>
                </a:solidFill>
                <a:effectLst/>
                <a:latin typeface="微軟正黑體" panose="020B0604030504040204" pitchFamily="34" charset="-120"/>
                <a:ea typeface="微軟正黑體" panose="020B0604030504040204" pitchFamily="34" charset="-120"/>
              </a:rPr>
              <a:t>長度限制</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zh-TW" altLang="en-US" sz="1200" b="0" i="0" dirty="0">
                <a:solidFill>
                  <a:srgbClr val="0D0D0D"/>
                </a:solidFill>
                <a:effectLst/>
                <a:latin typeface="微軟正黑體" panose="020B0604030504040204" pitchFamily="34" charset="-120"/>
                <a:ea typeface="微軟正黑體" panose="020B0604030504040204" pitchFamily="34" charset="-120"/>
              </a:rPr>
              <a:t>有輸入限制（</a:t>
            </a:r>
            <a:r>
              <a:rPr lang="en-US" altLang="zh-TW" sz="1200" b="0" i="0" dirty="0">
                <a:solidFill>
                  <a:srgbClr val="0D0D0D"/>
                </a:solidFill>
                <a:effectLst/>
                <a:latin typeface="微軟正黑體" panose="020B0604030504040204" pitchFamily="34" charset="-120"/>
                <a:ea typeface="微軟正黑體" panose="020B0604030504040204" pitchFamily="34" charset="-120"/>
              </a:rPr>
              <a:t>Context Window</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latin typeface="微軟正黑體" panose="020B0604030504040204" pitchFamily="34" charset="-120"/>
                <a:ea typeface="微軟正黑體" panose="020B0604030504040204" pitchFamily="34" charset="-120"/>
              </a:rPr>
              <a:t>Prompt </a:t>
            </a:r>
            <a:r>
              <a:rPr lang="zh-TW" altLang="en-US" sz="1200" b="0" i="0" dirty="0">
                <a:solidFill>
                  <a:srgbClr val="0D0D0D"/>
                </a:solidFill>
                <a:effectLst/>
                <a:latin typeface="微軟正黑體" panose="020B0604030504040204" pitchFamily="34" charset="-120"/>
                <a:ea typeface="微軟正黑體" panose="020B0604030504040204" pitchFamily="34" charset="-120"/>
              </a:rPr>
              <a:t>過長可能導致超出限制。</a:t>
            </a:r>
          </a:p>
          <a:p>
            <a:pPr marL="171450" indent="-171450"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知識的實時性</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zh-TW" altLang="en-US" sz="1200" b="0" i="0" dirty="0">
                <a:solidFill>
                  <a:srgbClr val="0D0D0D"/>
                </a:solidFill>
                <a:effectLst/>
                <a:latin typeface="微軟正黑體" panose="020B0604030504040204" pitchFamily="34" charset="-120"/>
                <a:ea typeface="微軟正黑體" panose="020B0604030504040204" pitchFamily="34" charset="-120"/>
              </a:rPr>
              <a:t>模型的知識有截止日期，例如 </a:t>
            </a:r>
            <a:r>
              <a:rPr lang="en-US" altLang="zh-TW" sz="1200" b="0" i="0" dirty="0">
                <a:solidFill>
                  <a:srgbClr val="0D0D0D"/>
                </a:solidFill>
                <a:effectLst/>
                <a:latin typeface="微軟正黑體" panose="020B0604030504040204" pitchFamily="34" charset="-120"/>
                <a:ea typeface="微軟正黑體" panose="020B0604030504040204" pitchFamily="34" charset="-120"/>
              </a:rPr>
              <a:t>GPT-4 </a:t>
            </a:r>
            <a:r>
              <a:rPr lang="zh-TW" altLang="en-US" sz="1200" b="0" i="0" dirty="0">
                <a:solidFill>
                  <a:srgbClr val="0D0D0D"/>
                </a:solidFill>
                <a:effectLst/>
                <a:latin typeface="微軟正黑體" panose="020B0604030504040204" pitchFamily="34" charset="-120"/>
                <a:ea typeface="微軟正黑體" panose="020B0604030504040204" pitchFamily="34" charset="-120"/>
              </a:rPr>
              <a:t>至 </a:t>
            </a:r>
            <a:r>
              <a:rPr lang="en-US" altLang="zh-TW" sz="1200" b="0" i="0" dirty="0">
                <a:solidFill>
                  <a:srgbClr val="0D0D0D"/>
                </a:solidFill>
                <a:effectLst/>
                <a:latin typeface="微軟正黑體" panose="020B0604030504040204" pitchFamily="34" charset="-120"/>
                <a:ea typeface="微軟正黑體" panose="020B0604030504040204" pitchFamily="34" charset="-120"/>
              </a:rPr>
              <a:t>2023</a:t>
            </a:r>
            <a:r>
              <a:rPr lang="zh-TW" altLang="en-US" sz="1200" b="0" i="0" dirty="0">
                <a:solidFill>
                  <a:srgbClr val="0D0D0D"/>
                </a:solidFill>
                <a:effectLst/>
                <a:latin typeface="微軟正黑體" panose="020B0604030504040204" pitchFamily="34" charset="-120"/>
                <a:ea typeface="微軟正黑體" panose="020B0604030504040204" pitchFamily="34" charset="-120"/>
              </a:rPr>
              <a:t>年</a:t>
            </a:r>
            <a:r>
              <a:rPr lang="en-US" altLang="zh-TW" sz="1200" b="0" i="0" dirty="0">
                <a:solidFill>
                  <a:srgbClr val="0D0D0D"/>
                </a:solidFill>
                <a:effectLst/>
                <a:latin typeface="微軟正黑體" panose="020B0604030504040204" pitchFamily="34" charset="-120"/>
                <a:ea typeface="微軟正黑體" panose="020B0604030504040204" pitchFamily="34" charset="-120"/>
              </a:rPr>
              <a:t>12</a:t>
            </a:r>
            <a:r>
              <a:rPr lang="zh-TW" altLang="en-US" sz="1200" b="0" i="0" dirty="0">
                <a:solidFill>
                  <a:srgbClr val="0D0D0D"/>
                </a:solidFill>
                <a:effectLst/>
                <a:latin typeface="微軟正黑體" panose="020B0604030504040204" pitchFamily="34" charset="-120"/>
                <a:ea typeface="微軟正黑體" panose="020B0604030504040204" pitchFamily="34" charset="-120"/>
              </a:rPr>
              <a:t>月，而 </a:t>
            </a:r>
            <a:r>
              <a:rPr lang="en-US" altLang="zh-TW" sz="1200" b="0" i="0" dirty="0">
                <a:solidFill>
                  <a:srgbClr val="0D0D0D"/>
                </a:solidFill>
                <a:effectLst/>
                <a:latin typeface="微軟正黑體" panose="020B0604030504040204" pitchFamily="34" charset="-120"/>
                <a:ea typeface="微軟正黑體" panose="020B0604030504040204" pitchFamily="34" charset="-120"/>
              </a:rPr>
              <a:t>GPT-3.5-Turbo </a:t>
            </a:r>
            <a:r>
              <a:rPr lang="zh-TW" altLang="en-US" sz="1200" b="0" i="0" dirty="0">
                <a:solidFill>
                  <a:srgbClr val="0D0D0D"/>
                </a:solidFill>
                <a:effectLst/>
                <a:latin typeface="微軟正黑體" panose="020B0604030504040204" pitchFamily="34" charset="-120"/>
                <a:ea typeface="微軟正黑體" panose="020B0604030504040204" pitchFamily="34" charset="-120"/>
              </a:rPr>
              <a:t>則是至 </a:t>
            </a:r>
            <a:r>
              <a:rPr lang="en-US" altLang="zh-TW" sz="1200" b="0" i="0" dirty="0">
                <a:solidFill>
                  <a:srgbClr val="0D0D0D"/>
                </a:solidFill>
                <a:effectLst/>
                <a:latin typeface="微軟正黑體" panose="020B0604030504040204" pitchFamily="34" charset="-120"/>
                <a:ea typeface="微軟正黑體" panose="020B0604030504040204" pitchFamily="34" charset="-120"/>
              </a:rPr>
              <a:t>2021</a:t>
            </a:r>
            <a:r>
              <a:rPr lang="zh-TW" altLang="en-US" sz="1200" b="0" i="0" dirty="0">
                <a:solidFill>
                  <a:srgbClr val="0D0D0D"/>
                </a:solidFill>
                <a:effectLst/>
                <a:latin typeface="微軟正黑體" panose="020B0604030504040204" pitchFamily="34" charset="-120"/>
                <a:ea typeface="微軟正黑體" panose="020B0604030504040204" pitchFamily="34" charset="-120"/>
              </a:rPr>
              <a:t>年</a:t>
            </a:r>
            <a:r>
              <a:rPr lang="en-US" altLang="zh-TW" sz="1200" b="0" i="0" dirty="0">
                <a:solidFill>
                  <a:srgbClr val="0D0D0D"/>
                </a:solidFill>
                <a:effectLst/>
                <a:latin typeface="微軟正黑體" panose="020B0604030504040204" pitchFamily="34" charset="-120"/>
                <a:ea typeface="微軟正黑體" panose="020B0604030504040204" pitchFamily="34" charset="-120"/>
              </a:rPr>
              <a:t>9</a:t>
            </a:r>
            <a:r>
              <a:rPr lang="zh-TW" altLang="en-US" sz="1200" b="0" i="0" dirty="0">
                <a:solidFill>
                  <a:srgbClr val="0D0D0D"/>
                </a:solidFill>
                <a:effectLst/>
                <a:latin typeface="微軟正黑體" panose="020B0604030504040204" pitchFamily="34" charset="-120"/>
                <a:ea typeface="微軟正黑體" panose="020B0604030504040204" pitchFamily="34" charset="-120"/>
              </a:rPr>
              <a:t>月。</a:t>
            </a:r>
          </a:p>
          <a:p>
            <a:pPr marL="171450" indent="-171450"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模型不使用外部工具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en-US" altLang="zh-TW" sz="1200" b="0" i="0" dirty="0">
                <a:solidFill>
                  <a:srgbClr val="0070C0"/>
                </a:solidFill>
                <a:effectLst/>
                <a:latin typeface="微軟正黑體" panose="020B0604030504040204" pitchFamily="34" charset="-120"/>
                <a:ea typeface="微軟正黑體" panose="020B0604030504040204" pitchFamily="34" charset="-120"/>
              </a:rPr>
              <a:t>LLM </a:t>
            </a:r>
            <a:r>
              <a:rPr lang="zh-TW" altLang="en-US" sz="1200" b="0" i="0" dirty="0">
                <a:solidFill>
                  <a:srgbClr val="0070C0"/>
                </a:solidFill>
                <a:effectLst/>
                <a:latin typeface="微軟正黑體" panose="020B0604030504040204" pitchFamily="34" charset="-120"/>
                <a:ea typeface="微軟正黑體" panose="020B0604030504040204" pitchFamily="34" charset="-120"/>
              </a:rPr>
              <a:t>不會連網或使用外部工具來搜尋資料</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171450" indent="-171450"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安全性問題</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a:p>
            <a:pPr marL="628650" lvl="1" indent="-171450" algn="l">
              <a:buFont typeface="Arial" panose="020B0604020202020204" pitchFamily="34" charset="0"/>
              <a:buChar char="•"/>
            </a:pPr>
            <a:r>
              <a:rPr lang="zh-TW" altLang="en-US" sz="1200" b="0" i="0" dirty="0">
                <a:solidFill>
                  <a:srgbClr val="0D0D0D"/>
                </a:solidFill>
                <a:effectLst/>
                <a:latin typeface="微軟正黑體" panose="020B0604030504040204" pitchFamily="34" charset="-120"/>
                <a:ea typeface="微軟正黑體" panose="020B0604030504040204" pitchFamily="34" charset="-120"/>
              </a:rPr>
              <a:t>還存在未解決的安全性問題，如 </a:t>
            </a:r>
            <a:r>
              <a:rPr lang="en-US" altLang="zh-TW" sz="1200" b="0" i="0" dirty="0">
                <a:solidFill>
                  <a:srgbClr val="0D0D0D"/>
                </a:solidFill>
                <a:effectLst/>
                <a:latin typeface="微軟正黑體" panose="020B0604030504040204" pitchFamily="34" charset="-120"/>
                <a:ea typeface="微軟正黑體" panose="020B0604030504040204" pitchFamily="34" charset="-120"/>
              </a:rPr>
              <a:t>Prompt Injection</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latin typeface="微軟正黑體" panose="020B0604030504040204" pitchFamily="34" charset="-120"/>
                <a:ea typeface="微軟正黑體" panose="020B0604030504040204" pitchFamily="34" charset="-120"/>
              </a:rPr>
              <a:t>Jailbreaking</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latin typeface="微軟正黑體" panose="020B0604030504040204" pitchFamily="34" charset="-120"/>
                <a:ea typeface="微軟正黑體" panose="020B0604030504040204" pitchFamily="34" charset="-120"/>
              </a:rPr>
              <a:t>Prompt leaking </a:t>
            </a:r>
            <a:r>
              <a:rPr lang="zh-TW" altLang="en-US" sz="1200" b="0" i="0" dirty="0">
                <a:solidFill>
                  <a:srgbClr val="0D0D0D"/>
                </a:solidFill>
                <a:effectLst/>
                <a:latin typeface="微軟正黑體" panose="020B0604030504040204" pitchFamily="34" charset="-120"/>
                <a:ea typeface="微軟正黑體" panose="020B0604030504040204" pitchFamily="34" charset="-120"/>
              </a:rPr>
              <a:t>和 </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 Attacks</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p>
        </p:txBody>
      </p:sp>
      <p:sp>
        <p:nvSpPr>
          <p:cNvPr id="5" name="文字方塊 4">
            <a:extLst>
              <a:ext uri="{FF2B5EF4-FFF2-40B4-BE49-F238E27FC236}">
                <a16:creationId xmlns:a16="http://schemas.microsoft.com/office/drawing/2014/main" id="{DC58DA39-4FE0-1277-B9AC-7A4AD4828079}"/>
              </a:ext>
            </a:extLst>
          </p:cNvPr>
          <p:cNvSpPr txBox="1"/>
          <p:nvPr/>
        </p:nvSpPr>
        <p:spPr>
          <a:xfrm rot="20165455">
            <a:off x="8602047" y="3295621"/>
            <a:ext cx="2755105"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資安問題目前無解 </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597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CECE726-375F-74A0-1174-36859E3B9A13}"/>
              </a:ext>
            </a:extLst>
          </p:cNvPr>
          <p:cNvSpPr txBox="1"/>
          <p:nvPr/>
        </p:nvSpPr>
        <p:spPr>
          <a:xfrm>
            <a:off x="378618" y="1550938"/>
            <a:ext cx="9893846" cy="4708981"/>
          </a:xfrm>
          <a:prstGeom prst="rect">
            <a:avLst/>
          </a:prstGeom>
          <a:noFill/>
        </p:spPr>
        <p:txBody>
          <a:bodyPr wrap="square">
            <a:spAutoFit/>
          </a:bodyPr>
          <a:lstStyle/>
          <a:p>
            <a:pPr marL="285750" indent="-285750" algn="l">
              <a:buFont typeface="Wingdings" panose="05000000000000000000" pitchFamily="2" charset="2"/>
              <a:buChar char="p"/>
            </a:pPr>
            <a:r>
              <a:rPr lang="zh-TW" altLang="en-US" b="0" i="0" dirty="0">
                <a:solidFill>
                  <a:srgbClr val="0D0D0D"/>
                </a:solidFill>
                <a:effectLst/>
                <a:highlight>
                  <a:srgbClr val="FFFFFF"/>
                </a:highlight>
                <a:latin typeface="微軟正黑體" panose="020B0604030504040204" pitchFamily="34" charset="-120"/>
                <a:ea typeface="微軟正黑體" panose="020B0604030504040204" pitchFamily="34" charset="-120"/>
              </a:rPr>
              <a:t>使用者體驗是否取決於內容的準確度</a:t>
            </a:r>
            <a:r>
              <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285750" indent="-285750" algn="l">
              <a:buFont typeface="Wingdings" panose="05000000000000000000" pitchFamily="2" charset="2"/>
              <a:buChar char="p"/>
            </a:pPr>
            <a:endPar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p"/>
            </a:pPr>
            <a:r>
              <a:rPr lang="zh-TW" altLang="en-US" dirty="0">
                <a:solidFill>
                  <a:srgbClr val="0D0D0D"/>
                </a:solidFill>
                <a:highlight>
                  <a:srgbClr val="FFFFFF"/>
                </a:highlight>
                <a:latin typeface="微軟正黑體" panose="020B0604030504040204" pitchFamily="34" charset="-120"/>
                <a:ea typeface="微軟正黑體" panose="020B0604030504040204" pitchFamily="34" charset="-120"/>
              </a:rPr>
              <a:t>如果內容錯誤，是否會產生非常高的代價</a:t>
            </a:r>
            <a:r>
              <a:rPr lang="en-US" altLang="zh-TW" dirty="0">
                <a:solidFill>
                  <a:srgbClr val="0D0D0D"/>
                </a:solidFill>
                <a:highlight>
                  <a:srgbClr val="FFFFFF"/>
                </a:highlight>
                <a:latin typeface="微軟正黑體" panose="020B0604030504040204" pitchFamily="34" charset="-120"/>
                <a:ea typeface="微軟正黑體" panose="020B0604030504040204" pitchFamily="34" charset="-120"/>
              </a:rPr>
              <a:t>?</a:t>
            </a:r>
          </a:p>
          <a:p>
            <a:pPr marL="285750" indent="-285750" algn="l">
              <a:buFont typeface="Wingdings" panose="05000000000000000000" pitchFamily="2" charset="2"/>
              <a:buChar char="p"/>
            </a:pPr>
            <a:endParaRPr lang="en-US" altLang="zh-TW" dirty="0">
              <a:solidFill>
                <a:srgbClr val="0D0D0D"/>
              </a:solidFill>
              <a:highlight>
                <a:srgbClr val="FFFFFF"/>
              </a:highlight>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p"/>
            </a:pPr>
            <a:r>
              <a:rPr lang="zh-TW" altLang="en-US" b="0" i="0" dirty="0">
                <a:solidFill>
                  <a:srgbClr val="0D0D0D"/>
                </a:solidFill>
                <a:effectLst/>
                <a:highlight>
                  <a:srgbClr val="FFFFFF"/>
                </a:highlight>
                <a:latin typeface="微軟正黑體" panose="020B0604030504040204" pitchFamily="34" charset="-120"/>
                <a:ea typeface="微軟正黑體" panose="020B0604030504040204" pitchFamily="34" charset="-120"/>
              </a:rPr>
              <a:t>使用者是否需要了解內容生成的過程</a:t>
            </a:r>
            <a:r>
              <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285750" indent="-285750" algn="l">
              <a:buFont typeface="Wingdings" panose="05000000000000000000" pitchFamily="2" charset="2"/>
              <a:buChar char="p"/>
            </a:pPr>
            <a:endPar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p"/>
            </a:pPr>
            <a:r>
              <a:rPr lang="zh-TW" altLang="en-US" dirty="0">
                <a:solidFill>
                  <a:srgbClr val="0D0D0D"/>
                </a:solidFill>
                <a:highlight>
                  <a:srgbClr val="FFFFFF"/>
                </a:highlight>
                <a:latin typeface="微軟正黑體" panose="020B0604030504040204" pitchFamily="34" charset="-120"/>
                <a:ea typeface="微軟正黑體" panose="020B0604030504040204" pitchFamily="34" charset="-120"/>
              </a:rPr>
              <a:t>所提供的內容是否具有高風險，需要人為檢查</a:t>
            </a:r>
            <a:r>
              <a:rPr lang="en-US" altLang="zh-TW" dirty="0">
                <a:solidFill>
                  <a:srgbClr val="0D0D0D"/>
                </a:solidFill>
                <a:highlight>
                  <a:srgbClr val="FFFFFF"/>
                </a:highlight>
                <a:latin typeface="微軟正黑體" panose="020B0604030504040204" pitchFamily="34" charset="-120"/>
                <a:ea typeface="微軟正黑體" panose="020B0604030504040204" pitchFamily="34" charset="-120"/>
              </a:rPr>
              <a:t>?</a:t>
            </a:r>
          </a:p>
          <a:p>
            <a:pPr marL="285750" indent="-285750" algn="l">
              <a:buFont typeface="Wingdings" panose="05000000000000000000" pitchFamily="2" charset="2"/>
              <a:buChar char="p"/>
            </a:pPr>
            <a:endParaRPr lang="en-US" altLang="zh-TW" dirty="0">
              <a:solidFill>
                <a:srgbClr val="0D0D0D"/>
              </a:solidFill>
              <a:highlight>
                <a:srgbClr val="FFFFFF"/>
              </a:highlight>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p"/>
            </a:pPr>
            <a:r>
              <a:rPr lang="zh-TW" altLang="en-US" b="0" i="0" dirty="0">
                <a:solidFill>
                  <a:srgbClr val="0D0D0D"/>
                </a:solidFill>
                <a:effectLst/>
                <a:highlight>
                  <a:srgbClr val="FFFFFF"/>
                </a:highlight>
                <a:latin typeface="微軟正黑體" panose="020B0604030504040204" pitchFamily="34" charset="-120"/>
                <a:ea typeface="微軟正黑體" panose="020B0604030504040204" pitchFamily="34" charset="-120"/>
              </a:rPr>
              <a:t>是否有其他比 </a:t>
            </a:r>
            <a:r>
              <a:rPr lang="en-US" altLang="zh-TW" dirty="0" err="1">
                <a:solidFill>
                  <a:srgbClr val="0D0D0D"/>
                </a:solidFill>
                <a:highlight>
                  <a:srgbClr val="FFFFFF"/>
                </a:highlight>
                <a:latin typeface="微軟正黑體" panose="020B0604030504040204" pitchFamily="34" charset="-120"/>
                <a:ea typeface="微軟正黑體" panose="020B0604030504040204" pitchFamily="34" charset="-120"/>
              </a:rPr>
              <a:t>G</a:t>
            </a:r>
            <a:r>
              <a:rPr lang="en-US" altLang="zh-TW" b="0" i="0" dirty="0" err="1">
                <a:solidFill>
                  <a:srgbClr val="0D0D0D"/>
                </a:solidFill>
                <a:effectLst/>
                <a:highlight>
                  <a:srgbClr val="FFFFFF"/>
                </a:highlight>
                <a:latin typeface="微軟正黑體" panose="020B0604030504040204" pitchFamily="34" charset="-120"/>
                <a:ea typeface="微軟正黑體" panose="020B0604030504040204" pitchFamily="34" charset="-120"/>
              </a:rPr>
              <a:t>enAI</a:t>
            </a:r>
            <a:r>
              <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rPr>
              <a:t> </a:t>
            </a:r>
            <a:r>
              <a:rPr lang="zh-TW" altLang="en-US" b="0" i="0" dirty="0">
                <a:solidFill>
                  <a:srgbClr val="0D0D0D"/>
                </a:solidFill>
                <a:effectLst/>
                <a:highlight>
                  <a:srgbClr val="FFFFFF"/>
                </a:highlight>
                <a:latin typeface="微軟正黑體" panose="020B0604030504040204" pitchFamily="34" charset="-120"/>
                <a:ea typeface="微軟正黑體" panose="020B0604030504040204" pitchFamily="34" charset="-120"/>
              </a:rPr>
              <a:t>更有效率的解決方案</a:t>
            </a:r>
            <a:r>
              <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pPr marL="285750" indent="-285750" algn="l">
              <a:buFont typeface="Wingdings" panose="05000000000000000000" pitchFamily="2" charset="2"/>
              <a:buChar char="p"/>
            </a:pPr>
            <a:endParaRPr lang="en-US" altLang="zh-TW" dirty="0">
              <a:solidFill>
                <a:srgbClr val="0D0D0D"/>
              </a:solidFill>
              <a:highlight>
                <a:srgbClr val="FFFFFF"/>
              </a:highlight>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p"/>
            </a:pPr>
            <a:endPar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p"/>
            </a:pPr>
            <a:endParaRPr lang="en-US" altLang="zh-TW" dirty="0">
              <a:solidFill>
                <a:srgbClr val="0D0D0D"/>
              </a:solidFill>
              <a:highlight>
                <a:srgbClr val="FFFFFF"/>
              </a:highlight>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p"/>
            </a:pPr>
            <a:endPar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p"/>
            </a:pPr>
            <a:endPar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p"/>
            </a:pPr>
            <a:endParaRPr lang="en-US" altLang="zh-TW" dirty="0">
              <a:solidFill>
                <a:srgbClr val="0D0D0D"/>
              </a:solidFill>
              <a:highlight>
                <a:srgbClr val="FFFFFF"/>
              </a:highlight>
              <a:latin typeface="微軟正黑體" panose="020B0604030504040204" pitchFamily="34" charset="-120"/>
              <a:ea typeface="微軟正黑體" panose="020B0604030504040204" pitchFamily="34" charset="-120"/>
            </a:endParaRPr>
          </a:p>
          <a:p>
            <a:pPr marL="285750" indent="-285750" algn="l">
              <a:buFont typeface="Wingdings" panose="05000000000000000000" pitchFamily="2" charset="2"/>
              <a:buChar char="p"/>
            </a:pPr>
            <a:endPar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pPr algn="l"/>
            <a:r>
              <a:rPr lang="zh-TW" altLang="en-US" sz="1200" b="1" i="0" dirty="0">
                <a:solidFill>
                  <a:srgbClr val="1B769B"/>
                </a:solidFill>
                <a:effectLst/>
                <a:highlight>
                  <a:srgbClr val="FFFFFF"/>
                </a:highlight>
                <a:latin typeface="微軟正黑體" panose="020B0604030504040204" pitchFamily="34" charset="-120"/>
                <a:ea typeface="微軟正黑體" panose="020B0604030504040204" pitchFamily="34" charset="-120"/>
              </a:rPr>
              <a:t>** 如果以上答案有肯定的部分，就代表作成 </a:t>
            </a:r>
            <a:r>
              <a:rPr lang="en-US" altLang="zh-TW" sz="1200" b="1" i="0" dirty="0">
                <a:solidFill>
                  <a:srgbClr val="1B769B"/>
                </a:solidFill>
                <a:effectLst/>
                <a:highlight>
                  <a:srgbClr val="FFFFFF"/>
                </a:highlight>
                <a:latin typeface="微軟正黑體" panose="020B0604030504040204" pitchFamily="34" charset="-120"/>
                <a:ea typeface="微軟正黑體" panose="020B0604030504040204" pitchFamily="34" charset="-120"/>
              </a:rPr>
              <a:t>gen AI </a:t>
            </a:r>
            <a:r>
              <a:rPr lang="zh-TW" altLang="en-US" sz="1200" b="1" i="0" dirty="0">
                <a:solidFill>
                  <a:srgbClr val="1B769B"/>
                </a:solidFill>
                <a:effectLst/>
                <a:highlight>
                  <a:srgbClr val="FFFFFF"/>
                </a:highlight>
                <a:latin typeface="微軟正黑體" panose="020B0604030504040204" pitchFamily="34" charset="-120"/>
                <a:ea typeface="微軟正黑體" panose="020B0604030504040204" pitchFamily="34" charset="-120"/>
              </a:rPr>
              <a:t>的產品有一定程度的風險，或是無法展現</a:t>
            </a:r>
            <a:r>
              <a:rPr lang="en-US" altLang="zh-TW" sz="1200" b="1" i="0" dirty="0">
                <a:solidFill>
                  <a:srgbClr val="1B769B"/>
                </a:solidFill>
                <a:effectLst/>
                <a:highlight>
                  <a:srgbClr val="FFFFFF"/>
                </a:highlight>
                <a:latin typeface="微軟正黑體" panose="020B0604030504040204" pitchFamily="34" charset="-120"/>
                <a:ea typeface="微軟正黑體" panose="020B0604030504040204" pitchFamily="34" charset="-120"/>
              </a:rPr>
              <a:t>Gen AI </a:t>
            </a:r>
            <a:r>
              <a:rPr lang="zh-TW" altLang="en-US" sz="1200" b="1" dirty="0">
                <a:solidFill>
                  <a:srgbClr val="1B769B"/>
                </a:solidFill>
                <a:highlight>
                  <a:srgbClr val="FFFFFF"/>
                </a:highlight>
                <a:latin typeface="微軟正黑體" panose="020B0604030504040204" pitchFamily="34" charset="-120"/>
                <a:ea typeface="微軟正黑體" panose="020B0604030504040204" pitchFamily="34" charset="-120"/>
              </a:rPr>
              <a:t>應用的核心價值</a:t>
            </a:r>
            <a:endParaRPr lang="zh-TW" altLang="en-US" sz="1200" b="1" i="0" dirty="0">
              <a:solidFill>
                <a:srgbClr val="1B769B"/>
              </a:solidFill>
              <a:effectLst/>
              <a:highlight>
                <a:srgbClr val="FFFFFF"/>
              </a:highlight>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C81EC2FE-A3CD-0F43-FFE5-E5922A54291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zh-TW" altLang="en-US" sz="3200" b="1" dirty="0">
                <a:latin typeface="微軟正黑體" panose="020B0604030504040204" pitchFamily="34" charset="-120"/>
                <a:ea typeface="微軟正黑體" panose="020B0604030504040204" pitchFamily="34" charset="-120"/>
              </a:rPr>
              <a:t>哪種專案適合 </a:t>
            </a:r>
            <a:r>
              <a:rPr lang="en-US" altLang="zh-TW" sz="3200" b="1" dirty="0">
                <a:latin typeface="微軟正黑體" panose="020B0604030504040204" pitchFamily="34" charset="-120"/>
                <a:ea typeface="微軟正黑體" panose="020B0604030504040204" pitchFamily="34" charset="-120"/>
              </a:rPr>
              <a:t>Gen AI?</a:t>
            </a:r>
          </a:p>
        </p:txBody>
      </p:sp>
      <p:sp>
        <p:nvSpPr>
          <p:cNvPr id="8" name="矩形 7">
            <a:extLst>
              <a:ext uri="{FF2B5EF4-FFF2-40B4-BE49-F238E27FC236}">
                <a16:creationId xmlns:a16="http://schemas.microsoft.com/office/drawing/2014/main" id="{70B5D167-95A9-771D-3CD1-FFE8939572E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D8D8D8">
                    <a:lumMod val="10000"/>
                  </a:srgbClr>
                </a:solidFill>
                <a:latin typeface="微軟正黑體" panose="020B0604030504040204" pitchFamily="34" charset="-120"/>
                <a:ea typeface="微軟正黑體" panose="020B0604030504040204" pitchFamily="34" charset="-120"/>
              </a:rPr>
              <a:t>如何評估</a:t>
            </a:r>
            <a:r>
              <a:rPr lang="en-US" altLang="zh-TW" sz="1200" dirty="0">
                <a:solidFill>
                  <a:srgbClr val="D8D8D8">
                    <a:lumMod val="10000"/>
                  </a:srgbClr>
                </a:solidFill>
                <a:latin typeface="微軟正黑體" panose="020B0604030504040204" pitchFamily="34" charset="-120"/>
                <a:ea typeface="微軟正黑體" panose="020B0604030504040204" pitchFamily="34" charset="-120"/>
              </a:rPr>
              <a:t>, YES or No?</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6" name="矩形: 圓角 15">
            <a:extLst>
              <a:ext uri="{FF2B5EF4-FFF2-40B4-BE49-F238E27FC236}">
                <a16:creationId xmlns:a16="http://schemas.microsoft.com/office/drawing/2014/main" id="{8D961BEF-3E5B-B7B7-4868-16BACA5C941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pic>
        <p:nvPicPr>
          <p:cNvPr id="2" name="圖片 1">
            <a:extLst>
              <a:ext uri="{FF2B5EF4-FFF2-40B4-BE49-F238E27FC236}">
                <a16:creationId xmlns:a16="http://schemas.microsoft.com/office/drawing/2014/main" id="{CBB71532-D5F9-904D-B536-A909BA6133F3}"/>
              </a:ext>
            </a:extLst>
          </p:cNvPr>
          <p:cNvPicPr>
            <a:picLocks noChangeAspect="1"/>
          </p:cNvPicPr>
          <p:nvPr/>
        </p:nvPicPr>
        <p:blipFill>
          <a:blip r:embed="rId2"/>
          <a:stretch>
            <a:fillRect/>
          </a:stretch>
        </p:blipFill>
        <p:spPr>
          <a:xfrm>
            <a:off x="5932814" y="2132856"/>
            <a:ext cx="5881923" cy="3308581"/>
          </a:xfrm>
          <a:prstGeom prst="rect">
            <a:avLst/>
          </a:prstGeom>
        </p:spPr>
      </p:pic>
      <p:sp>
        <p:nvSpPr>
          <p:cNvPr id="3" name="文字方塊 2">
            <a:extLst>
              <a:ext uri="{FF2B5EF4-FFF2-40B4-BE49-F238E27FC236}">
                <a16:creationId xmlns:a16="http://schemas.microsoft.com/office/drawing/2014/main" id="{166810C4-44F9-7427-86CB-DC7C2571258F}"/>
              </a:ext>
            </a:extLst>
          </p:cNvPr>
          <p:cNvSpPr txBox="1"/>
          <p:nvPr/>
        </p:nvSpPr>
        <p:spPr>
          <a:xfrm>
            <a:off x="684539" y="4729639"/>
            <a:ext cx="4439911" cy="338554"/>
          </a:xfrm>
          <a:prstGeom prst="rect">
            <a:avLst/>
          </a:prstGeom>
          <a:solidFill>
            <a:srgbClr val="FFC000"/>
          </a:solid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超級無敵閃電霹靂重要，並非萬物都可以套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AI</a:t>
            </a:r>
            <a:endParaRPr lang="zh-TW" altLang="en-US" sz="1600" b="1"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52836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C81EC2FE-A3CD-0F43-FFE5-E5922A54291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zh-TW" altLang="en-US" sz="3200" b="1" dirty="0">
                <a:latin typeface="微軟正黑體" panose="020B0604030504040204" pitchFamily="34" charset="-120"/>
                <a:ea typeface="微軟正黑體" panose="020B0604030504040204" pitchFamily="34" charset="-120"/>
              </a:rPr>
              <a:t>潛在落地應用</a:t>
            </a:r>
            <a:endParaRPr lang="en-US" altLang="zh-TW" sz="3200" b="1"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0B5D167-95A9-771D-3CD1-FFE8939572E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6" name="矩形: 圓角 15">
            <a:extLst>
              <a:ext uri="{FF2B5EF4-FFF2-40B4-BE49-F238E27FC236}">
                <a16:creationId xmlns:a16="http://schemas.microsoft.com/office/drawing/2014/main" id="{8D961BEF-3E5B-B7B7-4868-16BACA5C941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
        <p:nvSpPr>
          <p:cNvPr id="4" name="文字方塊 3">
            <a:extLst>
              <a:ext uri="{FF2B5EF4-FFF2-40B4-BE49-F238E27FC236}">
                <a16:creationId xmlns:a16="http://schemas.microsoft.com/office/drawing/2014/main" id="{2B010673-C869-5622-B4BF-E7C554E5B27A}"/>
              </a:ext>
            </a:extLst>
          </p:cNvPr>
          <p:cNvSpPr txBox="1"/>
          <p:nvPr/>
        </p:nvSpPr>
        <p:spPr>
          <a:xfrm>
            <a:off x="6311155" y="1325331"/>
            <a:ext cx="6110286" cy="4708981"/>
          </a:xfrm>
          <a:prstGeom prst="rect">
            <a:avLst/>
          </a:prstGeom>
          <a:noFill/>
        </p:spPr>
        <p:txBody>
          <a:bodyPr wrap="square">
            <a:spAutoFit/>
          </a:bodyPr>
          <a:lstStyle/>
          <a:p>
            <a:pPr algn="l"/>
            <a:r>
              <a:rPr lang="en-US" altLang="zh-TW" sz="1200" b="1" i="0" dirty="0">
                <a:solidFill>
                  <a:srgbClr val="0070C0"/>
                </a:solidFill>
                <a:effectLst/>
                <a:latin typeface="微軟正黑體" panose="020B0604030504040204" pitchFamily="34" charset="-120"/>
                <a:ea typeface="微軟正黑體" panose="020B0604030504040204" pitchFamily="34" charset="-120"/>
              </a:rPr>
              <a:t>6. </a:t>
            </a:r>
            <a:r>
              <a:rPr lang="zh-TW" altLang="en-US" sz="1200" b="1" i="0" dirty="0">
                <a:solidFill>
                  <a:srgbClr val="0070C0"/>
                </a:solidFill>
                <a:effectLst/>
                <a:latin typeface="微軟正黑體" panose="020B0604030504040204" pitchFamily="34" charset="-120"/>
                <a:ea typeface="微軟正黑體" panose="020B0604030504040204" pitchFamily="34" charset="-120"/>
              </a:rPr>
              <a:t>法律和合規</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文件自動化工具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：使用</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進行文件創建、審核和管理，減少手動工作量。</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合規監控</a:t>
            </a:r>
            <a:r>
              <a:rPr lang="zh-TW" altLang="en-US" sz="1200" b="0" i="0" dirty="0">
                <a:solidFill>
                  <a:srgbClr val="0D0D0D"/>
                </a:solidFill>
                <a:effectLst/>
                <a:latin typeface="微軟正黑體" panose="020B0604030504040204" pitchFamily="34" charset="-120"/>
                <a:ea typeface="微軟正黑體" panose="020B0604030504040204" pitchFamily="34" charset="-120"/>
              </a:rPr>
              <a:t>：使用</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持續監控和報告合規情況的解決方案。</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合同分析工具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分析和解釋合同語言，確保合規並識別風險。</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法律諮詢服務</a:t>
            </a:r>
            <a:r>
              <a:rPr lang="zh-TW" altLang="en-US" sz="1200" b="0" i="0" dirty="0">
                <a:solidFill>
                  <a:srgbClr val="0D0D0D"/>
                </a:solidFill>
                <a:effectLst/>
                <a:latin typeface="微軟正黑體" panose="020B0604030504040204" pitchFamily="34" charset="-120"/>
                <a:ea typeface="微軟正黑體" panose="020B0604030504040204" pitchFamily="34" charset="-120"/>
              </a:rPr>
              <a:t>：提供初步法律諮詢的虛擬法律顧問。</a:t>
            </a:r>
          </a:p>
          <a:p>
            <a:pPr algn="l"/>
            <a:r>
              <a:rPr lang="en-US" altLang="zh-TW" sz="1200" b="1" i="0" dirty="0">
                <a:solidFill>
                  <a:schemeClr val="accent4">
                    <a:lumMod val="75000"/>
                  </a:schemeClr>
                </a:solidFill>
                <a:effectLst/>
                <a:latin typeface="微軟正黑體" panose="020B0604030504040204" pitchFamily="34" charset="-120"/>
                <a:ea typeface="微軟正黑體" panose="020B0604030504040204" pitchFamily="34" charset="-120"/>
              </a:rPr>
              <a:t>7. </a:t>
            </a:r>
            <a:r>
              <a:rPr lang="zh-TW" altLang="en-US" sz="1200" b="1" i="0" dirty="0">
                <a:solidFill>
                  <a:schemeClr val="accent4">
                    <a:lumMod val="75000"/>
                  </a:schemeClr>
                </a:solidFill>
                <a:effectLst/>
                <a:latin typeface="微軟正黑體" panose="020B0604030504040204" pitchFamily="34" charset="-120"/>
                <a:ea typeface="微軟正黑體" panose="020B0604030504040204" pitchFamily="34" charset="-120"/>
              </a:rPr>
              <a:t>自動化和效率工具</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流程自動化</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整合到現有軟體中自動化日常任務，從電子郵件管理到數據輸入。</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決策支持系統</a:t>
            </a:r>
            <a:r>
              <a:rPr lang="zh-TW" altLang="en-US" sz="1200" b="0" i="0" dirty="0">
                <a:solidFill>
                  <a:srgbClr val="0D0D0D"/>
                </a:solidFill>
                <a:effectLst/>
                <a:latin typeface="微軟正黑體" panose="020B0604030504040204" pitchFamily="34" charset="-120"/>
                <a:ea typeface="微軟正黑體" panose="020B0604030504040204" pitchFamily="34" charset="-120"/>
              </a:rPr>
              <a:t>：幫助分析大量數據並提出優化業務決策的工具。</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工作流程優化</a:t>
            </a:r>
            <a:r>
              <a:rPr lang="zh-TW" altLang="en-US" sz="1200" b="0" i="0" dirty="0">
                <a:solidFill>
                  <a:srgbClr val="0D0D0D"/>
                </a:solidFill>
                <a:effectLst/>
                <a:latin typeface="微軟正黑體" panose="020B0604030504040204" pitchFamily="34" charset="-120"/>
                <a:ea typeface="微軟正黑體" panose="020B0604030504040204" pitchFamily="34" charset="-120"/>
              </a:rPr>
              <a:t>：使用</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優化業務流程，預測瓶頸並提出改進建議。</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預測性維護工具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：預測工業設備可能故障的</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應用，從而提前安排維護。</a:t>
            </a:r>
          </a:p>
          <a:p>
            <a:pPr algn="l"/>
            <a:r>
              <a:rPr lang="en-US" altLang="zh-TW" sz="1200" b="1" i="0" dirty="0">
                <a:solidFill>
                  <a:schemeClr val="accent4">
                    <a:lumMod val="75000"/>
                  </a:schemeClr>
                </a:solidFill>
                <a:effectLst/>
                <a:latin typeface="微軟正黑體" panose="020B0604030504040204" pitchFamily="34" charset="-120"/>
                <a:ea typeface="微軟正黑體" panose="020B0604030504040204" pitchFamily="34" charset="-120"/>
              </a:rPr>
              <a:t>8. </a:t>
            </a:r>
            <a:r>
              <a:rPr lang="zh-TW" altLang="en-US" sz="1200" b="1" i="0" dirty="0">
                <a:solidFill>
                  <a:schemeClr val="accent4">
                    <a:lumMod val="75000"/>
                  </a:schemeClr>
                </a:solidFill>
                <a:effectLst/>
                <a:latin typeface="微軟正黑體" panose="020B0604030504040204" pitchFamily="34" charset="-120"/>
                <a:ea typeface="微軟正黑體" panose="020B0604030504040204" pitchFamily="34" charset="-120"/>
              </a:rPr>
              <a:t>零售和電子商務</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個性化購物助手</a:t>
            </a:r>
            <a:r>
              <a:rPr lang="zh-TW" altLang="en-US" sz="1200" b="0" i="0" dirty="0">
                <a:solidFill>
                  <a:srgbClr val="0D0D0D"/>
                </a:solidFill>
                <a:effectLst/>
                <a:latin typeface="微軟正黑體" panose="020B0604030504040204" pitchFamily="34" charset="-120"/>
                <a:ea typeface="微軟正黑體" panose="020B0604030504040204" pitchFamily="34" charset="-120"/>
              </a:rPr>
              <a:t>：使用</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的電子商務平台提供個性化的購物建議和產品推薦。</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顧客評論分析</a:t>
            </a:r>
            <a:r>
              <a:rPr lang="zh-TW" altLang="en-US" sz="1200" b="0" i="0" dirty="0">
                <a:solidFill>
                  <a:srgbClr val="0D0D0D"/>
                </a:solidFill>
                <a:effectLst/>
                <a:latin typeface="微軟正黑體" panose="020B0604030504040204" pitchFamily="34" charset="-120"/>
                <a:ea typeface="微軟正黑體" panose="020B0604030504040204" pitchFamily="34" charset="-120"/>
              </a:rPr>
              <a:t>：總結和分析顧客評論，提取可行的見解。</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虛擬購物體驗</a:t>
            </a:r>
            <a:r>
              <a:rPr lang="zh-TW" altLang="en-US" sz="1200" b="0" i="0" dirty="0">
                <a:solidFill>
                  <a:srgbClr val="0D0D0D"/>
                </a:solidFill>
                <a:effectLst/>
                <a:latin typeface="微軟正黑體" panose="020B0604030504040204" pitchFamily="34" charset="-120"/>
                <a:ea typeface="微軟正黑體" panose="020B0604030504040204" pitchFamily="34" charset="-120"/>
              </a:rPr>
              <a:t>：創建沉浸式、互動式的購物體驗。</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庫存優化</a:t>
            </a:r>
            <a:r>
              <a:rPr lang="zh-TW" altLang="en-US" sz="1200" b="0" i="0" dirty="0">
                <a:solidFill>
                  <a:srgbClr val="0D0D0D"/>
                </a:solidFill>
                <a:effectLst/>
                <a:latin typeface="微軟正黑體" panose="020B0604030504040204" pitchFamily="34" charset="-120"/>
                <a:ea typeface="微軟正黑體" panose="020B0604030504040204" pitchFamily="34" charset="-120"/>
              </a:rPr>
              <a:t>：預測最佳庫存水平的系統。</a:t>
            </a:r>
          </a:p>
          <a:p>
            <a:pPr algn="l"/>
            <a:r>
              <a:rPr lang="en-US" altLang="zh-TW" sz="1200" b="1" i="0" dirty="0">
                <a:solidFill>
                  <a:schemeClr val="accent4">
                    <a:lumMod val="75000"/>
                  </a:schemeClr>
                </a:solidFill>
                <a:effectLst/>
                <a:latin typeface="微軟正黑體" panose="020B0604030504040204" pitchFamily="34" charset="-120"/>
                <a:ea typeface="微軟正黑體" panose="020B0604030504040204" pitchFamily="34" charset="-120"/>
              </a:rPr>
              <a:t>9. </a:t>
            </a:r>
            <a:r>
              <a:rPr lang="zh-TW" altLang="en-US" sz="1200" b="1" i="0" dirty="0">
                <a:solidFill>
                  <a:schemeClr val="accent4">
                    <a:lumMod val="75000"/>
                  </a:schemeClr>
                </a:solidFill>
                <a:effectLst/>
                <a:latin typeface="微軟正黑體" panose="020B0604030504040204" pitchFamily="34" charset="-120"/>
                <a:ea typeface="微軟正黑體" panose="020B0604030504040204" pitchFamily="34" charset="-120"/>
              </a:rPr>
              <a:t>運輸和物流</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路徑優化軟體</a:t>
            </a:r>
            <a:r>
              <a:rPr lang="zh-TW" altLang="en-US" sz="1200" b="0" i="0" dirty="0">
                <a:solidFill>
                  <a:srgbClr val="0D0D0D"/>
                </a:solidFill>
                <a:effectLst/>
                <a:latin typeface="微軟正黑體" panose="020B0604030504040204" pitchFamily="34" charset="-120"/>
                <a:ea typeface="微軟正黑體" panose="020B0604030504040204" pitchFamily="34" charset="-120"/>
              </a:rPr>
              <a:t>：實時優化交通路徑的工具。</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貨運能力管理</a:t>
            </a:r>
            <a:r>
              <a:rPr lang="zh-TW" altLang="en-US" sz="1200" b="0" i="0" dirty="0">
                <a:solidFill>
                  <a:srgbClr val="0D0D0D"/>
                </a:solidFill>
                <a:effectLst/>
                <a:latin typeface="微軟正黑體" panose="020B0604030504040204" pitchFamily="34" charset="-120"/>
                <a:ea typeface="微軟正黑體" panose="020B0604030504040204" pitchFamily="34" charset="-120"/>
              </a:rPr>
              <a:t>：預測貨運能力和優化裝載策略的解決方案。</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自動化物流客服</a:t>
            </a:r>
            <a:r>
              <a:rPr lang="zh-TW" altLang="en-US" sz="1200" b="0" i="0" dirty="0">
                <a:solidFill>
                  <a:srgbClr val="0D0D0D"/>
                </a:solidFill>
                <a:effectLst/>
                <a:latin typeface="微軟正黑體" panose="020B0604030504040204" pitchFamily="34" charset="-120"/>
                <a:ea typeface="微軟正黑體" panose="020B0604030504040204" pitchFamily="34" charset="-120"/>
              </a:rPr>
              <a:t>：處理物流查詢和問題。</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預測性物流規劃</a:t>
            </a:r>
            <a:r>
              <a:rPr lang="zh-TW" altLang="en-US" sz="1200" b="0" i="0" dirty="0">
                <a:solidFill>
                  <a:srgbClr val="0D0D0D"/>
                </a:solidFill>
                <a:effectLst/>
                <a:latin typeface="微軟正黑體" panose="020B0604030504040204" pitchFamily="34" charset="-120"/>
                <a:ea typeface="微軟正黑體" panose="020B0604030504040204" pitchFamily="34" charset="-120"/>
              </a:rPr>
              <a:t>：根據預測需求高效規劃物流和資源。</a:t>
            </a:r>
          </a:p>
          <a:p>
            <a:pPr algn="l"/>
            <a:r>
              <a:rPr lang="en-US" altLang="zh-TW" sz="1200" b="1" i="0" dirty="0">
                <a:solidFill>
                  <a:schemeClr val="accent4">
                    <a:lumMod val="75000"/>
                  </a:schemeClr>
                </a:solidFill>
                <a:effectLst/>
                <a:latin typeface="微軟正黑體" panose="020B0604030504040204" pitchFamily="34" charset="-120"/>
                <a:ea typeface="微軟正黑體" panose="020B0604030504040204" pitchFamily="34" charset="-120"/>
              </a:rPr>
              <a:t>10. </a:t>
            </a:r>
            <a:r>
              <a:rPr lang="zh-TW" altLang="en-US" sz="1200" b="1" i="0" dirty="0">
                <a:solidFill>
                  <a:schemeClr val="accent4">
                    <a:lumMod val="75000"/>
                  </a:schemeClr>
                </a:solidFill>
                <a:effectLst/>
                <a:latin typeface="微軟正黑體" panose="020B0604030504040204" pitchFamily="34" charset="-120"/>
                <a:ea typeface="微軟正黑體" panose="020B0604030504040204" pitchFamily="34" charset="-120"/>
              </a:rPr>
              <a:t>娛樂和媒體</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互動故事平台</a:t>
            </a:r>
            <a:r>
              <a:rPr lang="zh-TW" altLang="en-US" sz="1200" b="0" i="0" dirty="0">
                <a:solidFill>
                  <a:srgbClr val="0D0D0D"/>
                </a:solidFill>
                <a:effectLst/>
                <a:latin typeface="微軟正黑體" panose="020B0604030504040204" pitchFamily="34" charset="-120"/>
                <a:ea typeface="微軟正黑體" panose="020B0604030504040204" pitchFamily="34" charset="-120"/>
              </a:rPr>
              <a:t>：創建互動敘事和遊戲的平台。</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個性化新聞聚合</a:t>
            </a:r>
            <a:r>
              <a:rPr lang="zh-TW" altLang="en-US" sz="1200" b="0" i="0" dirty="0">
                <a:solidFill>
                  <a:srgbClr val="0D0D0D"/>
                </a:solidFill>
                <a:effectLst/>
                <a:latin typeface="微軟正黑體" panose="020B0604030504040204" pitchFamily="34" charset="-120"/>
                <a:ea typeface="微軟正黑體" panose="020B0604030504040204" pitchFamily="34" charset="-120"/>
              </a:rPr>
              <a:t>：根據偏好定制新聞內容的工具。</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受眾參與工具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：優化內容創作的工具。</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創意寫作助手</a:t>
            </a:r>
            <a:r>
              <a:rPr lang="zh-TW" altLang="en-US" sz="1200" b="0" i="0" dirty="0">
                <a:solidFill>
                  <a:srgbClr val="0D0D0D"/>
                </a:solidFill>
                <a:effectLst/>
                <a:latin typeface="微軟正黑體" panose="020B0604030504040204" pitchFamily="34" charset="-120"/>
                <a:ea typeface="微軟正黑體" panose="020B0604030504040204" pitchFamily="34" charset="-120"/>
              </a:rPr>
              <a:t>：幫助生成創意、情節和角色發展的助手。</a:t>
            </a:r>
          </a:p>
        </p:txBody>
      </p:sp>
      <p:sp>
        <p:nvSpPr>
          <p:cNvPr id="9" name="文字方塊 8">
            <a:extLst>
              <a:ext uri="{FF2B5EF4-FFF2-40B4-BE49-F238E27FC236}">
                <a16:creationId xmlns:a16="http://schemas.microsoft.com/office/drawing/2014/main" id="{9A69C0D7-5F09-5EC3-2048-8081EE92F987}"/>
              </a:ext>
            </a:extLst>
          </p:cNvPr>
          <p:cNvSpPr txBox="1"/>
          <p:nvPr/>
        </p:nvSpPr>
        <p:spPr>
          <a:xfrm>
            <a:off x="200869" y="1325331"/>
            <a:ext cx="6110286" cy="4708981"/>
          </a:xfrm>
          <a:prstGeom prst="rect">
            <a:avLst/>
          </a:prstGeom>
          <a:noFill/>
        </p:spPr>
        <p:txBody>
          <a:bodyPr wrap="square">
            <a:spAutoFit/>
          </a:bodyPr>
          <a:lstStyle/>
          <a:p>
            <a:pPr algn="l"/>
            <a:r>
              <a:rPr lang="en-US" altLang="zh-TW" sz="1200" b="1" i="0" dirty="0">
                <a:solidFill>
                  <a:schemeClr val="accent4">
                    <a:lumMod val="75000"/>
                  </a:schemeClr>
                </a:solidFill>
                <a:effectLst/>
                <a:latin typeface="微軟正黑體" panose="020B0604030504040204" pitchFamily="34" charset="-120"/>
                <a:ea typeface="微軟正黑體" panose="020B0604030504040204" pitchFamily="34" charset="-120"/>
              </a:rPr>
              <a:t>1. </a:t>
            </a:r>
            <a:r>
              <a:rPr lang="zh-TW" altLang="en-US" sz="1200" b="1" i="0" dirty="0">
                <a:solidFill>
                  <a:schemeClr val="accent4">
                    <a:lumMod val="75000"/>
                  </a:schemeClr>
                </a:solidFill>
                <a:effectLst/>
                <a:latin typeface="微軟正黑體" panose="020B0604030504040204" pitchFamily="34" charset="-120"/>
                <a:ea typeface="微軟正黑體" panose="020B0604030504040204" pitchFamily="34" charset="-120"/>
              </a:rPr>
              <a:t>教育和學習工具</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個性化學習平台</a:t>
            </a:r>
            <a:r>
              <a:rPr lang="zh-TW" altLang="en-US" sz="1200" b="0" i="0" dirty="0">
                <a:solidFill>
                  <a:srgbClr val="0D0D0D"/>
                </a:solidFill>
                <a:effectLst/>
                <a:latin typeface="微軟正黑體" panose="020B0604030504040204" pitchFamily="34" charset="-120"/>
                <a:ea typeface="微軟正黑體" panose="020B0604030504040204" pitchFamily="34" charset="-120"/>
              </a:rPr>
              <a:t>：根據個別學生需求定制的教育軟體，提供解釋、解決問題和模擬輔導。</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語言學習工具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：幫助用戶通過對話練習和語境學習來學習新語言的平台。</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互動在線課程</a:t>
            </a:r>
            <a:r>
              <a:rPr lang="zh-TW" altLang="en-US" sz="1200" b="0" i="0" dirty="0">
                <a:solidFill>
                  <a:srgbClr val="0D0D0D"/>
                </a:solidFill>
                <a:effectLst/>
                <a:latin typeface="微軟正黑體" panose="020B0604030504040204" pitchFamily="34" charset="-120"/>
                <a:ea typeface="微軟正黑體" panose="020B0604030504040204" pitchFamily="34" charset="-120"/>
              </a:rPr>
              <a:t>：通過</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增強學習體驗的互動課程。</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教育遊戲</a:t>
            </a:r>
            <a:r>
              <a:rPr lang="zh-TW" altLang="en-US" sz="1200" b="0" i="0" dirty="0">
                <a:solidFill>
                  <a:srgbClr val="0D0D0D"/>
                </a:solidFill>
                <a:effectLst/>
                <a:latin typeface="微軟正黑體" panose="020B0604030504040204" pitchFamily="34" charset="-120"/>
                <a:ea typeface="微軟正黑體" panose="020B0604030504040204" pitchFamily="34" charset="-120"/>
              </a:rPr>
              <a:t>：融合</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的遊戲，通過遊戲化吸引學生學習。</a:t>
            </a:r>
          </a:p>
          <a:p>
            <a:pPr algn="l"/>
            <a:r>
              <a:rPr lang="en-US" altLang="zh-TW" sz="1200" b="1" i="0" dirty="0">
                <a:solidFill>
                  <a:srgbClr val="0070C0"/>
                </a:solidFill>
                <a:effectLst/>
                <a:latin typeface="微軟正黑體" panose="020B0604030504040204" pitchFamily="34" charset="-120"/>
                <a:ea typeface="微軟正黑體" panose="020B0604030504040204" pitchFamily="34" charset="-120"/>
              </a:rPr>
              <a:t>2. </a:t>
            </a:r>
            <a:r>
              <a:rPr lang="zh-TW" altLang="en-US" sz="1200" b="1" i="0" dirty="0">
                <a:solidFill>
                  <a:srgbClr val="0070C0"/>
                </a:solidFill>
                <a:effectLst/>
                <a:latin typeface="微軟正黑體" panose="020B0604030504040204" pitchFamily="34" charset="-120"/>
                <a:ea typeface="微軟正黑體" panose="020B0604030504040204" pitchFamily="34" charset="-120"/>
              </a:rPr>
              <a:t>商業解決方案</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自動化客服</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整合至客戶服務，提供即時回應，減少人工需求，提高服務效率。</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市場分析工具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：分析市場趨勢並提供可操作商業見解的軟體。</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商業策略開發</a:t>
            </a:r>
            <a:r>
              <a:rPr lang="zh-TW" altLang="en-US" sz="1200" b="0" i="0" dirty="0">
                <a:solidFill>
                  <a:srgbClr val="0D0D0D"/>
                </a:solidFill>
                <a:effectLst/>
                <a:latin typeface="微軟正黑體" panose="020B0604030504040204" pitchFamily="34" charset="-120"/>
                <a:ea typeface="微軟正黑體" panose="020B0604030504040204" pitchFamily="34" charset="-120"/>
              </a:rPr>
              <a:t>：通過數據分析和預測趨勢來製定商業策略的工具。</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員工培訓計劃</a:t>
            </a:r>
            <a:r>
              <a:rPr lang="zh-TW" altLang="en-US" sz="1200" b="0" i="0" dirty="0">
                <a:solidFill>
                  <a:srgbClr val="0D0D0D"/>
                </a:solidFill>
                <a:effectLst/>
                <a:latin typeface="微軟正黑體" panose="020B0604030504040204" pitchFamily="34" charset="-120"/>
                <a:ea typeface="微軟正黑體" panose="020B0604030504040204" pitchFamily="34" charset="-120"/>
              </a:rPr>
              <a:t>：由</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驅動的定制化培訓模塊，為員工提供動態和個性化的學習。</a:t>
            </a:r>
          </a:p>
          <a:p>
            <a:pPr algn="l"/>
            <a:r>
              <a:rPr lang="en-US" altLang="zh-TW" sz="1200" b="1" i="0" dirty="0">
                <a:solidFill>
                  <a:schemeClr val="accent4">
                    <a:lumMod val="75000"/>
                  </a:schemeClr>
                </a:solidFill>
                <a:effectLst/>
                <a:latin typeface="微軟正黑體" panose="020B0604030504040204" pitchFamily="34" charset="-120"/>
                <a:ea typeface="微軟正黑體" panose="020B0604030504040204" pitchFamily="34" charset="-120"/>
              </a:rPr>
              <a:t>3. </a:t>
            </a:r>
            <a:r>
              <a:rPr lang="zh-TW" altLang="en-US" sz="1200" b="1" i="0" dirty="0">
                <a:solidFill>
                  <a:schemeClr val="accent4">
                    <a:lumMod val="75000"/>
                  </a:schemeClr>
                </a:solidFill>
                <a:effectLst/>
                <a:latin typeface="微軟正黑體" panose="020B0604030504040204" pitchFamily="34" charset="-120"/>
                <a:ea typeface="微軟正黑體" panose="020B0604030504040204" pitchFamily="34" charset="-120"/>
              </a:rPr>
              <a:t>創意產業</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內容生成工具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：為作家和創作者提供從文章到劇本的內容生成工具。</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設計協助程序</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在圖形設計和創意過程中提供協助。</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音樂創作工具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：使用</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幫助音樂人創作，建議和弦進行和旋律。</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視頻編輯協助</a:t>
            </a:r>
            <a:r>
              <a:rPr lang="zh-TW" altLang="en-US" sz="1200" b="0" i="0" dirty="0">
                <a:solidFill>
                  <a:srgbClr val="0D0D0D"/>
                </a:solidFill>
                <a:effectLst/>
                <a:latin typeface="微軟正黑體" panose="020B0604030504040204" pitchFamily="34" charset="-120"/>
                <a:ea typeface="微軟正黑體" panose="020B0604030504040204" pitchFamily="34" charset="-120"/>
              </a:rPr>
              <a:t>：簡化視頻編輯過程，自動處理手動任務並提出創意建議。</a:t>
            </a:r>
          </a:p>
          <a:p>
            <a:pPr algn="l"/>
            <a:r>
              <a:rPr lang="en-US" altLang="zh-TW" sz="1200" b="1" i="0" dirty="0">
                <a:solidFill>
                  <a:srgbClr val="0070C0"/>
                </a:solidFill>
                <a:effectLst/>
                <a:latin typeface="微軟正黑體" panose="020B0604030504040204" pitchFamily="34" charset="-120"/>
                <a:ea typeface="微軟正黑體" panose="020B0604030504040204" pitchFamily="34" charset="-120"/>
              </a:rPr>
              <a:t>4. </a:t>
            </a:r>
            <a:r>
              <a:rPr lang="zh-TW" altLang="en-US" sz="1200" b="1" i="0" dirty="0">
                <a:solidFill>
                  <a:srgbClr val="0070C0"/>
                </a:solidFill>
                <a:effectLst/>
                <a:latin typeface="微軟正黑體" panose="020B0604030504040204" pitchFamily="34" charset="-120"/>
                <a:ea typeface="微軟正黑體" panose="020B0604030504040204" pitchFamily="34" charset="-120"/>
              </a:rPr>
              <a:t>醫療保健</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診斷協助</a:t>
            </a:r>
            <a:r>
              <a:rPr lang="zh-TW" altLang="en-US" sz="1200" b="0" i="0" dirty="0">
                <a:solidFill>
                  <a:srgbClr val="0D0D0D"/>
                </a:solidFill>
                <a:effectLst/>
                <a:latin typeface="微軟正黑體" panose="020B0604030504040204" pitchFamily="34" charset="-120"/>
                <a:ea typeface="微軟正黑體" panose="020B0604030504040204" pitchFamily="34" charset="-120"/>
              </a:rPr>
              <a:t>：幫助醫生根據患者數據提供診斷建議的工具。</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心理健康聊天機器人</a:t>
            </a:r>
            <a:r>
              <a:rPr lang="zh-TW" altLang="en-US" sz="1200" b="0" i="0" dirty="0">
                <a:solidFill>
                  <a:srgbClr val="0D0D0D"/>
                </a:solidFill>
                <a:effectLst/>
                <a:latin typeface="微軟正黑體" panose="020B0604030504040204" pitchFamily="34" charset="-120"/>
                <a:ea typeface="微軟正黑體" panose="020B0604030504040204" pitchFamily="34" charset="-120"/>
              </a:rPr>
              <a:t>：提供治療對話的對話模型，幫助管理心理健康問題。</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健康教育工具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a:t>
            </a:r>
            <a:r>
              <a:rPr lang="en-US" altLang="zh-TW" sz="1200" b="0" i="0" dirty="0">
                <a:solidFill>
                  <a:srgbClr val="0D0D0D"/>
                </a:solidFill>
                <a:effectLst/>
                <a:latin typeface="微軟正黑體" panose="020B0604030504040204" pitchFamily="34" charset="-120"/>
                <a:ea typeface="微軟正黑體" panose="020B0604030504040204" pitchFamily="34" charset="-120"/>
              </a:rPr>
              <a:t>LLM</a:t>
            </a:r>
            <a:r>
              <a:rPr lang="zh-TW" altLang="en-US" sz="1200" b="0" i="0" dirty="0">
                <a:solidFill>
                  <a:srgbClr val="0D0D0D"/>
                </a:solidFill>
                <a:effectLst/>
                <a:latin typeface="微軟正黑體" panose="020B0604030504040204" pitchFamily="34" charset="-120"/>
                <a:ea typeface="微軟正黑體" panose="020B0604030504040204" pitchFamily="34" charset="-120"/>
              </a:rPr>
              <a:t>驅動的平台，根據用戶的醫療歷史和需求提供個性化健康教育。</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虛擬健康助手</a:t>
            </a:r>
            <a:r>
              <a:rPr lang="zh-TW" altLang="en-US" sz="1200" b="0" i="0" dirty="0">
                <a:solidFill>
                  <a:srgbClr val="0D0D0D"/>
                </a:solidFill>
                <a:effectLst/>
                <a:latin typeface="微軟正黑體" panose="020B0604030504040204" pitchFamily="34" charset="-120"/>
                <a:ea typeface="微軟正黑體" panose="020B0604030504040204" pitchFamily="34" charset="-120"/>
              </a:rPr>
              <a:t>：通過治療計劃指導患者並監測其進展的助手。</a:t>
            </a:r>
          </a:p>
          <a:p>
            <a:pPr algn="l"/>
            <a:r>
              <a:rPr lang="en-US" altLang="zh-TW" sz="1200" b="1" i="0" dirty="0">
                <a:solidFill>
                  <a:srgbClr val="0070C0"/>
                </a:solidFill>
                <a:effectLst/>
                <a:latin typeface="微軟正黑體" panose="020B0604030504040204" pitchFamily="34" charset="-120"/>
                <a:ea typeface="微軟正黑體" panose="020B0604030504040204" pitchFamily="34" charset="-120"/>
              </a:rPr>
              <a:t>5. </a:t>
            </a:r>
            <a:r>
              <a:rPr lang="zh-TW" altLang="en-US" sz="1200" b="1" i="0" dirty="0">
                <a:solidFill>
                  <a:srgbClr val="0070C0"/>
                </a:solidFill>
                <a:effectLst/>
                <a:latin typeface="微軟正黑體" panose="020B0604030504040204" pitchFamily="34" charset="-120"/>
                <a:ea typeface="微軟正黑體" panose="020B0604030504040204" pitchFamily="34" charset="-120"/>
              </a:rPr>
              <a:t>無障礙技術</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殘障人士交流輔助</a:t>
            </a:r>
            <a:r>
              <a:rPr lang="zh-TW" altLang="en-US" sz="1200" b="0" i="0" dirty="0">
                <a:solidFill>
                  <a:srgbClr val="0D0D0D"/>
                </a:solidFill>
                <a:effectLst/>
                <a:latin typeface="微軟正黑體" panose="020B0604030504040204" pitchFamily="34" charset="-120"/>
                <a:ea typeface="微軟正黑體" panose="020B0604030504040204" pitchFamily="34" charset="-120"/>
              </a:rPr>
              <a:t>：幫助有語言或語言障礙的人更有效交流的系統。</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可讀性增強工具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：簡化或總結文本內容，幫助學習障礙或喜歡簡化內容的用戶。</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輔助閱讀工具</a:t>
            </a:r>
            <a:r>
              <a:rPr lang="zh-TW" altLang="en-US" sz="1200" b="0" i="0" dirty="0">
                <a:solidFill>
                  <a:srgbClr val="0D0D0D"/>
                </a:solidFill>
                <a:effectLst/>
                <a:latin typeface="微軟正黑體" panose="020B0604030504040204" pitchFamily="34" charset="-120"/>
                <a:ea typeface="微軟正黑體" panose="020B0604030504040204" pitchFamily="34" charset="-120"/>
              </a:rPr>
              <a:t>：通過從圖像和文件中讀取文本幫助視障用戶的應用程序。</a:t>
            </a:r>
          </a:p>
          <a:p>
            <a:pPr algn="l">
              <a:buFont typeface="Arial" panose="020B0604020202020204" pitchFamily="34" charset="0"/>
              <a:buChar char="•"/>
            </a:pPr>
            <a:r>
              <a:rPr lang="zh-TW" altLang="en-US" sz="1200" b="1" i="0" dirty="0">
                <a:solidFill>
                  <a:srgbClr val="0D0D0D"/>
                </a:solidFill>
                <a:effectLst/>
                <a:latin typeface="微軟正黑體" panose="020B0604030504040204" pitchFamily="34" charset="-120"/>
                <a:ea typeface="微軟正黑體" panose="020B0604030504040204" pitchFamily="34" charset="-120"/>
              </a:rPr>
              <a:t>互動語音應答（</a:t>
            </a:r>
            <a:r>
              <a:rPr lang="en-US" altLang="zh-TW" sz="1200" b="1" i="0" dirty="0">
                <a:solidFill>
                  <a:srgbClr val="0D0D0D"/>
                </a:solidFill>
                <a:effectLst/>
                <a:latin typeface="微軟正黑體" panose="020B0604030504040204" pitchFamily="34" charset="-120"/>
                <a:ea typeface="微軟正黑體" panose="020B0604030504040204" pitchFamily="34" charset="-120"/>
              </a:rPr>
              <a:t>IVR</a:t>
            </a:r>
            <a:r>
              <a:rPr lang="zh-TW" altLang="en-US" sz="1200" b="1" i="0" dirty="0">
                <a:solidFill>
                  <a:srgbClr val="0D0D0D"/>
                </a:solidFill>
                <a:effectLst/>
                <a:latin typeface="微軟正黑體" panose="020B0604030504040204" pitchFamily="34" charset="-120"/>
                <a:ea typeface="微軟正黑體" panose="020B0604030504040204" pitchFamily="34" charset="-120"/>
              </a:rPr>
              <a:t>）系統</a:t>
            </a:r>
            <a:r>
              <a:rPr lang="zh-TW" altLang="en-US" sz="1200" b="0" i="0" dirty="0">
                <a:solidFill>
                  <a:srgbClr val="0D0D0D"/>
                </a:solidFill>
                <a:effectLst/>
                <a:latin typeface="微軟正黑體" panose="020B0604030504040204" pitchFamily="34" charset="-120"/>
                <a:ea typeface="微軟正黑體" panose="020B0604030504040204" pitchFamily="34" charset="-120"/>
              </a:rPr>
              <a:t>：使用自然語言理解的先進</a:t>
            </a:r>
            <a:r>
              <a:rPr lang="en-US" altLang="zh-TW" sz="1200" b="0" i="0" dirty="0">
                <a:solidFill>
                  <a:srgbClr val="0D0D0D"/>
                </a:solidFill>
                <a:effectLst/>
                <a:latin typeface="微軟正黑體" panose="020B0604030504040204" pitchFamily="34" charset="-120"/>
                <a:ea typeface="微軟正黑體" panose="020B0604030504040204" pitchFamily="34" charset="-120"/>
              </a:rPr>
              <a:t>IVR</a:t>
            </a:r>
            <a:r>
              <a:rPr lang="zh-TW" altLang="en-US" sz="1200" b="0" i="0" dirty="0">
                <a:solidFill>
                  <a:srgbClr val="0D0D0D"/>
                </a:solidFill>
                <a:effectLst/>
                <a:latin typeface="微軟正黑體" panose="020B0604030504040204" pitchFamily="34" charset="-120"/>
                <a:ea typeface="微軟正黑體" panose="020B0604030504040204" pitchFamily="34" charset="-120"/>
              </a:rPr>
              <a:t>系統來處理客戶服務查詢。</a:t>
            </a:r>
          </a:p>
        </p:txBody>
      </p:sp>
      <p:sp>
        <p:nvSpPr>
          <p:cNvPr id="10" name="文字方塊 9">
            <a:extLst>
              <a:ext uri="{FF2B5EF4-FFF2-40B4-BE49-F238E27FC236}">
                <a16:creationId xmlns:a16="http://schemas.microsoft.com/office/drawing/2014/main" id="{A75BDFC3-811B-0EFB-55EA-9040236C6D70}"/>
              </a:ext>
            </a:extLst>
          </p:cNvPr>
          <p:cNvSpPr txBox="1"/>
          <p:nvPr/>
        </p:nvSpPr>
        <p:spPr>
          <a:xfrm>
            <a:off x="3792947" y="6130918"/>
            <a:ext cx="5036415" cy="338554"/>
          </a:xfrm>
          <a:prstGeom prst="rect">
            <a:avLst/>
          </a:prstGeom>
          <a:solidFill>
            <a:srgbClr val="FFC000"/>
          </a:solid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找承擔風險低，且可以自動化高的，成功機會大一點</a:t>
            </a:r>
          </a:p>
        </p:txBody>
      </p:sp>
      <p:sp>
        <p:nvSpPr>
          <p:cNvPr id="11" name="矩形 10">
            <a:extLst>
              <a:ext uri="{FF2B5EF4-FFF2-40B4-BE49-F238E27FC236}">
                <a16:creationId xmlns:a16="http://schemas.microsoft.com/office/drawing/2014/main" id="{1611047A-79EB-BD33-B701-72903BCCAD4C}"/>
              </a:ext>
            </a:extLst>
          </p:cNvPr>
          <p:cNvSpPr/>
          <p:nvPr/>
        </p:nvSpPr>
        <p:spPr>
          <a:xfrm>
            <a:off x="10515600" y="5278206"/>
            <a:ext cx="219075" cy="21907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矩形 11">
            <a:extLst>
              <a:ext uri="{FF2B5EF4-FFF2-40B4-BE49-F238E27FC236}">
                <a16:creationId xmlns:a16="http://schemas.microsoft.com/office/drawing/2014/main" id="{62C882A6-0416-D45E-18BA-5DD51E2AC6AE}"/>
              </a:ext>
            </a:extLst>
          </p:cNvPr>
          <p:cNvSpPr/>
          <p:nvPr/>
        </p:nvSpPr>
        <p:spPr>
          <a:xfrm>
            <a:off x="10515600" y="5593887"/>
            <a:ext cx="2190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4FC2E759-950B-F5E9-A9B4-65F68D0394AD}"/>
              </a:ext>
            </a:extLst>
          </p:cNvPr>
          <p:cNvSpPr txBox="1"/>
          <p:nvPr/>
        </p:nvSpPr>
        <p:spPr>
          <a:xfrm>
            <a:off x="10734675" y="5203077"/>
            <a:ext cx="1005403" cy="338554"/>
          </a:xfrm>
          <a:prstGeom prst="rect">
            <a:avLst/>
          </a:prstGeom>
          <a:noFill/>
        </p:spPr>
        <p:txBody>
          <a:bodyPr wrap="none" rtlCol="0">
            <a:spAutoFit/>
          </a:bodyPr>
          <a:lstStyle/>
          <a:p>
            <a:r>
              <a:rPr lang="zh-TW" altLang="en-US" sz="1600" dirty="0">
                <a:solidFill>
                  <a:schemeClr val="accent6">
                    <a:lumMod val="10000"/>
                  </a:schemeClr>
                </a:solidFill>
                <a:latin typeface="微軟正黑體" panose="020B0604030504040204" pitchFamily="34" charset="-120"/>
                <a:ea typeface="微軟正黑體" panose="020B0604030504040204" pitchFamily="34" charset="-120"/>
              </a:rPr>
              <a:t>入門檻低</a:t>
            </a:r>
          </a:p>
        </p:txBody>
      </p:sp>
      <p:sp>
        <p:nvSpPr>
          <p:cNvPr id="15" name="文字方塊 14">
            <a:extLst>
              <a:ext uri="{FF2B5EF4-FFF2-40B4-BE49-F238E27FC236}">
                <a16:creationId xmlns:a16="http://schemas.microsoft.com/office/drawing/2014/main" id="{E5C7D351-A289-5193-8F1C-317CC289C58F}"/>
              </a:ext>
            </a:extLst>
          </p:cNvPr>
          <p:cNvSpPr txBox="1"/>
          <p:nvPr/>
        </p:nvSpPr>
        <p:spPr>
          <a:xfrm>
            <a:off x="10734675" y="5528250"/>
            <a:ext cx="1005403" cy="338554"/>
          </a:xfrm>
          <a:prstGeom prst="rect">
            <a:avLst/>
          </a:prstGeom>
          <a:noFill/>
        </p:spPr>
        <p:txBody>
          <a:bodyPr wrap="none" rtlCol="0">
            <a:spAutoFit/>
          </a:bodyPr>
          <a:lstStyle/>
          <a:p>
            <a:r>
              <a:rPr lang="zh-TW" altLang="en-US" sz="1600" dirty="0">
                <a:solidFill>
                  <a:schemeClr val="accent6">
                    <a:lumMod val="10000"/>
                  </a:schemeClr>
                </a:solidFill>
                <a:latin typeface="微軟正黑體" panose="020B0604030504040204" pitchFamily="34" charset="-120"/>
                <a:ea typeface="微軟正黑體" panose="020B0604030504040204" pitchFamily="34" charset="-120"/>
              </a:rPr>
              <a:t>難度較高</a:t>
            </a:r>
          </a:p>
        </p:txBody>
      </p:sp>
    </p:spTree>
    <p:extLst>
      <p:ext uri="{BB962C8B-B14F-4D97-AF65-F5344CB8AC3E}">
        <p14:creationId xmlns:p14="http://schemas.microsoft.com/office/powerpoint/2010/main" val="2760481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LLM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4832092"/>
          </a:xfrm>
          <a:prstGeom prst="rect">
            <a:avLst/>
          </a:prstGeom>
          <a:noFill/>
        </p:spPr>
        <p:txBody>
          <a:bodyPr wrap="square">
            <a:spAutoFit/>
          </a:bodyPr>
          <a:lstStyle/>
          <a:p>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 關於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AI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訓練資料的法律問題</a:t>
            </a: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AI</a:t>
            </a:r>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模型「訓練」階段之資料搜集</a:t>
            </a:r>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t>
            </a:r>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侵害智慧財產權或合理使用？</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https://ai.iias.sinica.edu.tw/copyright-data-collection-during-ai-model-training/</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t>
            </a:r>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紐約時報</a:t>
            </a:r>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t>
            </a:r>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對</a:t>
            </a:r>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OpenAI</a:t>
            </a:r>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與</a:t>
            </a:r>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Microsoft</a:t>
            </a:r>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提起著作權侵權訴訟</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https://ai.iias.sinica.edu.tw/nyt-suit-against-openai-and-microsoft/</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關於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Open Source</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i="0" dirty="0">
                <a:solidFill>
                  <a:schemeClr val="accent6">
                    <a:lumMod val="10000"/>
                  </a:schemeClr>
                </a:solidFill>
                <a:effectLst/>
                <a:latin typeface="微軟正黑體" panose="020B0604030504040204" pitchFamily="34" charset="-120"/>
                <a:ea typeface="微軟正黑體" panose="020B0604030504040204" pitchFamily="34" charset="-120"/>
              </a:rPr>
              <a:t>LLaMA2 isn't "Open Source" - and why it doesn't matter</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https://www.alessiofanelli.com/posts/llama2-isnt-open-source</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How transparent are large language models?</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5"/>
              </a:rPr>
              <a:t>https://pub.towardsai.net/how-transparent-are-large-language-models-71dbb128a61c</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i="0" dirty="0">
                <a:solidFill>
                  <a:srgbClr val="363737"/>
                </a:solidFill>
                <a:effectLst/>
                <a:highlight>
                  <a:srgbClr val="FFFFFF"/>
                </a:highlight>
                <a:latin typeface="微軟正黑體" panose="020B0604030504040204" pitchFamily="34" charset="-120"/>
                <a:ea typeface="微軟正黑體" panose="020B0604030504040204" pitchFamily="34" charset="-120"/>
              </a:rPr>
              <a:t>A Data-Driven Look at the Rise of AI</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6"/>
              </a:rPr>
              <a:t>https://www.newcomer.co/p/a-data-driven-look-at-the-rise-of</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 關於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LLM</a:t>
            </a:r>
          </a:p>
          <a:p>
            <a:r>
              <a:rPr lang="en-US" altLang="zh-TW" sz="1200" b="1" dirty="0">
                <a:solidFill>
                  <a:srgbClr val="363737"/>
                </a:solidFill>
                <a:highlight>
                  <a:srgbClr val="FFFFFF"/>
                </a:highlight>
                <a:latin typeface="微軟正黑體" panose="020B0604030504040204" pitchFamily="34" charset="-120"/>
                <a:ea typeface="微軟正黑體" panose="020B0604030504040204" pitchFamily="34" charset="-120"/>
                <a:hlinkClick r:id="rId7">
                  <a:extLst>
                    <a:ext uri="{A12FA001-AC4F-418D-AE19-62706E023703}">
                      <ahyp:hlinkClr xmlns:ahyp="http://schemas.microsoft.com/office/drawing/2018/hyperlinkcolor" val="tx"/>
                    </a:ext>
                  </a:extLst>
                </a:hlinkClick>
              </a:rPr>
              <a:t>What is Temperature in NLP?</a:t>
            </a:r>
            <a:endParaRPr lang="en-US" altLang="zh-TW" sz="1200" b="1" dirty="0">
              <a:solidFill>
                <a:srgbClr val="363737"/>
              </a:solidFill>
              <a:highlight>
                <a:srgbClr val="FFFFFF"/>
              </a:highlight>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https://lukesalamone.github.io/posts/what-is-temperature/</a:t>
            </a:r>
          </a:p>
          <a:p>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
        <p:nvSpPr>
          <p:cNvPr id="2" name="矩形: 圓角 1">
            <a:extLst>
              <a:ext uri="{FF2B5EF4-FFF2-40B4-BE49-F238E27FC236}">
                <a16:creationId xmlns:a16="http://schemas.microsoft.com/office/drawing/2014/main" id="{25F7BCD3-E7BA-E421-F889-74B2785A88F4}"/>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Tree>
    <p:extLst>
      <p:ext uri="{BB962C8B-B14F-4D97-AF65-F5344CB8AC3E}">
        <p14:creationId xmlns:p14="http://schemas.microsoft.com/office/powerpoint/2010/main" val="1400994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2800" b="1" i="0" dirty="0">
                <a:solidFill>
                  <a:srgbClr val="0D0D0D"/>
                </a:solidFill>
                <a:effectLst/>
                <a:highlight>
                  <a:srgbClr val="FFFFFF"/>
                </a:highlight>
                <a:latin typeface="微軟正黑體" panose="020B0604030504040204" pitchFamily="34" charset="-120"/>
                <a:ea typeface="微軟正黑體" panose="020B0604030504040204" pitchFamily="34" charset="-120"/>
              </a:rPr>
              <a:t>Prompt Design</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362882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提示詞設計三大核心精神</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2196844"/>
            <a:ext cx="7038976" cy="3908762"/>
          </a:xfrm>
          <a:prstGeom prst="rect">
            <a:avLst/>
          </a:prstGeom>
          <a:noFill/>
        </p:spPr>
        <p:txBody>
          <a:bodyPr wrap="square">
            <a:spAutoFit/>
          </a:bodyPr>
          <a:lstStyle/>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寫清晰且具體的指示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(SOP)</a:t>
            </a:r>
          </a:p>
          <a:p>
            <a:pPr marL="285750" indent="-285750">
              <a:buFont typeface="Arial" panose="020B0604020202020204" pitchFamily="34" charset="0"/>
              <a:buChar char="•"/>
            </a:pP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200" b="1" dirty="0">
                <a:solidFill>
                  <a:srgbClr val="1B769B"/>
                </a:solidFill>
                <a:latin typeface="微軟正黑體" panose="020B0604030504040204" pitchFamily="34" charset="-120"/>
                <a:ea typeface="微軟正黑體" panose="020B0604030504040204" pitchFamily="34" charset="-120"/>
              </a:rPr>
              <a:t>清晰不代表短，</a:t>
            </a:r>
            <a:r>
              <a:rPr lang="en-US" altLang="zh-TW" sz="1200" b="1" dirty="0">
                <a:solidFill>
                  <a:srgbClr val="1B769B"/>
                </a:solidFill>
                <a:latin typeface="微軟正黑體" panose="020B0604030504040204" pitchFamily="34" charset="-120"/>
                <a:ea typeface="微軟正黑體" panose="020B0604030504040204" pitchFamily="34" charset="-120"/>
              </a:rPr>
              <a:t>Prompt </a:t>
            </a:r>
            <a:r>
              <a:rPr lang="zh-TW" altLang="en-US" sz="1200" b="1" dirty="0">
                <a:solidFill>
                  <a:srgbClr val="1B769B"/>
                </a:solidFill>
                <a:latin typeface="微軟正黑體" panose="020B0604030504040204" pitchFamily="34" charset="-120"/>
                <a:ea typeface="微軟正黑體" panose="020B0604030504040204" pitchFamily="34" charset="-120"/>
              </a:rPr>
              <a:t>可以寫很長描述具體清楚</a:t>
            </a:r>
            <a:endParaRPr lang="en-US" altLang="zh-TW" sz="1200" b="1" dirty="0">
              <a:solidFill>
                <a:srgbClr val="1B769B"/>
              </a:solidFill>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200" b="1" dirty="0">
                <a:solidFill>
                  <a:srgbClr val="1B769B"/>
                </a:solidFill>
                <a:latin typeface="微軟正黑體" panose="020B0604030504040204" pitchFamily="34" charset="-120"/>
                <a:ea typeface="微軟正黑體" panose="020B0604030504040204" pitchFamily="34" charset="-120"/>
              </a:rPr>
              <a:t>用分隔符號來明確界定輸入的不同部分</a:t>
            </a:r>
            <a:endParaRPr lang="en-US" altLang="zh-TW" sz="1200" b="1" dirty="0">
              <a:solidFill>
                <a:srgbClr val="1B769B"/>
              </a:solidFill>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200" b="1" dirty="0">
                <a:solidFill>
                  <a:srgbClr val="1B769B"/>
                </a:solidFill>
                <a:latin typeface="微軟正黑體" panose="020B0604030504040204" pitchFamily="34" charset="-120"/>
                <a:ea typeface="微軟正黑體" panose="020B0604030504040204" pitchFamily="34" charset="-120"/>
              </a:rPr>
              <a:t>可以指定輸出格式，例如指定 </a:t>
            </a:r>
            <a:r>
              <a:rPr lang="en-US" altLang="zh-TW" sz="1200" b="1" dirty="0">
                <a:solidFill>
                  <a:srgbClr val="1B769B"/>
                </a:solidFill>
                <a:latin typeface="微軟正黑體" panose="020B0604030504040204" pitchFamily="34" charset="-120"/>
                <a:ea typeface="微軟正黑體" panose="020B0604030504040204" pitchFamily="34" charset="-120"/>
              </a:rPr>
              <a:t>JSON </a:t>
            </a:r>
            <a:r>
              <a:rPr lang="zh-TW" altLang="en-US" sz="1200" b="1" dirty="0">
                <a:solidFill>
                  <a:srgbClr val="1B769B"/>
                </a:solidFill>
                <a:latin typeface="微軟正黑體" panose="020B0604030504040204" pitchFamily="34" charset="-120"/>
                <a:ea typeface="微軟正黑體" panose="020B0604030504040204" pitchFamily="34" charset="-120"/>
              </a:rPr>
              <a:t>輸出、用分隔號區隔不同段落、或是用 </a:t>
            </a:r>
            <a:r>
              <a:rPr lang="en-US" altLang="zh-TW" sz="1200" b="1" dirty="0">
                <a:solidFill>
                  <a:srgbClr val="1B769B"/>
                </a:solidFill>
                <a:latin typeface="微軟正黑體" panose="020B0604030504040204" pitchFamily="34" charset="-120"/>
                <a:ea typeface="微軟正黑體" panose="020B0604030504040204" pitchFamily="34" charset="-120"/>
              </a:rPr>
              <a:t>XML </a:t>
            </a:r>
            <a:r>
              <a:rPr lang="zh-TW" altLang="en-US" sz="1200" b="1" dirty="0">
                <a:solidFill>
                  <a:srgbClr val="1B769B"/>
                </a:solidFill>
                <a:latin typeface="微軟正黑體" panose="020B0604030504040204" pitchFamily="34" charset="-120"/>
                <a:ea typeface="微軟正黑體" panose="020B0604030504040204" pitchFamily="34" charset="-120"/>
              </a:rPr>
              <a:t>包起來</a:t>
            </a:r>
          </a:p>
          <a:p>
            <a:pPr marL="628650" lvl="1" indent="-171450">
              <a:buFont typeface="Arial" panose="020B0604020202020204" pitchFamily="34" charset="0"/>
              <a:buChar char="•"/>
            </a:pPr>
            <a:r>
              <a:rPr lang="zh-TW" altLang="en-US" sz="1200" b="1" dirty="0">
                <a:solidFill>
                  <a:srgbClr val="1B769B"/>
                </a:solidFill>
                <a:latin typeface="微軟正黑體" panose="020B0604030504040204" pitchFamily="34" charset="-120"/>
                <a:ea typeface="微軟正黑體" panose="020B0604030504040204" pitchFamily="34" charset="-120"/>
              </a:rPr>
              <a:t>給範例 </a:t>
            </a:r>
            <a:r>
              <a:rPr lang="en-US" altLang="zh-TW" sz="1200" b="1" dirty="0">
                <a:solidFill>
                  <a:srgbClr val="1B769B"/>
                </a:solidFill>
                <a:latin typeface="微軟正黑體" panose="020B0604030504040204" pitchFamily="34" charset="-120"/>
                <a:ea typeface="微軟正黑體" panose="020B0604030504040204" pitchFamily="34" charset="-120"/>
              </a:rPr>
              <a:t>(</a:t>
            </a:r>
            <a:r>
              <a:rPr lang="zh-TW" altLang="en-US" sz="1200" b="1" dirty="0">
                <a:solidFill>
                  <a:srgbClr val="1B769B"/>
                </a:solidFill>
                <a:latin typeface="微軟正黑體" panose="020B0604030504040204" pitchFamily="34" charset="-120"/>
                <a:ea typeface="微軟正黑體" panose="020B0604030504040204" pitchFamily="34" charset="-120"/>
              </a:rPr>
              <a:t>這叫做 </a:t>
            </a:r>
            <a:r>
              <a:rPr lang="en-US" altLang="zh-TW" sz="1200" b="1" dirty="0">
                <a:solidFill>
                  <a:srgbClr val="1B769B"/>
                </a:solidFill>
                <a:latin typeface="微軟正黑體" panose="020B0604030504040204" pitchFamily="34" charset="-120"/>
                <a:ea typeface="微軟正黑體" panose="020B0604030504040204" pitchFamily="34" charset="-120"/>
              </a:rPr>
              <a:t>Few-shot prompt/learning</a:t>
            </a:r>
            <a:r>
              <a:rPr lang="zh-TW" altLang="en-US" sz="1200" b="1" dirty="0">
                <a:solidFill>
                  <a:srgbClr val="1B769B"/>
                </a:solidFill>
                <a:latin typeface="微軟正黑體" panose="020B0604030504040204" pitchFamily="34" charset="-120"/>
                <a:ea typeface="微軟正黑體" panose="020B0604030504040204" pitchFamily="34" charset="-120"/>
              </a:rPr>
              <a:t>，相比於 </a:t>
            </a:r>
            <a:r>
              <a:rPr lang="en-US" altLang="zh-TW" sz="1200" b="1" dirty="0">
                <a:solidFill>
                  <a:srgbClr val="1B769B"/>
                </a:solidFill>
                <a:latin typeface="微軟正黑體" panose="020B0604030504040204" pitchFamily="34" charset="-120"/>
                <a:ea typeface="微軟正黑體" panose="020B0604030504040204" pitchFamily="34" charset="-120"/>
              </a:rPr>
              <a:t>zero-shot)</a:t>
            </a:r>
          </a:p>
          <a:p>
            <a:pPr lvl="1"/>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給模型思考時間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想一下再回答</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p>
          <a:p>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200" b="1" dirty="0">
                <a:solidFill>
                  <a:srgbClr val="1B769B"/>
                </a:solidFill>
                <a:latin typeface="微軟正黑體" panose="020B0604030504040204" pitchFamily="34" charset="-120"/>
                <a:ea typeface="微軟正黑體" panose="020B0604030504040204" pitchFamily="34" charset="-120"/>
              </a:rPr>
              <a:t>拆解步驟，讓模型對一個問題進行更長的思考時間 </a:t>
            </a:r>
            <a:r>
              <a:rPr lang="en-US" altLang="zh-TW" sz="1200" b="1" dirty="0">
                <a:solidFill>
                  <a:srgbClr val="1B769B"/>
                </a:solidFill>
                <a:latin typeface="微軟正黑體" panose="020B0604030504040204" pitchFamily="34" charset="-120"/>
                <a:ea typeface="微軟正黑體" panose="020B0604030504040204" pitchFamily="34" charset="-120"/>
              </a:rPr>
              <a:t>(</a:t>
            </a:r>
            <a:r>
              <a:rPr lang="zh-TW" altLang="en-US" sz="1200" b="1" dirty="0">
                <a:solidFill>
                  <a:srgbClr val="1B769B"/>
                </a:solidFill>
                <a:latin typeface="微軟正黑體" panose="020B0604030504040204" pitchFamily="34" charset="-120"/>
                <a:ea typeface="微軟正黑體" panose="020B0604030504040204" pitchFamily="34" charset="-120"/>
              </a:rPr>
              <a:t>也就是，有更多的輸出</a:t>
            </a:r>
            <a:r>
              <a:rPr lang="en-US" altLang="zh-TW" sz="1200" b="1" dirty="0">
                <a:solidFill>
                  <a:srgbClr val="1B769B"/>
                </a:solidFill>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200" b="1" dirty="0">
                <a:solidFill>
                  <a:srgbClr val="1B769B"/>
                </a:solidFill>
                <a:latin typeface="微軟正黑體" panose="020B0604030504040204" pitchFamily="34" charset="-120"/>
                <a:ea typeface="微軟正黑體" panose="020B0604030504040204" pitchFamily="34" charset="-120"/>
              </a:rPr>
              <a:t>太困難的任務，模型無法在短時間或用很少的詞來完成，就會亂掰，這招叫做 </a:t>
            </a:r>
            <a:r>
              <a:rPr lang="en-US" altLang="zh-TW" sz="1200" b="1" dirty="0">
                <a:solidFill>
                  <a:srgbClr val="1B769B"/>
                </a:solidFill>
                <a:latin typeface="微軟正黑體" panose="020B0604030504040204" pitchFamily="34" charset="-120"/>
                <a:ea typeface="微軟正黑體" panose="020B0604030504040204" pitchFamily="34" charset="-120"/>
              </a:rPr>
              <a:t>Chain of Thought (</a:t>
            </a:r>
            <a:r>
              <a:rPr lang="en-US" altLang="zh-TW" sz="1200" b="1" dirty="0" err="1">
                <a:solidFill>
                  <a:srgbClr val="1B769B"/>
                </a:solidFill>
                <a:latin typeface="微軟正黑體" panose="020B0604030504040204" pitchFamily="34" charset="-120"/>
                <a:ea typeface="微軟正黑體" panose="020B0604030504040204" pitchFamily="34" charset="-120"/>
              </a:rPr>
              <a:t>CoT</a:t>
            </a:r>
            <a:r>
              <a:rPr lang="en-US" altLang="zh-TW" sz="1200" b="1" dirty="0">
                <a:solidFill>
                  <a:srgbClr val="1B769B"/>
                </a:solidFill>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200" b="1" dirty="0">
                <a:solidFill>
                  <a:srgbClr val="1B769B"/>
                </a:solidFill>
                <a:latin typeface="微軟正黑體" panose="020B0604030504040204" pitchFamily="34" charset="-120"/>
                <a:ea typeface="微軟正黑體" panose="020B0604030504040204" pitchFamily="34" charset="-120"/>
              </a:rPr>
              <a:t>可以不拆步驟，只需要寫 </a:t>
            </a:r>
            <a:r>
              <a:rPr lang="en-US" altLang="zh-TW" sz="1200" b="1" dirty="0">
                <a:solidFill>
                  <a:srgbClr val="1B769B"/>
                </a:solidFill>
                <a:latin typeface="微軟正黑體" panose="020B0604030504040204" pitchFamily="34" charset="-120"/>
                <a:ea typeface="微軟正黑體" panose="020B0604030504040204" pitchFamily="34" charset="-120"/>
              </a:rPr>
              <a:t>Let's think step by step</a:t>
            </a:r>
            <a:r>
              <a:rPr lang="zh-TW" altLang="en-US" sz="1200" b="1" dirty="0">
                <a:solidFill>
                  <a:srgbClr val="1B769B"/>
                </a:solidFill>
                <a:latin typeface="微軟正黑體" panose="020B0604030504040204" pitchFamily="34" charset="-120"/>
                <a:ea typeface="微軟正黑體" panose="020B0604030504040204" pitchFamily="34" charset="-120"/>
              </a:rPr>
              <a:t>，就會大幅改進推理</a:t>
            </a:r>
          </a:p>
          <a:p>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情緒勒索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600" b="1" dirty="0" err="1">
                <a:solidFill>
                  <a:schemeClr val="accent6">
                    <a:lumMod val="10000"/>
                  </a:schemeClr>
                </a:solidFill>
                <a:latin typeface="微軟正黑體" panose="020B0604030504040204" pitchFamily="34" charset="-120"/>
                <a:ea typeface="微軟正黑體" panose="020B0604030504040204" pitchFamily="34" charset="-120"/>
              </a:rPr>
              <a:t>xd</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p>
          <a:p>
            <a:pPr marL="742950" lvl="1" indent="-285750">
              <a:buFont typeface="Arial" panose="020B0604020202020204" pitchFamily="34" charset="0"/>
              <a:buChar char="•"/>
            </a:pPr>
            <a:r>
              <a:rPr lang="zh-TW" altLang="en-US" sz="1200" b="1" dirty="0">
                <a:solidFill>
                  <a:srgbClr val="1B769B"/>
                </a:solidFill>
                <a:latin typeface="微軟正黑體" panose="020B0604030504040204" pitchFamily="34" charset="-120"/>
                <a:ea typeface="微軟正黑體" panose="020B0604030504040204" pitchFamily="34" charset="-120"/>
              </a:rPr>
              <a:t>情勒可恥但對 </a:t>
            </a:r>
            <a:r>
              <a:rPr lang="en-US" altLang="zh-TW" sz="1200" b="1" dirty="0">
                <a:solidFill>
                  <a:srgbClr val="1B769B"/>
                </a:solidFill>
                <a:latin typeface="微軟正黑體" panose="020B0604030504040204" pitchFamily="34" charset="-120"/>
                <a:ea typeface="微軟正黑體" panose="020B0604030504040204" pitchFamily="34" charset="-120"/>
              </a:rPr>
              <a:t>AI </a:t>
            </a:r>
            <a:r>
              <a:rPr lang="zh-TW" altLang="en-US" sz="1200" b="1" dirty="0">
                <a:solidFill>
                  <a:srgbClr val="1B769B"/>
                </a:solidFill>
                <a:latin typeface="微軟正黑體" panose="020B0604030504040204" pitchFamily="34" charset="-120"/>
                <a:ea typeface="微軟正黑體" panose="020B0604030504040204" pitchFamily="34" charset="-120"/>
              </a:rPr>
              <a:t>有用</a:t>
            </a:r>
            <a:endParaRPr lang="en-US" altLang="zh-TW" sz="1200" b="1" dirty="0">
              <a:solidFill>
                <a:srgbClr val="1B769B"/>
              </a:solidFill>
              <a:latin typeface="微軟正黑體" panose="020B0604030504040204" pitchFamily="34" charset="-120"/>
              <a:ea typeface="微軟正黑體" panose="020B0604030504040204" pitchFamily="34" charset="-120"/>
            </a:endParaRPr>
          </a:p>
          <a:p>
            <a:pPr marL="742950" lvl="1" indent="-285750">
              <a:buFont typeface="Arial" panose="020B0604020202020204" pitchFamily="34" charset="0"/>
              <a:buChar char="•"/>
            </a:pPr>
            <a:r>
              <a:rPr lang="zh-TW" altLang="en-US" sz="1200" b="1" dirty="0">
                <a:solidFill>
                  <a:srgbClr val="1B769B"/>
                </a:solidFill>
                <a:latin typeface="微軟正黑體" panose="020B0604030504040204" pitchFamily="34" charset="-120"/>
                <a:ea typeface="微軟正黑體" panose="020B0604030504040204" pitchFamily="34" charset="-120"/>
              </a:rPr>
              <a:t>我想這不用教吧，看看你過去的老闆就知道了</a:t>
            </a:r>
          </a:p>
          <a:p>
            <a:pPr marL="285750" indent="-285750">
              <a:buFont typeface="Arial" panose="020B0604020202020204" pitchFamily="34" charset="0"/>
              <a:buChar char="•"/>
            </a:pPr>
            <a:endParaRPr lang="zh-TW" altLang="en-US" sz="16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黑魔法</a:t>
            </a:r>
          </a:p>
        </p:txBody>
      </p:sp>
      <p:sp>
        <p:nvSpPr>
          <p:cNvPr id="2" name="矩形: 圓角 1">
            <a:extLst>
              <a:ext uri="{FF2B5EF4-FFF2-40B4-BE49-F238E27FC236}">
                <a16:creationId xmlns:a16="http://schemas.microsoft.com/office/drawing/2014/main" id="{25F7BCD3-E7BA-E421-F889-74B2785A88F4}"/>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dirty="0">
                <a:solidFill>
                  <a:srgbClr val="0D0D0D"/>
                </a:solidFill>
                <a:latin typeface="微軟正黑體" panose="020B0604030504040204" pitchFamily="34" charset="-120"/>
                <a:ea typeface="微軟正黑體" panose="020B0604030504040204" pitchFamily="34" charset="-120"/>
              </a:rPr>
              <a:t>Prompt Design</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3F54A2B-4C4C-1003-E55A-B7336BD89E8C}"/>
              </a:ext>
            </a:extLst>
          </p:cNvPr>
          <p:cNvSpPr txBox="1"/>
          <p:nvPr/>
        </p:nvSpPr>
        <p:spPr>
          <a:xfrm>
            <a:off x="449004" y="1449765"/>
            <a:ext cx="9895146" cy="369332"/>
          </a:xfrm>
          <a:prstGeom prst="rect">
            <a:avLst/>
          </a:prstGeom>
          <a:solidFill>
            <a:srgbClr val="FFC000"/>
          </a:solidFill>
        </p:spPr>
        <p:txBody>
          <a:bodyPr wrap="square">
            <a:spAutoFit/>
          </a:bodyPr>
          <a:lstStyle/>
          <a:p>
            <a:r>
              <a:rPr lang="zh-TW" altLang="en-US" b="0" i="0" dirty="0">
                <a:solidFill>
                  <a:srgbClr val="0D0D0D"/>
                </a:solidFill>
                <a:effectLst/>
                <a:latin typeface="微軟正黑體" panose="020B0604030504040204" pitchFamily="34" charset="-120"/>
                <a:ea typeface="微軟正黑體" panose="020B0604030504040204" pitchFamily="34" charset="-120"/>
              </a:rPr>
              <a:t>提示詞設計是指設計和撰寫有效的提示詞，以引導人工智慧模型產生所需的結果。</a:t>
            </a:r>
            <a:endParaRPr lang="zh-TW" altLang="en-US" dirty="0">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140E5C5B-D7BC-96F2-72BF-CCFBCDDC8529}"/>
              </a:ext>
            </a:extLst>
          </p:cNvPr>
          <p:cNvPicPr>
            <a:picLocks noChangeAspect="1"/>
          </p:cNvPicPr>
          <p:nvPr/>
        </p:nvPicPr>
        <p:blipFill>
          <a:blip r:embed="rId3"/>
          <a:stretch>
            <a:fillRect/>
          </a:stretch>
        </p:blipFill>
        <p:spPr>
          <a:xfrm>
            <a:off x="7610476" y="2196844"/>
            <a:ext cx="3908762" cy="39087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485" name="Picture 5" descr="ChatGPT Logo PNG With Transparent Background">
            <a:extLst>
              <a:ext uri="{FF2B5EF4-FFF2-40B4-BE49-F238E27FC236}">
                <a16:creationId xmlns:a16="http://schemas.microsoft.com/office/drawing/2014/main" id="{897CBE2C-9382-5FDF-03B2-4D90E08D2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96027">
            <a:off x="9645846" y="3281160"/>
            <a:ext cx="473743" cy="47374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489" name="Picture 9" descr="Claude AI icon PNG and SVG Vector Free Download">
            <a:extLst>
              <a:ext uri="{FF2B5EF4-FFF2-40B4-BE49-F238E27FC236}">
                <a16:creationId xmlns:a16="http://schemas.microsoft.com/office/drawing/2014/main" id="{9F181019-1262-0E82-73A0-FABE2E47CB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063651">
            <a:off x="9988648" y="4181582"/>
            <a:ext cx="423862" cy="423862"/>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497" name="Picture 17" descr="Mistral AI on LinkedIn: Bringing open AI models to the frontier | 61  comments">
            <a:extLst>
              <a:ext uri="{FF2B5EF4-FFF2-40B4-BE49-F238E27FC236}">
                <a16:creationId xmlns:a16="http://schemas.microsoft.com/office/drawing/2014/main" id="{FF318352-7B35-BD6F-9D51-7C877012E1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39595">
            <a:off x="10715830" y="4279561"/>
            <a:ext cx="530447" cy="48457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499" name="Picture 19" descr="Google Gemini - OIT">
            <a:extLst>
              <a:ext uri="{FF2B5EF4-FFF2-40B4-BE49-F238E27FC236}">
                <a16:creationId xmlns:a16="http://schemas.microsoft.com/office/drawing/2014/main" id="{C6457188-8B66-80AE-88D6-ABE395085A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38681">
            <a:off x="10767532" y="2772119"/>
            <a:ext cx="457866" cy="45786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6" name="語音泡泡: 橢圓形 15">
            <a:extLst>
              <a:ext uri="{FF2B5EF4-FFF2-40B4-BE49-F238E27FC236}">
                <a16:creationId xmlns:a16="http://schemas.microsoft.com/office/drawing/2014/main" id="{1AD168F0-6F00-4FF8-45AF-D38D062C795C}"/>
              </a:ext>
            </a:extLst>
          </p:cNvPr>
          <p:cNvSpPr/>
          <p:nvPr/>
        </p:nvSpPr>
        <p:spPr>
          <a:xfrm flipH="1">
            <a:off x="7345399" y="2543277"/>
            <a:ext cx="1202880" cy="974754"/>
          </a:xfrm>
          <a:prstGeom prst="wedgeEllipseCallout">
            <a:avLst>
              <a:gd name="adj1" fmla="val -47756"/>
              <a:gd name="adj2" fmla="val 59568"/>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呱呱</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ㄚㄚ</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0771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寫清晰且具體的指示</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黑魔法</a:t>
            </a:r>
          </a:p>
        </p:txBody>
      </p:sp>
      <p:sp>
        <p:nvSpPr>
          <p:cNvPr id="9" name="文字方塊 8">
            <a:extLst>
              <a:ext uri="{FF2B5EF4-FFF2-40B4-BE49-F238E27FC236}">
                <a16:creationId xmlns:a16="http://schemas.microsoft.com/office/drawing/2014/main" id="{63F54A2B-4C4C-1003-E55A-B7336BD89E8C}"/>
              </a:ext>
            </a:extLst>
          </p:cNvPr>
          <p:cNvSpPr txBox="1"/>
          <p:nvPr/>
        </p:nvSpPr>
        <p:spPr>
          <a:xfrm>
            <a:off x="449004" y="1359734"/>
            <a:ext cx="5323830" cy="338554"/>
          </a:xfrm>
          <a:prstGeom prst="rect">
            <a:avLst/>
          </a:prstGeom>
          <a:noFill/>
        </p:spPr>
        <p:txBody>
          <a:bodyPr wrap="square">
            <a:spAutoFit/>
          </a:bodyPr>
          <a:lstStyle/>
          <a:p>
            <a:pPr algn="ctr"/>
            <a:r>
              <a:rPr lang="en-US" altLang="zh-TW" sz="1600" b="1" i="0" dirty="0">
                <a:solidFill>
                  <a:schemeClr val="accent6">
                    <a:lumMod val="10000"/>
                  </a:schemeClr>
                </a:solidFill>
                <a:effectLst/>
                <a:latin typeface="微軟正黑體" panose="020B0604030504040204" pitchFamily="34" charset="-120"/>
                <a:ea typeface="微軟正黑體" panose="020B0604030504040204" pitchFamily="34" charset="-120"/>
              </a:rPr>
              <a:t>ChatGPT </a:t>
            </a:r>
            <a:r>
              <a:rPr lang="zh-TW" altLang="en-US" sz="1600" b="1" i="0" dirty="0">
                <a:solidFill>
                  <a:schemeClr val="accent6">
                    <a:lumMod val="10000"/>
                  </a:schemeClr>
                </a:solidFill>
                <a:effectLst/>
                <a:latin typeface="微軟正黑體" panose="020B0604030504040204" pitchFamily="34" charset="-120"/>
                <a:ea typeface="微軟正黑體" panose="020B0604030504040204" pitchFamily="34" charset="-120"/>
              </a:rPr>
              <a:t>使用 </a:t>
            </a:r>
            <a:r>
              <a:rPr lang="en-US" altLang="zh-TW" sz="1600" b="1" i="0" dirty="0" err="1">
                <a:solidFill>
                  <a:schemeClr val="accent6">
                    <a:lumMod val="10000"/>
                  </a:schemeClr>
                </a:solidFill>
                <a:effectLst/>
                <a:latin typeface="微軟正黑體" panose="020B0604030504040204" pitchFamily="34" charset="-120"/>
                <a:ea typeface="微軟正黑體" panose="020B0604030504040204" pitchFamily="34" charset="-120"/>
              </a:rPr>
              <a:t>browsering</a:t>
            </a:r>
            <a:r>
              <a:rPr lang="en-US" altLang="zh-TW" sz="1600" b="1" i="0" dirty="0">
                <a:solidFill>
                  <a:schemeClr val="accent6">
                    <a:lumMod val="10000"/>
                  </a:schemeClr>
                </a:solidFill>
                <a:effectLst/>
                <a:latin typeface="微軟正黑體" panose="020B0604030504040204" pitchFamily="34" charset="-120"/>
                <a:ea typeface="微軟正黑體" panose="020B0604030504040204" pitchFamily="34" charset="-120"/>
              </a:rPr>
              <a:t> </a:t>
            </a:r>
            <a:r>
              <a:rPr lang="en-US" altLang="zh-TW" sz="1600" b="1" i="0" dirty="0" err="1">
                <a:solidFill>
                  <a:schemeClr val="accent6">
                    <a:lumMod val="10000"/>
                  </a:schemeClr>
                </a:solidFill>
                <a:effectLst/>
                <a:latin typeface="微軟正黑體" panose="020B0604030504040204" pitchFamily="34" charset="-120"/>
                <a:ea typeface="微軟正黑體" panose="020B0604030504040204" pitchFamily="34" charset="-120"/>
              </a:rPr>
              <a:t>bing</a:t>
            </a:r>
            <a:r>
              <a:rPr lang="en-US" altLang="zh-TW" sz="1600" b="1" i="0" dirty="0">
                <a:solidFill>
                  <a:schemeClr val="accent6">
                    <a:lumMod val="10000"/>
                  </a:schemeClr>
                </a:solidFill>
                <a:effectLst/>
                <a:latin typeface="微軟正黑體" panose="020B0604030504040204" pitchFamily="34" charset="-120"/>
                <a:ea typeface="微軟正黑體" panose="020B0604030504040204" pitchFamily="34" charset="-120"/>
              </a:rPr>
              <a:t> search </a:t>
            </a:r>
            <a:r>
              <a:rPr lang="zh-TW" altLang="en-US" sz="1600" b="1" i="0" dirty="0">
                <a:solidFill>
                  <a:schemeClr val="accent6">
                    <a:lumMod val="10000"/>
                  </a:schemeClr>
                </a:solidFill>
                <a:effectLst/>
                <a:latin typeface="微軟正黑體" panose="020B0604030504040204" pitchFamily="34" charset="-120"/>
                <a:ea typeface="微軟正黑體" panose="020B0604030504040204" pitchFamily="34" charset="-120"/>
              </a:rPr>
              <a:t>的系統 </a:t>
            </a:r>
            <a:r>
              <a:rPr lang="en-US" altLang="zh-TW" sz="1600" b="1" i="0" dirty="0">
                <a:solidFill>
                  <a:schemeClr val="accent6">
                    <a:lumMod val="10000"/>
                  </a:schemeClr>
                </a:solidFill>
                <a:effectLst/>
                <a:latin typeface="微軟正黑體" panose="020B0604030504040204" pitchFamily="34" charset="-120"/>
                <a:ea typeface="微軟正黑體" panose="020B0604030504040204" pitchFamily="34" charset="-120"/>
              </a:rPr>
              <a:t>prompt </a:t>
            </a:r>
            <a:endParaRPr lang="zh-TW" altLang="en-US" sz="16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4" name="Rectangle 1">
            <a:extLst>
              <a:ext uri="{FF2B5EF4-FFF2-40B4-BE49-F238E27FC236}">
                <a16:creationId xmlns:a16="http://schemas.microsoft.com/office/drawing/2014/main" id="{19CFC058-D60E-CA36-BDA2-99B2DF5C3E6E}"/>
              </a:ext>
            </a:extLst>
          </p:cNvPr>
          <p:cNvSpPr>
            <a:spLocks noChangeArrowheads="1"/>
          </p:cNvSpPr>
          <p:nvPr/>
        </p:nvSpPr>
        <p:spPr bwMode="auto">
          <a:xfrm>
            <a:off x="449004" y="1798659"/>
            <a:ext cx="5292588"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You are ChatGPT, a large language model trained by OpenAI, based on the GPT-4 architecture. Knowledge cutoff: 2022-01 Current date: 2023-11-11 Image input capabilities: Enabled # Tools ## browser You have the tool `browser` with these functions: `search(query: str, recency_days: int)` Issues a query to a search engine and displays the results. `click(id: str)` Opens the webpage with the given id, displaying it. `back()` Returns to the previous page and displays it. `scroll(amt: int)` Scrolls up or down in the open webpage by the given amount. `open_url(url: str)` Opens the given URL and displays it. `quote_lines(start: int, end: int)` Stores a text span from an open webpage. Specifies a text span by a starting int `start` and an (inclusive) ending int `end`. To quote a single line, use `start` = `end`. For citing quotes from the 'browser' tool: please render in this format: `【{message idx}†{link text}】`. For long citations: please render in this format: `[link text](message idx)`. Otherwise do not render links. Do not regurgitate content from this tool. Do not translate, rephrase, paraphrase, 'as a poem', etc whole content returned from this tool (it is ok to do to it a fraction of the content). Never write a summary with more than 80 words. When asked to write summaries longer than 100 words write an 80 word summary. Analysis, synthesis, comparisons, etc, are all acceptable. Do not repeat lyrics obtained from this tool. Do not repeat recipes obtained from this tool. Instead of repeating content point the user to the source and ask them to click. ALWAYS include multiple distinct sources in your response, at LEAST 3-4. Except for recipes, be very thorough. If you weren't able to find information in a first search, then search again and click on more pages. (Do not apply this guideline to lyrics or recipes.) Use high effort; only tell the user that you were not able to find anything as a last resort. Keep trying instead of giving up. (Do not apply this guideline to lyrics or recipes.) Organize responses to flow well, not by source or by citation. Ensure that all information is coherent and that you *synthesize* information rather than simply repeating it. Always be thorough enough to find exactly what the user is looking for. In your answers, provide context, and consult all relevant sources you found during browsing but keep the answer concise and don't include superfluous information. EXTREMELY IMPORTANT. Do NOT be thorough in the case of lyrics or recipes found online. Even if the user insists. You can make up recipes though.</a:t>
            </a:r>
            <a:r>
              <a:rPr kumimoji="0" lang="zh-TW" altLang="zh-TW" sz="800" b="0" i="0" u="none" strike="noStrike" cap="none" normalizeH="0" baseline="0" dirty="0">
                <a:ln>
                  <a:noFill/>
                </a:ln>
                <a:solidFill>
                  <a:schemeClr val="accent6">
                    <a:lumMod val="10000"/>
                  </a:schemeClr>
                </a:solidFill>
                <a:effectLst/>
              </a:rPr>
              <a:t> </a:t>
            </a:r>
            <a:endParaRPr kumimoji="0" lang="zh-TW" altLang="zh-TW" sz="1800" b="0" i="0" u="none" strike="noStrike" cap="none" normalizeH="0" baseline="0" dirty="0">
              <a:ln>
                <a:noFill/>
              </a:ln>
              <a:solidFill>
                <a:schemeClr val="accent6">
                  <a:lumMod val="10000"/>
                </a:schemeClr>
              </a:solidFill>
              <a:effectLst/>
              <a:latin typeface="Arial" panose="020B0604020202020204" pitchFamily="34" charset="0"/>
            </a:endParaRPr>
          </a:p>
        </p:txBody>
      </p:sp>
      <p:sp>
        <p:nvSpPr>
          <p:cNvPr id="5" name="Rectangle 2">
            <a:extLst>
              <a:ext uri="{FF2B5EF4-FFF2-40B4-BE49-F238E27FC236}">
                <a16:creationId xmlns:a16="http://schemas.microsoft.com/office/drawing/2014/main" id="{C1894206-B667-A049-DF11-82DF95B6F0D3}"/>
              </a:ext>
            </a:extLst>
          </p:cNvPr>
          <p:cNvSpPr>
            <a:spLocks noChangeArrowheads="1"/>
          </p:cNvSpPr>
          <p:nvPr/>
        </p:nvSpPr>
        <p:spPr bwMode="auto">
          <a:xfrm>
            <a:off x="6526610" y="1144356"/>
            <a:ext cx="4941492"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您是ChatGPT，一個由OpenAI訓練的大型語言模型，基於GPT-4架構。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000" dirty="0">
              <a:solidFill>
                <a:schemeClr val="accent6">
                  <a:lumMod val="10000"/>
                </a:schemeClr>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知識截止日期：2022年1月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當前日期：2023年11月11日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圖像輸入功能：已啟用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000" dirty="0">
              <a:solidFill>
                <a:schemeClr val="accent6">
                  <a:lumMod val="10000"/>
                </a:schemeClr>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工具</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瀏覽器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您有一個名為browser的工具，它具有以下功能：</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search(query: str, recency_days: int) 向搜索引擎發出查詢並顯示結果。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click(id: str) 打開具有給定id的網頁，並顯示它。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back() 返回到上一頁並顯示它。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scroll(amt: int) 在打開的網頁上上下滾動指定的數量。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open_url(url: str) 打開給定的URL並顯示它。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quote_lines(start: int, end: int) 從打開的網頁中儲存文本範圍。</a:t>
            </a:r>
            <a:endParaRPr lang="en-US" altLang="zh-TW" sz="1000" dirty="0">
              <a:solidFill>
                <a:schemeClr val="accent6">
                  <a:lumMod val="10000"/>
                </a:schemeClr>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用開始的int start和結尾的int end指定文本範圍。要引用單行，使用start = end。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000" dirty="0">
              <a:solidFill>
                <a:schemeClr val="accent6">
                  <a:lumMod val="10000"/>
                </a:schemeClr>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引用browser工具中的引文時，請按照此格式呈現：【{message idx}†{link text}】。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長篇引文請按照以下格式呈現：[link text](message idx)。 否則不要呈現連結。 </a:t>
            </a:r>
            <a:endParaRPr kumimoji="0" lang="en-US" altLang="zh-TW" sz="1000" b="0" i="0" u="none" strike="noStrike" cap="none" normalizeH="0" baseline="0" dirty="0">
              <a:ln>
                <a:noFill/>
              </a:ln>
              <a:solidFill>
                <a:schemeClr val="accent6">
                  <a:lumMod val="10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000" dirty="0">
              <a:solidFill>
                <a:schemeClr val="accent6">
                  <a:lumMod val="10000"/>
                </a:schemeClr>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chemeClr val="accent6">
                    <a:lumMod val="10000"/>
                  </a:schemeClr>
                </a:solidFill>
                <a:effectLst/>
                <a:latin typeface="Arial Unicode MS"/>
              </a:rPr>
              <a:t>不要從這個工具中背誦內容。 不要翻譯、改寫、釋義、將整個從這個工具返回的內容‘作為詩歌’等（對其內容的一小部分這樣做是可以的）。 永遠不要寫超過80字的摘要。 當被要求寫超過100字的摘要時，請寫一個80字的摘要。 分析、綜合、比較等都是可以接受的。 不要重複這個工具中獲得的歌詞。 不要重複這個工具中找到的食譜。 不要重複內容，而是指引用戶去源頭並要求他們點擊。 總是在回應中包含至少3-4個不同的來源。 除了食譜，要非常徹底。如果第一次搜索找不到資訊，那麼再次搜索並點擊更多頁面。（不要將此指南應用於歌詞或食譜。） 使用高度努力；只有在最後才告訴用戶您找不到任何東西。不要放棄，而是繼續嘗試。（不要將此指南應用於歌詞或食譜。） 組織回應以流暢的方式，而不是按來源或引用。確保所有資訊是連貫的，並且您綜合資訊，而不是簡單重複它。 總是徹底到足以找到用戶正在尋找的確切內容。在您的答案中提供上下文，並諮詢在瀏覽期間找到的所有相關來源，但保持答案簡潔，不包含多餘的資訊。 極其重要。在找到線上歌詞或食譜的情況下，即使用戶堅持，也不要徹底。不過你可以自己創作食譜。</a:t>
            </a:r>
            <a:r>
              <a:rPr kumimoji="0" lang="zh-TW" altLang="zh-TW" sz="800" b="0" i="0" u="none" strike="noStrike" cap="none" normalizeH="0" baseline="0" dirty="0">
                <a:ln>
                  <a:noFill/>
                </a:ln>
                <a:solidFill>
                  <a:schemeClr val="accent6">
                    <a:lumMod val="10000"/>
                  </a:schemeClr>
                </a:solidFill>
                <a:effectLst/>
              </a:rPr>
              <a:t> </a:t>
            </a:r>
            <a:endParaRPr kumimoji="0" lang="zh-TW" altLang="zh-TW" sz="1800" b="0" i="0" u="none" strike="noStrike" cap="none" normalizeH="0" baseline="0" dirty="0">
              <a:ln>
                <a:noFill/>
              </a:ln>
              <a:solidFill>
                <a:schemeClr val="accent6">
                  <a:lumMod val="10000"/>
                </a:schemeClr>
              </a:solidFill>
              <a:effectLst/>
              <a:latin typeface="Arial" panose="020B0604020202020204" pitchFamily="34" charset="0"/>
            </a:endParaRPr>
          </a:p>
        </p:txBody>
      </p:sp>
      <p:sp>
        <p:nvSpPr>
          <p:cNvPr id="8" name="箭號: 向右 7">
            <a:extLst>
              <a:ext uri="{FF2B5EF4-FFF2-40B4-BE49-F238E27FC236}">
                <a16:creationId xmlns:a16="http://schemas.microsoft.com/office/drawing/2014/main" id="{F1AB1A3E-4A23-A88B-39BE-18B2737E1514}"/>
              </a:ext>
            </a:extLst>
          </p:cNvPr>
          <p:cNvSpPr/>
          <p:nvPr/>
        </p:nvSpPr>
        <p:spPr>
          <a:xfrm>
            <a:off x="5877919" y="3218955"/>
            <a:ext cx="512364" cy="8572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文字方塊 9">
            <a:extLst>
              <a:ext uri="{FF2B5EF4-FFF2-40B4-BE49-F238E27FC236}">
                <a16:creationId xmlns:a16="http://schemas.microsoft.com/office/drawing/2014/main" id="{E8F44DED-2AD7-17BC-292E-3D1FB70BA9E5}"/>
              </a:ext>
            </a:extLst>
          </p:cNvPr>
          <p:cNvSpPr txBox="1"/>
          <p:nvPr/>
        </p:nvSpPr>
        <p:spPr>
          <a:xfrm>
            <a:off x="5772834" y="4076205"/>
            <a:ext cx="646331" cy="369332"/>
          </a:xfrm>
          <a:prstGeom prst="rect">
            <a:avLst/>
          </a:prstGeom>
          <a:noFill/>
        </p:spPr>
        <p:txBody>
          <a:bodyPr wrap="none" rtlCol="0">
            <a:spAutoFit/>
          </a:bodyPr>
          <a:lstStyle/>
          <a:p>
            <a:r>
              <a:rPr lang="zh-TW" altLang="en-US" dirty="0"/>
              <a:t>翻譯</a:t>
            </a:r>
          </a:p>
        </p:txBody>
      </p:sp>
      <p:sp>
        <p:nvSpPr>
          <p:cNvPr id="14" name="矩形: 圓角 13">
            <a:extLst>
              <a:ext uri="{FF2B5EF4-FFF2-40B4-BE49-F238E27FC236}">
                <a16:creationId xmlns:a16="http://schemas.microsoft.com/office/drawing/2014/main" id="{2C3A7EE9-6718-8BB0-493F-77100BF8C115}"/>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dirty="0">
                <a:solidFill>
                  <a:srgbClr val="0D0D0D"/>
                </a:solidFill>
                <a:latin typeface="微軟正黑體" panose="020B0604030504040204" pitchFamily="34" charset="-120"/>
                <a:ea typeface="微軟正黑體" panose="020B0604030504040204" pitchFamily="34" charset="-120"/>
              </a:rPr>
              <a:t>Prompt Design</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04763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D39C432D-38EA-ECAD-DD25-0112B041DBD1}"/>
              </a:ext>
            </a:extLst>
          </p:cNvPr>
          <p:cNvPicPr>
            <a:picLocks noChangeAspect="1"/>
          </p:cNvPicPr>
          <p:nvPr/>
        </p:nvPicPr>
        <p:blipFill>
          <a:blip r:embed="rId2"/>
          <a:stretch>
            <a:fillRect/>
          </a:stretch>
        </p:blipFill>
        <p:spPr>
          <a:xfrm>
            <a:off x="6324600" y="1185131"/>
            <a:ext cx="4691964" cy="5058974"/>
          </a:xfrm>
          <a:prstGeom prst="rect">
            <a:avLst/>
          </a:prstGeom>
        </p:spPr>
      </p:pic>
      <p:sp>
        <p:nvSpPr>
          <p:cNvPr id="8" name="矩形 7">
            <a:extLst>
              <a:ext uri="{FF2B5EF4-FFF2-40B4-BE49-F238E27FC236}">
                <a16:creationId xmlns:a16="http://schemas.microsoft.com/office/drawing/2014/main" id="{3B0225EA-2420-B620-2490-F84A0F7DF7C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避免資訊洩漏</a:t>
            </a:r>
          </a:p>
        </p:txBody>
      </p:sp>
      <p:sp>
        <p:nvSpPr>
          <p:cNvPr id="9" name="矩形: 圓角 8">
            <a:extLst>
              <a:ext uri="{FF2B5EF4-FFF2-40B4-BE49-F238E27FC236}">
                <a16:creationId xmlns:a16="http://schemas.microsoft.com/office/drawing/2014/main" id="{976D8F6C-CEA5-7C0C-DB73-20659F7523FC}"/>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dirty="0">
                <a:solidFill>
                  <a:srgbClr val="0D0D0D"/>
                </a:solidFill>
                <a:latin typeface="微軟正黑體" panose="020B0604030504040204" pitchFamily="34" charset="-120"/>
                <a:ea typeface="微軟正黑體" panose="020B0604030504040204" pitchFamily="34" charset="-120"/>
              </a:rPr>
              <a:t>Prompt Design</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0" name="標題 1">
            <a:extLst>
              <a:ext uri="{FF2B5EF4-FFF2-40B4-BE49-F238E27FC236}">
                <a16:creationId xmlns:a16="http://schemas.microsoft.com/office/drawing/2014/main" id="{05159430-A864-AAD4-8DAE-5AEC0A90EAB8}"/>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用分隔符號明確界定不同部分</a:t>
            </a:r>
          </a:p>
        </p:txBody>
      </p:sp>
      <p:sp>
        <p:nvSpPr>
          <p:cNvPr id="13" name="文字方塊 12">
            <a:extLst>
              <a:ext uri="{FF2B5EF4-FFF2-40B4-BE49-F238E27FC236}">
                <a16:creationId xmlns:a16="http://schemas.microsoft.com/office/drawing/2014/main" id="{B8F0A1D3-0A21-F589-1DE1-7AD8D4BB6282}"/>
              </a:ext>
            </a:extLst>
          </p:cNvPr>
          <p:cNvSpPr txBox="1"/>
          <p:nvPr/>
        </p:nvSpPr>
        <p:spPr>
          <a:xfrm>
            <a:off x="449004" y="1359734"/>
            <a:ext cx="5292587" cy="584775"/>
          </a:xfrm>
          <a:prstGeom prst="rect">
            <a:avLst/>
          </a:prstGeom>
          <a:no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用分隔符號也可避免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Prompt injection: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用戶輸入一些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prompt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繞過你的指示，讓模型發出你不想做的事情</a:t>
            </a:r>
          </a:p>
        </p:txBody>
      </p:sp>
      <p:pic>
        <p:nvPicPr>
          <p:cNvPr id="14" name="圖片 13">
            <a:extLst>
              <a:ext uri="{FF2B5EF4-FFF2-40B4-BE49-F238E27FC236}">
                <a16:creationId xmlns:a16="http://schemas.microsoft.com/office/drawing/2014/main" id="{E83C733B-74C7-1806-4965-AC2CA8EA6117}"/>
              </a:ext>
            </a:extLst>
          </p:cNvPr>
          <p:cNvPicPr>
            <a:picLocks noChangeAspect="1"/>
          </p:cNvPicPr>
          <p:nvPr/>
        </p:nvPicPr>
        <p:blipFill>
          <a:blip r:embed="rId3"/>
          <a:stretch>
            <a:fillRect/>
          </a:stretch>
        </p:blipFill>
        <p:spPr>
          <a:xfrm>
            <a:off x="494462" y="2345814"/>
            <a:ext cx="5247129" cy="2885044"/>
          </a:xfrm>
          <a:prstGeom prst="rect">
            <a:avLst/>
          </a:prstGeom>
        </p:spPr>
      </p:pic>
      <p:sp>
        <p:nvSpPr>
          <p:cNvPr id="15" name="文字方塊 14">
            <a:extLst>
              <a:ext uri="{FF2B5EF4-FFF2-40B4-BE49-F238E27FC236}">
                <a16:creationId xmlns:a16="http://schemas.microsoft.com/office/drawing/2014/main" id="{56159E35-DDB9-C56F-3B73-DD1AE7802601}"/>
              </a:ext>
            </a:extLst>
          </p:cNvPr>
          <p:cNvSpPr txBox="1"/>
          <p:nvPr/>
        </p:nvSpPr>
        <p:spPr>
          <a:xfrm>
            <a:off x="705176" y="5755273"/>
            <a:ext cx="5036415" cy="338554"/>
          </a:xfrm>
          <a:prstGeom prst="rect">
            <a:avLst/>
          </a:prstGeom>
          <a:solidFill>
            <a:srgbClr val="FFC000"/>
          </a:solid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對模型套話，讓模型把機密訊息說出來</a:t>
            </a:r>
          </a:p>
        </p:txBody>
      </p:sp>
      <p:sp>
        <p:nvSpPr>
          <p:cNvPr id="16" name="矩形 15">
            <a:extLst>
              <a:ext uri="{FF2B5EF4-FFF2-40B4-BE49-F238E27FC236}">
                <a16:creationId xmlns:a16="http://schemas.microsoft.com/office/drawing/2014/main" id="{01FB6F47-D486-6E92-B9FB-7CD8B138338C}"/>
              </a:ext>
            </a:extLst>
          </p:cNvPr>
          <p:cNvSpPr/>
          <p:nvPr/>
        </p:nvSpPr>
        <p:spPr>
          <a:xfrm>
            <a:off x="2152650" y="4819650"/>
            <a:ext cx="2400300" cy="411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54DDC017-9413-2C6E-4151-A83404F071DB}"/>
              </a:ext>
            </a:extLst>
          </p:cNvPr>
          <p:cNvPicPr>
            <a:picLocks noChangeAspect="1"/>
          </p:cNvPicPr>
          <p:nvPr/>
        </p:nvPicPr>
        <p:blipFill rotWithShape="1">
          <a:blip r:embed="rId4"/>
          <a:srcRect t="11385" b="4000"/>
          <a:stretch/>
        </p:blipFill>
        <p:spPr>
          <a:xfrm>
            <a:off x="9060167" y="4057650"/>
            <a:ext cx="3131833" cy="2434369"/>
          </a:xfrm>
          <a:prstGeom prst="rect">
            <a:avLst/>
          </a:prstGeom>
        </p:spPr>
      </p:pic>
      <p:sp>
        <p:nvSpPr>
          <p:cNvPr id="18" name="矩形 17">
            <a:extLst>
              <a:ext uri="{FF2B5EF4-FFF2-40B4-BE49-F238E27FC236}">
                <a16:creationId xmlns:a16="http://schemas.microsoft.com/office/drawing/2014/main" id="{34C96BC0-6D30-F877-94DC-8658C6856C68}"/>
              </a:ext>
            </a:extLst>
          </p:cNvPr>
          <p:cNvSpPr/>
          <p:nvPr/>
        </p:nvSpPr>
        <p:spPr>
          <a:xfrm>
            <a:off x="6391275" y="5372100"/>
            <a:ext cx="962025" cy="2095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B09D658E-1DC8-392C-FF6E-4CEFDF2E599B}"/>
              </a:ext>
            </a:extLst>
          </p:cNvPr>
          <p:cNvSpPr txBox="1"/>
          <p:nvPr/>
        </p:nvSpPr>
        <p:spPr>
          <a:xfrm>
            <a:off x="2152650" y="4655922"/>
            <a:ext cx="2209800" cy="369332"/>
          </a:xfrm>
          <a:prstGeom prst="rect">
            <a:avLst/>
          </a:prstGeom>
          <a:noFill/>
        </p:spPr>
        <p:txBody>
          <a:bodyPr wrap="square">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提示注入攻擊示意</a:t>
            </a:r>
          </a:p>
        </p:txBody>
      </p:sp>
    </p:spTree>
    <p:extLst>
      <p:ext uri="{BB962C8B-B14F-4D97-AF65-F5344CB8AC3E}">
        <p14:creationId xmlns:p14="http://schemas.microsoft.com/office/powerpoint/2010/main" val="905807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0434CCA-EC13-DFBA-95CD-6EF89290FC8D}"/>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accent6">
                    <a:lumMod val="10000"/>
                  </a:schemeClr>
                </a:solidFill>
              </a:rPr>
              <a:t>先示範給模型看，再請模型依樣畫狐狸</a:t>
            </a:r>
          </a:p>
        </p:txBody>
      </p:sp>
      <p:sp>
        <p:nvSpPr>
          <p:cNvPr id="6" name="矩形: 圓角 5">
            <a:extLst>
              <a:ext uri="{FF2B5EF4-FFF2-40B4-BE49-F238E27FC236}">
                <a16:creationId xmlns:a16="http://schemas.microsoft.com/office/drawing/2014/main" id="{844A7E4E-5FE8-4E4B-00AF-2F3022F9F2CF}"/>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dirty="0">
                <a:solidFill>
                  <a:srgbClr val="0D0D0D"/>
                </a:solidFill>
                <a:latin typeface="微軟正黑體" panose="020B0604030504040204" pitchFamily="34" charset="-120"/>
                <a:ea typeface="微軟正黑體" panose="020B0604030504040204" pitchFamily="34" charset="-120"/>
              </a:rPr>
              <a:t>Prompt Design</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1D4622D8-ED7F-6E48-2F49-65875B870A67}"/>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給範例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(few-shot example)</a:t>
            </a:r>
          </a:p>
        </p:txBody>
      </p:sp>
      <p:pic>
        <p:nvPicPr>
          <p:cNvPr id="4" name="圖片 3">
            <a:extLst>
              <a:ext uri="{FF2B5EF4-FFF2-40B4-BE49-F238E27FC236}">
                <a16:creationId xmlns:a16="http://schemas.microsoft.com/office/drawing/2014/main" id="{ABE78EC2-1FF0-F9DC-1EE6-9B06D7332650}"/>
              </a:ext>
            </a:extLst>
          </p:cNvPr>
          <p:cNvPicPr>
            <a:picLocks noChangeAspect="1"/>
          </p:cNvPicPr>
          <p:nvPr/>
        </p:nvPicPr>
        <p:blipFill>
          <a:blip r:embed="rId3"/>
          <a:stretch>
            <a:fillRect/>
          </a:stretch>
        </p:blipFill>
        <p:spPr>
          <a:xfrm>
            <a:off x="6267450" y="2337551"/>
            <a:ext cx="5801156" cy="3306848"/>
          </a:xfrm>
          <a:prstGeom prst="rect">
            <a:avLst/>
          </a:prstGeom>
        </p:spPr>
      </p:pic>
      <p:pic>
        <p:nvPicPr>
          <p:cNvPr id="2" name="圖片 1">
            <a:extLst>
              <a:ext uri="{FF2B5EF4-FFF2-40B4-BE49-F238E27FC236}">
                <a16:creationId xmlns:a16="http://schemas.microsoft.com/office/drawing/2014/main" id="{BC5E0C30-87C0-1569-0FFD-B3E5277C0382}"/>
              </a:ext>
            </a:extLst>
          </p:cNvPr>
          <p:cNvPicPr>
            <a:picLocks noChangeAspect="1"/>
          </p:cNvPicPr>
          <p:nvPr/>
        </p:nvPicPr>
        <p:blipFill>
          <a:blip r:embed="rId4"/>
          <a:stretch>
            <a:fillRect/>
          </a:stretch>
        </p:blipFill>
        <p:spPr>
          <a:xfrm>
            <a:off x="590816" y="2221067"/>
            <a:ext cx="5222565" cy="1413336"/>
          </a:xfrm>
          <a:prstGeom prst="rect">
            <a:avLst/>
          </a:prstGeom>
        </p:spPr>
      </p:pic>
      <p:sp>
        <p:nvSpPr>
          <p:cNvPr id="10" name="文字方塊 9">
            <a:extLst>
              <a:ext uri="{FF2B5EF4-FFF2-40B4-BE49-F238E27FC236}">
                <a16:creationId xmlns:a16="http://schemas.microsoft.com/office/drawing/2014/main" id="{DAD8DB71-EEBC-9A0F-22ED-B32D31DF990C}"/>
              </a:ext>
            </a:extLst>
          </p:cNvPr>
          <p:cNvSpPr txBox="1"/>
          <p:nvPr/>
        </p:nvSpPr>
        <p:spPr>
          <a:xfrm>
            <a:off x="698456" y="3894619"/>
            <a:ext cx="5114925" cy="1938992"/>
          </a:xfrm>
          <a:prstGeom prst="rect">
            <a:avLst/>
          </a:prstGeom>
          <a:noFill/>
        </p:spPr>
        <p:txBody>
          <a:bodyPr wrap="squar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Zero-Shot Prompting</a:t>
            </a:r>
          </a:p>
          <a:p>
            <a:pPr marL="171450" indent="-171450">
              <a:buFont typeface="Wingdings" panose="05000000000000000000" pitchFamily="2" charset="2"/>
              <a:buChar char="p"/>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當生成文本的效率和速度至關重要時。</a:t>
            </a:r>
          </a:p>
          <a:p>
            <a:pPr marL="171450" indent="-171450">
              <a:buFont typeface="Wingdings" panose="05000000000000000000" pitchFamily="2" charset="2"/>
              <a:buChar char="p"/>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當你有有限的資源或面臨獲取特定任務數據的挑戰時。</a:t>
            </a:r>
          </a:p>
          <a:p>
            <a:pPr marL="171450" indent="-171450">
              <a:buFont typeface="Wingdings" panose="05000000000000000000" pitchFamily="2" charset="2"/>
              <a:buChar char="p"/>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當需要靈活性和適應性來處理多樣化的提示和任務時。</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Few-Shot Prompting</a:t>
            </a:r>
          </a:p>
          <a:p>
            <a:pPr marL="171450" indent="-171450">
              <a:buFont typeface="Wingdings" panose="05000000000000000000" pitchFamily="2" charset="2"/>
              <a:buChar char="p"/>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當有有限的訓練數據可用於特定任務時。</a:t>
            </a:r>
          </a:p>
          <a:p>
            <a:pPr marL="171450" indent="-171450">
              <a:buFont typeface="Wingdings" panose="05000000000000000000" pitchFamily="2" charset="2"/>
              <a:buChar char="p"/>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當由於計算或數據限制，創建自己的模型不可行時。</a:t>
            </a:r>
          </a:p>
          <a:p>
            <a:pPr marL="171450" indent="-171450">
              <a:buFont typeface="Wingdings" panose="05000000000000000000" pitchFamily="2" charset="2"/>
              <a:buChar char="p"/>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當需要快速實驗以快速迭代和測試想法時。</a:t>
            </a:r>
          </a:p>
          <a:p>
            <a:pPr>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11" name="直線接點 10">
            <a:extLst>
              <a:ext uri="{FF2B5EF4-FFF2-40B4-BE49-F238E27FC236}">
                <a16:creationId xmlns:a16="http://schemas.microsoft.com/office/drawing/2014/main" id="{0BA27025-5832-0490-C5CD-21716ED35541}"/>
              </a:ext>
            </a:extLst>
          </p:cNvPr>
          <p:cNvCxnSpPr/>
          <p:nvPr/>
        </p:nvCxnSpPr>
        <p:spPr>
          <a:xfrm>
            <a:off x="5951984" y="2337551"/>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8981621B-E9DC-E4EC-54F7-7E79BE3F4965}"/>
              </a:ext>
            </a:extLst>
          </p:cNvPr>
          <p:cNvSpPr txBox="1"/>
          <p:nvPr/>
        </p:nvSpPr>
        <p:spPr>
          <a:xfrm>
            <a:off x="559853" y="5755273"/>
            <a:ext cx="5222564" cy="338554"/>
          </a:xfrm>
          <a:prstGeom prst="rect">
            <a:avLst/>
          </a:prstGeom>
          <a:solidFill>
            <a:srgbClr val="FFC000"/>
          </a:solidFill>
        </p:spPr>
        <p:txBody>
          <a:bodyPr wrap="square">
            <a:spAutoFit/>
          </a:bodyPr>
          <a:lstStyle/>
          <a:p>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Few shot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比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fine tune model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還省時，適合快速測試</a:t>
            </a:r>
          </a:p>
        </p:txBody>
      </p:sp>
      <p:sp>
        <p:nvSpPr>
          <p:cNvPr id="13" name="文字方塊 12">
            <a:extLst>
              <a:ext uri="{FF2B5EF4-FFF2-40B4-BE49-F238E27FC236}">
                <a16:creationId xmlns:a16="http://schemas.microsoft.com/office/drawing/2014/main" id="{00EEA4F4-9BD5-4ECD-244E-E5AFB09B3EE5}"/>
              </a:ext>
            </a:extLst>
          </p:cNvPr>
          <p:cNvSpPr txBox="1"/>
          <p:nvPr/>
        </p:nvSpPr>
        <p:spPr>
          <a:xfrm>
            <a:off x="449004" y="1359734"/>
            <a:ext cx="5292587" cy="830997"/>
          </a:xfrm>
          <a:prstGeom prst="rect">
            <a:avLst/>
          </a:prstGeom>
          <a:no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給範例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這叫做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Few-shot prompt/learning</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，相比於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zero-shot)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特別適合在用較難描述精確的任務，例如模仿風格、指定輸出格式等</a:t>
            </a:r>
          </a:p>
        </p:txBody>
      </p:sp>
    </p:spTree>
    <p:extLst>
      <p:ext uri="{BB962C8B-B14F-4D97-AF65-F5344CB8AC3E}">
        <p14:creationId xmlns:p14="http://schemas.microsoft.com/office/powerpoint/2010/main" val="83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1507" y="1353942"/>
            <a:ext cx="10948988" cy="353594"/>
          </a:xfrm>
        </p:spPr>
        <p:txBody>
          <a:bodyPr/>
          <a:lstStyle/>
          <a:p>
            <a:pPr algn="ctr"/>
            <a:r>
              <a:rPr lang="zh-TW" altLang="en-US" sz="2400" dirty="0">
                <a:solidFill>
                  <a:schemeClr val="accent6">
                    <a:lumMod val="10000"/>
                  </a:schemeClr>
                </a:solidFill>
                <a:latin typeface="Microsoft YaHei"/>
                <a:ea typeface="Microsoft YaHei"/>
                <a:cs typeface="Arial"/>
              </a:rPr>
              <a:t>請實體和線上參與的夥伴，拿起您的手機掃描 </a:t>
            </a:r>
            <a:r>
              <a:rPr lang="en-US" altLang="zh-TW" sz="2400" dirty="0">
                <a:solidFill>
                  <a:schemeClr val="accent6">
                    <a:lumMod val="10000"/>
                  </a:schemeClr>
                </a:solidFill>
                <a:latin typeface="Microsoft YaHei"/>
                <a:ea typeface="Microsoft YaHei"/>
                <a:cs typeface="Arial"/>
              </a:rPr>
              <a:t>QR Code</a:t>
            </a:r>
            <a:r>
              <a:rPr lang="zh-TW" altLang="en-US" sz="2400" dirty="0">
                <a:solidFill>
                  <a:schemeClr val="accent6">
                    <a:lumMod val="10000"/>
                  </a:schemeClr>
                </a:solidFill>
                <a:latin typeface="Microsoft YaHei"/>
                <a:ea typeface="Microsoft YaHei"/>
                <a:cs typeface="Arial"/>
              </a:rPr>
              <a:t>，加入共學社群 ✋</a:t>
            </a:r>
            <a:endParaRPr lang="zh-TW" altLang="en-US" sz="2400" dirty="0">
              <a:solidFill>
                <a:schemeClr val="accent6">
                  <a:lumMod val="10000"/>
                </a:schemeClr>
              </a:solidFill>
            </a:endParaRPr>
          </a:p>
        </p:txBody>
      </p:sp>
      <p:sp>
        <p:nvSpPr>
          <p:cNvPr id="11" name="矩形 10">
            <a:extLst>
              <a:ext uri="{FF2B5EF4-FFF2-40B4-BE49-F238E27FC236}">
                <a16:creationId xmlns:a16="http://schemas.microsoft.com/office/drawing/2014/main" id="{120B27DF-C516-5879-56D5-8F1F2DE4E53E}"/>
              </a:ext>
            </a:extLst>
          </p:cNvPr>
          <p:cNvSpPr/>
          <p:nvPr/>
        </p:nvSpPr>
        <p:spPr>
          <a:xfrm>
            <a:off x="-147782" y="588"/>
            <a:ext cx="12337481" cy="908132"/>
          </a:xfrm>
          <a:prstGeom prst="rect">
            <a:avLst/>
          </a:prstGeom>
          <a:gradFill flip="none" rotWithShape="1">
            <a:gsLst>
              <a:gs pos="0">
                <a:srgbClr val="AA914A"/>
              </a:gs>
              <a:gs pos="100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a:rPr>
              <a:t>歡迎各位</a:t>
            </a:r>
            <a:endPar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panose="020B0503020000020004" pitchFamily="34" charset="-127"/>
            </a:endParaRPr>
          </a:p>
        </p:txBody>
      </p:sp>
      <p:sp>
        <p:nvSpPr>
          <p:cNvPr id="5" name="矩形: 圓角 4">
            <a:extLst>
              <a:ext uri="{FF2B5EF4-FFF2-40B4-BE49-F238E27FC236}">
                <a16:creationId xmlns:a16="http://schemas.microsoft.com/office/drawing/2014/main" id="{D56C1229-4A03-E1D8-4CC1-1CCB2667B806}"/>
              </a:ext>
            </a:extLst>
          </p:cNvPr>
          <p:cNvSpPr/>
          <p:nvPr/>
        </p:nvSpPr>
        <p:spPr>
          <a:xfrm>
            <a:off x="2050867"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A25750A-005D-99D1-E544-AF3DE90EE0B8}"/>
              </a:ext>
            </a:extLst>
          </p:cNvPr>
          <p:cNvSpPr/>
          <p:nvPr/>
        </p:nvSpPr>
        <p:spPr>
          <a:xfrm>
            <a:off x="1901120"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8" name="圖片 7">
            <a:extLst>
              <a:ext uri="{FF2B5EF4-FFF2-40B4-BE49-F238E27FC236}">
                <a16:creationId xmlns:a16="http://schemas.microsoft.com/office/drawing/2014/main" id="{7E206273-FC3F-4953-BB98-56CBD0CA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100" y="2204864"/>
            <a:ext cx="3384376" cy="3384376"/>
          </a:xfrm>
          <a:prstGeom prst="rect">
            <a:avLst/>
          </a:prstGeom>
          <a:ln>
            <a:noFill/>
          </a:ln>
          <a:effectLst>
            <a:softEdge rad="112500"/>
          </a:effectLst>
        </p:spPr>
      </p:pic>
      <p:sp>
        <p:nvSpPr>
          <p:cNvPr id="3" name="矩形: 圓角 2">
            <a:extLst>
              <a:ext uri="{FF2B5EF4-FFF2-40B4-BE49-F238E27FC236}">
                <a16:creationId xmlns:a16="http://schemas.microsoft.com/office/drawing/2014/main" id="{426EA6F5-F1BE-759A-7C7A-672E22627A99}"/>
              </a:ext>
            </a:extLst>
          </p:cNvPr>
          <p:cNvSpPr/>
          <p:nvPr/>
        </p:nvSpPr>
        <p:spPr>
          <a:xfrm>
            <a:off x="6611443"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10" name="圖片 9" descr="一張含有 文字, 圖形, 樣式, 平面設計 的圖片&#10;&#10;自動產生的描述">
            <a:extLst>
              <a:ext uri="{FF2B5EF4-FFF2-40B4-BE49-F238E27FC236}">
                <a16:creationId xmlns:a16="http://schemas.microsoft.com/office/drawing/2014/main" id="{4AB04AE3-4190-ECD6-2071-3557DD0B7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387" y="2204864"/>
            <a:ext cx="3388038" cy="3388038"/>
          </a:xfrm>
          <a:prstGeom prst="rect">
            <a:avLst/>
          </a:prstGeom>
        </p:spPr>
      </p:pic>
      <p:sp>
        <p:nvSpPr>
          <p:cNvPr id="4" name="矩形: 圓角 3">
            <a:extLst>
              <a:ext uri="{FF2B5EF4-FFF2-40B4-BE49-F238E27FC236}">
                <a16:creationId xmlns:a16="http://schemas.microsoft.com/office/drawing/2014/main" id="{12F781E7-3797-B8D8-365B-5A23E5262300}"/>
              </a:ext>
            </a:extLst>
          </p:cNvPr>
          <p:cNvSpPr/>
          <p:nvPr/>
        </p:nvSpPr>
        <p:spPr>
          <a:xfrm>
            <a:off x="6461696"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BBEB76E5-DF2C-1B79-A0D9-6AD496A74C7D}"/>
              </a:ext>
            </a:extLst>
          </p:cNvPr>
          <p:cNvSpPr txBox="1"/>
          <p:nvPr/>
        </p:nvSpPr>
        <p:spPr>
          <a:xfrm>
            <a:off x="2564165" y="5822979"/>
            <a:ext cx="2744662" cy="369332"/>
          </a:xfrm>
          <a:prstGeom prst="rect">
            <a:avLst/>
          </a:prstGeom>
          <a:noFill/>
        </p:spPr>
        <p:txBody>
          <a:bodyPr wrap="none" rtlCol="0">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桑尼資料科學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discord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群</a:t>
            </a:r>
          </a:p>
        </p:txBody>
      </p:sp>
      <p:sp>
        <p:nvSpPr>
          <p:cNvPr id="13" name="文字方塊 12">
            <a:extLst>
              <a:ext uri="{FF2B5EF4-FFF2-40B4-BE49-F238E27FC236}">
                <a16:creationId xmlns:a16="http://schemas.microsoft.com/office/drawing/2014/main" id="{F92B7977-4B1A-1F2D-8142-43C00A7A2A34}"/>
              </a:ext>
            </a:extLst>
          </p:cNvPr>
          <p:cNvSpPr txBox="1"/>
          <p:nvPr/>
        </p:nvSpPr>
        <p:spPr>
          <a:xfrm>
            <a:off x="7199816" y="5822979"/>
            <a:ext cx="2579552" cy="369332"/>
          </a:xfrm>
          <a:prstGeom prst="rect">
            <a:avLst/>
          </a:prstGeom>
          <a:noFill/>
        </p:spPr>
        <p:txBody>
          <a:bodyPr wrap="none" rtlCol="0">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數據島 </a:t>
            </a:r>
            <a:r>
              <a:rPr lang="en-US" altLang="zh-TW" b="1" dirty="0" err="1">
                <a:solidFill>
                  <a:schemeClr val="accent6">
                    <a:lumMod val="10000"/>
                  </a:schemeClr>
                </a:solidFill>
                <a:latin typeface="微軟正黑體" panose="020B0604030504040204" pitchFamily="34" charset="-120"/>
                <a:ea typeface="微軟正黑體" panose="020B0604030504040204" pitchFamily="34" charset="-120"/>
              </a:rPr>
              <a:t>instagram</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粉專</a:t>
            </a:r>
          </a:p>
        </p:txBody>
      </p:sp>
      <p:sp>
        <p:nvSpPr>
          <p:cNvPr id="14" name="語音泡泡: 橢圓形 13">
            <a:extLst>
              <a:ext uri="{FF2B5EF4-FFF2-40B4-BE49-F238E27FC236}">
                <a16:creationId xmlns:a16="http://schemas.microsoft.com/office/drawing/2014/main" id="{954C0610-1F3E-307E-65F9-DA9E7BF3FBE7}"/>
              </a:ext>
            </a:extLst>
          </p:cNvPr>
          <p:cNvSpPr/>
          <p:nvPr/>
        </p:nvSpPr>
        <p:spPr>
          <a:xfrm flipH="1">
            <a:off x="609010" y="4305300"/>
            <a:ext cx="1202880" cy="974754"/>
          </a:xfrm>
          <a:prstGeom prst="wedgeEllipseCallout">
            <a:avLst>
              <a:gd name="adj1" fmla="val -47756"/>
              <a:gd name="adj2" fmla="val 59568"/>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學長姐都在這</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04B6BB8B-A7DA-6420-E68D-9F24A8850A3F}"/>
              </a:ext>
            </a:extLst>
          </p:cNvPr>
          <p:cNvPicPr>
            <a:picLocks noChangeAspect="1"/>
          </p:cNvPicPr>
          <p:nvPr/>
        </p:nvPicPr>
        <p:blipFill>
          <a:blip r:embed="rId4"/>
          <a:stretch>
            <a:fillRect/>
          </a:stretch>
        </p:blipFill>
        <p:spPr>
          <a:xfrm flipH="1">
            <a:off x="10423782" y="5014198"/>
            <a:ext cx="1178113" cy="1178113"/>
          </a:xfrm>
          <a:prstGeom prst="ellipse">
            <a:avLst/>
          </a:prstGeom>
          <a:ln w="3175" cap="rnd">
            <a:solidFill>
              <a:schemeClr val="accent6">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75274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0434CCA-EC13-DFBA-95CD-6EF89290FC8D}"/>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大語言模型才有的特性</a:t>
            </a:r>
          </a:p>
        </p:txBody>
      </p:sp>
      <p:sp>
        <p:nvSpPr>
          <p:cNvPr id="6" name="矩形: 圓角 5">
            <a:extLst>
              <a:ext uri="{FF2B5EF4-FFF2-40B4-BE49-F238E27FC236}">
                <a16:creationId xmlns:a16="http://schemas.microsoft.com/office/drawing/2014/main" id="{844A7E4E-5FE8-4E4B-00AF-2F3022F9F2CF}"/>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dirty="0">
                <a:solidFill>
                  <a:srgbClr val="0D0D0D"/>
                </a:solidFill>
                <a:latin typeface="微軟正黑體" panose="020B0604030504040204" pitchFamily="34" charset="-120"/>
                <a:ea typeface="微軟正黑體" panose="020B0604030504040204" pitchFamily="34" charset="-120"/>
              </a:rPr>
              <a:t>Prompt Design</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1D4622D8-ED7F-6E48-2F49-65875B870A67}"/>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In-context learning (ICL)</a:t>
            </a:r>
          </a:p>
        </p:txBody>
      </p:sp>
      <p:sp>
        <p:nvSpPr>
          <p:cNvPr id="4" name="矩形: 圓角 3">
            <a:extLst>
              <a:ext uri="{FF2B5EF4-FFF2-40B4-BE49-F238E27FC236}">
                <a16:creationId xmlns:a16="http://schemas.microsoft.com/office/drawing/2014/main" id="{E4D23500-2CD0-2084-3295-BB34DDE9709B}"/>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72AF4870-74E8-525B-3EF2-66839EAE0293}"/>
              </a:ext>
            </a:extLst>
          </p:cNvPr>
          <p:cNvSpPr txBox="1"/>
          <p:nvPr/>
        </p:nvSpPr>
        <p:spPr>
          <a:xfrm>
            <a:off x="390524" y="1340768"/>
            <a:ext cx="5345436" cy="226215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r>
              <a:rPr lang="zh-TW" altLang="en-US" sz="1200" b="0" i="0" dirty="0">
                <a:solidFill>
                  <a:srgbClr val="181B1E"/>
                </a:solidFill>
                <a:effectLst/>
                <a:highlight>
                  <a:srgbClr val="FFFFFF"/>
                </a:highlight>
                <a:latin typeface="微軟正黑體" panose="020B0604030504040204" pitchFamily="34" charset="-120"/>
                <a:ea typeface="微軟正黑體" panose="020B0604030504040204" pitchFamily="34" charset="-120"/>
              </a:rPr>
              <a:t>利用</a:t>
            </a:r>
            <a:r>
              <a:rPr lang="en-US" altLang="zh-TW" sz="1200" b="0" i="0" dirty="0">
                <a:solidFill>
                  <a:srgbClr val="181B1E"/>
                </a:solidFill>
                <a:effectLst/>
                <a:highlight>
                  <a:srgbClr val="FFFFFF"/>
                </a:highlight>
                <a:latin typeface="微軟正黑體" panose="020B0604030504040204" pitchFamily="34" charset="-120"/>
                <a:ea typeface="微軟正黑體" panose="020B0604030504040204" pitchFamily="34" charset="-120"/>
              </a:rPr>
              <a:t>LLMs</a:t>
            </a:r>
            <a:r>
              <a:rPr lang="zh-TW" altLang="en-US" sz="1200" b="0" i="0" dirty="0">
                <a:solidFill>
                  <a:srgbClr val="181B1E"/>
                </a:solidFill>
                <a:effectLst/>
                <a:highlight>
                  <a:srgbClr val="FFFFFF"/>
                </a:highlight>
                <a:latin typeface="微軟正黑體" panose="020B0604030504040204" pitchFamily="34" charset="-120"/>
                <a:ea typeface="微軟正黑體" panose="020B0604030504040204" pitchFamily="34" charset="-120"/>
              </a:rPr>
              <a:t>後訓練的有趣方法是 </a:t>
            </a:r>
            <a:r>
              <a:rPr lang="en-US" altLang="zh-TW" sz="1200" b="1" spc="0" dirty="0">
                <a:solidFill>
                  <a:srgbClr val="D8D8D8">
                    <a:lumMod val="10000"/>
                  </a:srgbClr>
                </a:solidFill>
                <a:latin typeface="微軟正黑體" panose="020B0604030504040204" pitchFamily="34" charset="-120"/>
                <a:ea typeface="微軟正黑體" panose="020B0604030504040204" pitchFamily="34" charset="-120"/>
              </a:rPr>
              <a:t>In-context learning </a:t>
            </a:r>
            <a:r>
              <a:rPr lang="zh-TW" altLang="en-US" sz="1200" b="0" i="0" dirty="0">
                <a:solidFill>
                  <a:srgbClr val="181B1E"/>
                </a:solidFill>
                <a:effectLst/>
                <a:highlight>
                  <a:srgbClr val="FFFFFF"/>
                </a:highlight>
                <a:latin typeface="微軟正黑體" panose="020B0604030504040204" pitchFamily="34" charset="-120"/>
                <a:ea typeface="微軟正黑體" panose="020B0604030504040204" pitchFamily="34" charset="-120"/>
              </a:rPr>
              <a:t>（</a:t>
            </a:r>
            <a:r>
              <a:rPr lang="en-US" altLang="zh-TW" sz="1200" b="0" i="0" dirty="0">
                <a:solidFill>
                  <a:srgbClr val="181B1E"/>
                </a:solidFill>
                <a:effectLst/>
                <a:highlight>
                  <a:srgbClr val="FFFFFF"/>
                </a:highlight>
                <a:latin typeface="微軟正黑體" panose="020B0604030504040204" pitchFamily="34" charset="-120"/>
                <a:ea typeface="微軟正黑體" panose="020B0604030504040204" pitchFamily="34" charset="-120"/>
              </a:rPr>
              <a:t>ICL</a:t>
            </a:r>
            <a:r>
              <a:rPr lang="zh-TW" altLang="en-US" sz="1200" b="0" i="0" dirty="0">
                <a:solidFill>
                  <a:srgbClr val="181B1E"/>
                </a:solidFill>
                <a:effectLst/>
                <a:highlight>
                  <a:srgbClr val="FFFFFF"/>
                </a:highlight>
                <a:latin typeface="微軟正黑體" panose="020B0604030504040204" pitchFamily="34" charset="-120"/>
                <a:ea typeface="微軟正黑體" panose="020B0604030504040204" pitchFamily="34" charset="-120"/>
              </a:rPr>
              <a:t>）方法。在沒有任何梯度更新的情況下，模型透過接收提示（包括任務範例）來學習在推理過程中解決新任務。這涵蓋了從翻譯到語音合成、情緒分析到內容生成的應用。</a:t>
            </a:r>
            <a:endParaRPr lang="en-US" altLang="zh-TW" sz="1200" b="0" i="0" dirty="0">
              <a:solidFill>
                <a:srgbClr val="181B1E"/>
              </a:solidFill>
              <a:effectLst/>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rgbClr val="181B1E"/>
              </a:solidFill>
              <a:highlight>
                <a:srgbClr val="FFFFFF"/>
              </a:highlight>
              <a:latin typeface="微軟正黑體" panose="020B0604030504040204" pitchFamily="34" charset="-120"/>
              <a:ea typeface="微軟正黑體" panose="020B0604030504040204" pitchFamily="34" charset="-120"/>
            </a:endParaRPr>
          </a:p>
          <a:p>
            <a:r>
              <a:rPr lang="en-US" altLang="zh-TW" sz="1200" dirty="0">
                <a:solidFill>
                  <a:srgbClr val="181B1E"/>
                </a:solidFill>
                <a:highlight>
                  <a:srgbClr val="FFFFFF"/>
                </a:highlight>
                <a:latin typeface="微軟正黑體" panose="020B0604030504040204" pitchFamily="34" charset="-120"/>
                <a:ea typeface="微軟正黑體" panose="020B0604030504040204" pitchFamily="34" charset="-120"/>
              </a:rPr>
              <a:t>In-context learning </a:t>
            </a:r>
            <a:r>
              <a:rPr lang="zh-TW" altLang="en-US" sz="1200" dirty="0">
                <a:solidFill>
                  <a:srgbClr val="181B1E"/>
                </a:solidFill>
                <a:highlight>
                  <a:srgbClr val="FFFFFF"/>
                </a:highlight>
                <a:latin typeface="微軟正黑體" panose="020B0604030504040204" pitchFamily="34" charset="-120"/>
                <a:ea typeface="微軟正黑體" panose="020B0604030504040204" pitchFamily="34" charset="-120"/>
              </a:rPr>
              <a:t>（</a:t>
            </a:r>
            <a:r>
              <a:rPr lang="en-US" altLang="zh-TW" sz="1200" dirty="0">
                <a:solidFill>
                  <a:srgbClr val="181B1E"/>
                </a:solidFill>
                <a:highlight>
                  <a:srgbClr val="FFFFFF"/>
                </a:highlight>
                <a:latin typeface="微軟正黑體" panose="020B0604030504040204" pitchFamily="34" charset="-120"/>
                <a:ea typeface="微軟正黑體" panose="020B0604030504040204" pitchFamily="34" charset="-120"/>
              </a:rPr>
              <a:t>ICL</a:t>
            </a:r>
            <a:r>
              <a:rPr lang="zh-TW" altLang="en-US" sz="1200" dirty="0">
                <a:solidFill>
                  <a:srgbClr val="181B1E"/>
                </a:solidFill>
                <a:highlight>
                  <a:srgbClr val="FFFFFF"/>
                </a:highlight>
                <a:latin typeface="微軟正黑體" panose="020B0604030504040204" pitchFamily="34" charset="-120"/>
                <a:ea typeface="微軟正黑體" panose="020B0604030504040204" pitchFamily="34" charset="-120"/>
              </a:rPr>
              <a:t>）是一種將任務演示以自然語言格式整合到提示中的技術。這種方法允許預先訓練的 </a:t>
            </a:r>
            <a:r>
              <a:rPr lang="en-US" altLang="zh-TW" sz="1200" dirty="0">
                <a:solidFill>
                  <a:srgbClr val="181B1E"/>
                </a:solidFill>
                <a:highlight>
                  <a:srgbClr val="FFFFFF"/>
                </a:highlight>
                <a:latin typeface="微軟正黑體" panose="020B0604030504040204" pitchFamily="34" charset="-120"/>
                <a:ea typeface="微軟正黑體" panose="020B0604030504040204" pitchFamily="34" charset="-120"/>
              </a:rPr>
              <a:t>LLMs </a:t>
            </a:r>
            <a:r>
              <a:rPr lang="zh-TW" altLang="en-US" sz="1200" dirty="0">
                <a:solidFill>
                  <a:srgbClr val="181B1E"/>
                </a:solidFill>
                <a:highlight>
                  <a:srgbClr val="FFFFFF"/>
                </a:highlight>
                <a:latin typeface="微軟正黑體" panose="020B0604030504040204" pitchFamily="34" charset="-120"/>
                <a:ea typeface="微軟正黑體" panose="020B0604030504040204" pitchFamily="34" charset="-120"/>
              </a:rPr>
              <a:t>無需微調模型即可解決新任務。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aphicFrame>
        <p:nvGraphicFramePr>
          <p:cNvPr id="15" name="表格 14">
            <a:extLst>
              <a:ext uri="{FF2B5EF4-FFF2-40B4-BE49-F238E27FC236}">
                <a16:creationId xmlns:a16="http://schemas.microsoft.com/office/drawing/2014/main" id="{9B9B274F-0808-3DB2-1B8D-227B9DC94194}"/>
              </a:ext>
            </a:extLst>
          </p:cNvPr>
          <p:cNvGraphicFramePr>
            <a:graphicFrameLocks noGrp="1"/>
          </p:cNvGraphicFramePr>
          <p:nvPr>
            <p:extLst>
              <p:ext uri="{D42A27DB-BD31-4B8C-83A1-F6EECF244321}">
                <p14:modId xmlns:p14="http://schemas.microsoft.com/office/powerpoint/2010/main" val="127555102"/>
              </p:ext>
            </p:extLst>
          </p:nvPr>
        </p:nvGraphicFramePr>
        <p:xfrm>
          <a:off x="390522" y="3136084"/>
          <a:ext cx="5345436" cy="1965107"/>
        </p:xfrm>
        <a:graphic>
          <a:graphicData uri="http://schemas.openxmlformats.org/drawingml/2006/table">
            <a:tbl>
              <a:tblPr/>
              <a:tblGrid>
                <a:gridCol w="349701">
                  <a:extLst>
                    <a:ext uri="{9D8B030D-6E8A-4147-A177-3AD203B41FA5}">
                      <a16:colId xmlns:a16="http://schemas.microsoft.com/office/drawing/2014/main" val="4075146217"/>
                    </a:ext>
                  </a:extLst>
                </a:gridCol>
                <a:gridCol w="2567809">
                  <a:extLst>
                    <a:ext uri="{9D8B030D-6E8A-4147-A177-3AD203B41FA5}">
                      <a16:colId xmlns:a16="http://schemas.microsoft.com/office/drawing/2014/main" val="2735047734"/>
                    </a:ext>
                  </a:extLst>
                </a:gridCol>
                <a:gridCol w="2427926">
                  <a:extLst>
                    <a:ext uri="{9D8B030D-6E8A-4147-A177-3AD203B41FA5}">
                      <a16:colId xmlns:a16="http://schemas.microsoft.com/office/drawing/2014/main" val="2583189656"/>
                    </a:ext>
                  </a:extLst>
                </a:gridCol>
              </a:tblGrid>
              <a:tr h="300137">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600" b="1" i="0" u="none" strike="noStrike" dirty="0">
                          <a:solidFill>
                            <a:srgbClr val="000000"/>
                          </a:solidFill>
                          <a:effectLst/>
                          <a:latin typeface="微軟正黑體" panose="020B0604030504040204" pitchFamily="34" charset="-120"/>
                          <a:ea typeface="微軟正黑體" panose="020B0604030504040204" pitchFamily="34" charset="-120"/>
                        </a:rPr>
                        <a:t>Few-Shot Learning</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600" b="1" i="0" u="none" strike="noStrike" dirty="0">
                          <a:solidFill>
                            <a:srgbClr val="000000"/>
                          </a:solidFill>
                          <a:effectLst/>
                          <a:latin typeface="微軟正黑體" panose="020B0604030504040204" pitchFamily="34" charset="-120"/>
                          <a:ea typeface="微軟正黑體" panose="020B0604030504040204" pitchFamily="34" charset="-120"/>
                        </a:rPr>
                        <a:t>Fine-Tuning</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1805889"/>
                  </a:ext>
                </a:extLst>
              </a:tr>
              <a:tr h="710850">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優點</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fontAlgn="ctr">
                        <a:buFont typeface="Arial" panose="020B0604020202020204" pitchFamily="34" charset="0"/>
                        <a:buNone/>
                      </a:pP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 </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高效性：無需大量訓練數據</a:t>
                      </a:r>
                      <a:b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 </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靈活性：能夠快速適應不同任務</a:t>
                      </a:r>
                      <a:b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 </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實驗速度快：迅速進行多次實驗和迭代</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 </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高精度：通過大量任務範例訓練</a:t>
                      </a:r>
                      <a:b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 </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適應性強：對特定領域或專業任務有效</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7881101"/>
                  </a:ext>
                </a:extLst>
              </a:tr>
              <a:tr h="661204">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缺點</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 </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精度有限：對特定或複雜任務不如精調模型</a:t>
                      </a:r>
                      <a:b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 </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依賴先前訓練：依賴於預訓練能力和知識</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altLang="zh-TW" sz="1200" b="0" i="0" u="none" strike="noStrike" dirty="0">
                          <a:solidFill>
                            <a:srgbClr val="C00000"/>
                          </a:solidFill>
                          <a:effectLst/>
                          <a:latin typeface="微軟正黑體" panose="020B0604030504040204" pitchFamily="34" charset="-120"/>
                          <a:ea typeface="微軟正黑體" panose="020B0604030504040204" pitchFamily="34" charset="-120"/>
                        </a:rPr>
                        <a:t>1. </a:t>
                      </a:r>
                      <a:r>
                        <a:rPr lang="zh-TW" altLang="en-US" sz="1200" b="0" i="0" u="none" strike="noStrike" dirty="0">
                          <a:solidFill>
                            <a:srgbClr val="C00000"/>
                          </a:solidFill>
                          <a:effectLst/>
                          <a:latin typeface="微軟正黑體" panose="020B0604030504040204" pitchFamily="34" charset="-120"/>
                          <a:ea typeface="微軟正黑體" panose="020B0604030504040204" pitchFamily="34" charset="-120"/>
                        </a:rPr>
                        <a:t>資源密集：需要大量計算資源和時間</a:t>
                      </a:r>
                      <a:br>
                        <a:rPr lang="zh-TW" altLang="en-US" sz="1200" b="0" i="0" u="none" strike="noStrike" dirty="0">
                          <a:solidFill>
                            <a:srgbClr val="C00000"/>
                          </a:solidFill>
                          <a:effectLst/>
                          <a:latin typeface="微軟正黑體" panose="020B0604030504040204" pitchFamily="34" charset="-120"/>
                          <a:ea typeface="微軟正黑體" panose="020B0604030504040204" pitchFamily="34" charset="-120"/>
                        </a:rPr>
                      </a:br>
                      <a:r>
                        <a:rPr lang="en-US" altLang="zh-TW" sz="1200" b="0" i="0" u="none" strike="noStrike" dirty="0">
                          <a:solidFill>
                            <a:srgbClr val="C00000"/>
                          </a:solidFill>
                          <a:effectLst/>
                          <a:latin typeface="微軟正黑體" panose="020B0604030504040204" pitchFamily="34" charset="-120"/>
                          <a:ea typeface="微軟正黑體" panose="020B0604030504040204" pitchFamily="34" charset="-120"/>
                        </a:rPr>
                        <a:t>2. </a:t>
                      </a:r>
                      <a:r>
                        <a:rPr lang="zh-TW" altLang="en-US" sz="1200" b="0" i="0" u="none" strike="noStrike" dirty="0">
                          <a:solidFill>
                            <a:srgbClr val="C00000"/>
                          </a:solidFill>
                          <a:effectLst/>
                          <a:latin typeface="微軟正黑體" panose="020B0604030504040204" pitchFamily="34" charset="-120"/>
                          <a:ea typeface="微軟正黑體" panose="020B0604030504040204" pitchFamily="34" charset="-120"/>
                        </a:rPr>
                        <a:t>數據需求大：需要大量訓練數據</a:t>
                      </a:r>
                      <a:br>
                        <a:rPr lang="zh-TW" altLang="en-US" sz="1200" b="0" i="0" u="none" strike="noStrike" dirty="0">
                          <a:solidFill>
                            <a:srgbClr val="C00000"/>
                          </a:solidFill>
                          <a:effectLst/>
                          <a:latin typeface="微軟正黑體" panose="020B0604030504040204" pitchFamily="34" charset="-120"/>
                          <a:ea typeface="微軟正黑體" panose="020B0604030504040204" pitchFamily="34" charset="-120"/>
                        </a:rPr>
                      </a:br>
                      <a:r>
                        <a:rPr lang="en-US" altLang="zh-TW" sz="1200" b="0" i="0" u="none" strike="noStrike" dirty="0">
                          <a:solidFill>
                            <a:srgbClr val="C00000"/>
                          </a:solidFill>
                          <a:effectLst/>
                          <a:latin typeface="微軟正黑體" panose="020B0604030504040204" pitchFamily="34" charset="-120"/>
                          <a:ea typeface="微軟正黑體" panose="020B0604030504040204" pitchFamily="34" charset="-120"/>
                        </a:rPr>
                        <a:t>3. </a:t>
                      </a:r>
                      <a:r>
                        <a:rPr lang="zh-TW" altLang="en-US" sz="1200" b="0" i="0" u="none" strike="noStrike" dirty="0">
                          <a:solidFill>
                            <a:srgbClr val="C00000"/>
                          </a:solidFill>
                          <a:effectLst/>
                          <a:latin typeface="微軟正黑體" panose="020B0604030504040204" pitchFamily="34" charset="-120"/>
                          <a:ea typeface="微軟正黑體" panose="020B0604030504040204" pitchFamily="34" charset="-120"/>
                        </a:rPr>
                        <a:t>不靈活：專門化後適應其他任務能力下降</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756406418"/>
                  </a:ext>
                </a:extLst>
              </a:tr>
            </a:tbl>
          </a:graphicData>
        </a:graphic>
      </p:graphicFrame>
      <p:pic>
        <p:nvPicPr>
          <p:cNvPr id="16" name="圖片 15">
            <a:extLst>
              <a:ext uri="{FF2B5EF4-FFF2-40B4-BE49-F238E27FC236}">
                <a16:creationId xmlns:a16="http://schemas.microsoft.com/office/drawing/2014/main" id="{6F842BD3-673F-1E8E-A253-93A82FF03AE4}"/>
              </a:ext>
            </a:extLst>
          </p:cNvPr>
          <p:cNvPicPr>
            <a:picLocks noChangeAspect="1"/>
          </p:cNvPicPr>
          <p:nvPr/>
        </p:nvPicPr>
        <p:blipFill>
          <a:blip r:embed="rId3"/>
          <a:stretch>
            <a:fillRect/>
          </a:stretch>
        </p:blipFill>
        <p:spPr>
          <a:xfrm>
            <a:off x="461425" y="5381833"/>
            <a:ext cx="642694" cy="642694"/>
          </a:xfrm>
          <a:prstGeom prst="rect">
            <a:avLst/>
          </a:prstGeom>
        </p:spPr>
      </p:pic>
      <p:sp>
        <p:nvSpPr>
          <p:cNvPr id="18" name="矩形 17">
            <a:extLst>
              <a:ext uri="{FF2B5EF4-FFF2-40B4-BE49-F238E27FC236}">
                <a16:creationId xmlns:a16="http://schemas.microsoft.com/office/drawing/2014/main" id="{CD808D5D-8B92-36C2-DC8A-D2B9F482DC8A}"/>
              </a:ext>
            </a:extLst>
          </p:cNvPr>
          <p:cNvSpPr/>
          <p:nvPr/>
        </p:nvSpPr>
        <p:spPr>
          <a:xfrm>
            <a:off x="390522" y="5277966"/>
            <a:ext cx="5544616" cy="101057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4B808F0F-454B-5420-4A7F-F867D8CD93C1}"/>
              </a:ext>
            </a:extLst>
          </p:cNvPr>
          <p:cNvSpPr txBox="1"/>
          <p:nvPr/>
        </p:nvSpPr>
        <p:spPr>
          <a:xfrm>
            <a:off x="1104120" y="5334430"/>
            <a:ext cx="468700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情境學習（</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ICL</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）被稱為 </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few</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shot</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 或少樣本提示。與傳統模型相反，透過這種方法累積的知識是暫時的；推理後，</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LLM</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不會持久儲存這些訊息，保證了模型參數的穩定性。</a:t>
            </a:r>
          </a:p>
        </p:txBody>
      </p:sp>
      <p:pic>
        <p:nvPicPr>
          <p:cNvPr id="20" name="圖片 19">
            <a:extLst>
              <a:ext uri="{FF2B5EF4-FFF2-40B4-BE49-F238E27FC236}">
                <a16:creationId xmlns:a16="http://schemas.microsoft.com/office/drawing/2014/main" id="{65117124-0240-ADDD-6260-A2C43C9CF424}"/>
              </a:ext>
            </a:extLst>
          </p:cNvPr>
          <p:cNvPicPr>
            <a:picLocks noChangeAspect="1"/>
          </p:cNvPicPr>
          <p:nvPr/>
        </p:nvPicPr>
        <p:blipFill>
          <a:blip r:embed="rId4"/>
          <a:stretch>
            <a:fillRect/>
          </a:stretch>
        </p:blipFill>
        <p:spPr>
          <a:xfrm>
            <a:off x="6006041" y="1589365"/>
            <a:ext cx="5881781" cy="4629605"/>
          </a:xfrm>
          <a:prstGeom prst="rect">
            <a:avLst/>
          </a:prstGeom>
        </p:spPr>
      </p:pic>
      <p:sp>
        <p:nvSpPr>
          <p:cNvPr id="22" name="文字方塊 21">
            <a:extLst>
              <a:ext uri="{FF2B5EF4-FFF2-40B4-BE49-F238E27FC236}">
                <a16:creationId xmlns:a16="http://schemas.microsoft.com/office/drawing/2014/main" id="{B9AE272C-263E-27A5-9208-BB7FD7C26921}"/>
              </a:ext>
            </a:extLst>
          </p:cNvPr>
          <p:cNvSpPr txBox="1"/>
          <p:nvPr/>
        </p:nvSpPr>
        <p:spPr>
          <a:xfrm>
            <a:off x="6139508" y="1676031"/>
            <a:ext cx="6110286" cy="369332"/>
          </a:xfrm>
          <a:prstGeom prst="rect">
            <a:avLst/>
          </a:prstGeom>
          <a:noFill/>
        </p:spPr>
        <p:txBody>
          <a:bodyPr wrap="square">
            <a:spAutoFit/>
          </a:bodyPr>
          <a:lstStyle/>
          <a:p>
            <a:pPr algn="l"/>
            <a:r>
              <a:rPr lang="en-US" altLang="zh-TW" b="0" i="0" dirty="0">
                <a:solidFill>
                  <a:srgbClr val="181B1E"/>
                </a:solidFill>
                <a:effectLst/>
                <a:highlight>
                  <a:srgbClr val="FFFFFF"/>
                </a:highlight>
                <a:latin typeface="Abcfavorit"/>
              </a:rPr>
              <a:t>Variants of In-Context Learning in Large Language Models</a:t>
            </a:r>
          </a:p>
        </p:txBody>
      </p:sp>
    </p:spTree>
    <p:extLst>
      <p:ext uri="{BB962C8B-B14F-4D97-AF65-F5344CB8AC3E}">
        <p14:creationId xmlns:p14="http://schemas.microsoft.com/office/powerpoint/2010/main" val="1995934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0434CCA-EC13-DFBA-95CD-6EF89290FC8D}"/>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分治法的應用</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圓角 5">
            <a:extLst>
              <a:ext uri="{FF2B5EF4-FFF2-40B4-BE49-F238E27FC236}">
                <a16:creationId xmlns:a16="http://schemas.microsoft.com/office/drawing/2014/main" id="{844A7E4E-5FE8-4E4B-00AF-2F3022F9F2CF}"/>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dirty="0">
                <a:solidFill>
                  <a:srgbClr val="0D0D0D"/>
                </a:solidFill>
                <a:latin typeface="微軟正黑體" panose="020B0604030504040204" pitchFamily="34" charset="-120"/>
                <a:ea typeface="微軟正黑體" panose="020B0604030504040204" pitchFamily="34" charset="-120"/>
              </a:rPr>
              <a:t>Prompt Design</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1D4622D8-ED7F-6E48-2F49-65875B870A67}"/>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給模型思考時間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思維鏈</a:t>
            </a:r>
            <a:endParaRPr lang="en-US" altLang="zh-TW" sz="3200" b="1" spc="0" dirty="0">
              <a:solidFill>
                <a:srgbClr val="D8D8D8">
                  <a:lumMod val="10000"/>
                </a:srgbClr>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F55F85AA-719F-3ECE-086E-A400E9A1D6CC}"/>
              </a:ext>
            </a:extLst>
          </p:cNvPr>
          <p:cNvPicPr>
            <a:picLocks noChangeAspect="1"/>
          </p:cNvPicPr>
          <p:nvPr/>
        </p:nvPicPr>
        <p:blipFill rotWithShape="1">
          <a:blip r:embed="rId2"/>
          <a:srcRect l="49864"/>
          <a:stretch/>
        </p:blipFill>
        <p:spPr>
          <a:xfrm>
            <a:off x="8286749" y="1435100"/>
            <a:ext cx="2346325" cy="4679950"/>
          </a:xfrm>
          <a:prstGeom prst="rect">
            <a:avLst/>
          </a:prstGeom>
        </p:spPr>
      </p:pic>
      <p:pic>
        <p:nvPicPr>
          <p:cNvPr id="3074" name="Picture 2">
            <a:extLst>
              <a:ext uri="{FF2B5EF4-FFF2-40B4-BE49-F238E27FC236}">
                <a16:creationId xmlns:a16="http://schemas.microsoft.com/office/drawing/2014/main" id="{FEE1FA1F-6F16-2F06-EA02-BF0E7568882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85102" y="2774492"/>
            <a:ext cx="6440300" cy="3245307"/>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7BD46170-B640-114A-25BC-4F05F31779CA}"/>
              </a:ext>
            </a:extLst>
          </p:cNvPr>
          <p:cNvSpPr txBox="1"/>
          <p:nvPr/>
        </p:nvSpPr>
        <p:spPr>
          <a:xfrm>
            <a:off x="390524" y="1340768"/>
            <a:ext cx="5934076" cy="152349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285750" indent="-285750">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拆解步驟，讓模型對一個問題進行更長的思考時間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也就是，有更多的輸出</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p>
          <a:p>
            <a:pPr marL="285750" indent="-285750">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太困難的任務，模型無法在短時間或用很少的詞來完成，就會亂掰</a:t>
            </a:r>
          </a:p>
          <a:p>
            <a:pPr marL="285750" indent="-285750">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這招叫做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Chain of Thought (</a:t>
            </a:r>
            <a:r>
              <a:rPr lang="en-US" altLang="zh-TW" sz="1200" b="1" dirty="0" err="1">
                <a:solidFill>
                  <a:schemeClr val="accent6">
                    <a:lumMod val="10000"/>
                  </a:schemeClr>
                </a:solidFill>
                <a:latin typeface="微軟正黑體" panose="020B0604030504040204" pitchFamily="34" charset="-120"/>
                <a:ea typeface="微軟正黑體" panose="020B0604030504040204" pitchFamily="34" charset="-120"/>
              </a:rPr>
              <a:t>CoT</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p>
          <a:p>
            <a:pPr marL="285750" indent="-285750">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也可以不拆步驟，只需要寫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Let's think step by step</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，就會大幅改進推理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44692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圖片 28">
            <a:extLst>
              <a:ext uri="{FF2B5EF4-FFF2-40B4-BE49-F238E27FC236}">
                <a16:creationId xmlns:a16="http://schemas.microsoft.com/office/drawing/2014/main" id="{041674B9-AD9E-9D52-048A-6D60AA375A51}"/>
              </a:ext>
            </a:extLst>
          </p:cNvPr>
          <p:cNvPicPr>
            <a:picLocks noChangeAspect="1"/>
          </p:cNvPicPr>
          <p:nvPr/>
        </p:nvPicPr>
        <p:blipFill>
          <a:blip r:embed="rId2"/>
          <a:stretch>
            <a:fillRect/>
          </a:stretch>
        </p:blipFill>
        <p:spPr>
          <a:xfrm>
            <a:off x="6338470" y="3598753"/>
            <a:ext cx="5579645" cy="3136055"/>
          </a:xfrm>
          <a:prstGeom prst="rect">
            <a:avLst/>
          </a:prstGeom>
        </p:spPr>
      </p:pic>
      <p:grpSp>
        <p:nvGrpSpPr>
          <p:cNvPr id="25" name="群組 24">
            <a:extLst>
              <a:ext uri="{FF2B5EF4-FFF2-40B4-BE49-F238E27FC236}">
                <a16:creationId xmlns:a16="http://schemas.microsoft.com/office/drawing/2014/main" id="{DCABB643-B8B8-C19C-3366-070331DB49C9}"/>
              </a:ext>
            </a:extLst>
          </p:cNvPr>
          <p:cNvGrpSpPr/>
          <p:nvPr/>
        </p:nvGrpSpPr>
        <p:grpSpPr>
          <a:xfrm>
            <a:off x="938633" y="2307602"/>
            <a:ext cx="5133975" cy="3465205"/>
            <a:chOff x="481013" y="2498066"/>
            <a:chExt cx="5133975" cy="3465205"/>
          </a:xfrm>
        </p:grpSpPr>
        <p:pic>
          <p:nvPicPr>
            <p:cNvPr id="9" name="圖片 8">
              <a:extLst>
                <a:ext uri="{FF2B5EF4-FFF2-40B4-BE49-F238E27FC236}">
                  <a16:creationId xmlns:a16="http://schemas.microsoft.com/office/drawing/2014/main" id="{0E820B3C-BC9A-224F-C73A-D23A43D85C55}"/>
                </a:ext>
              </a:extLst>
            </p:cNvPr>
            <p:cNvPicPr>
              <a:picLocks noChangeAspect="1"/>
            </p:cNvPicPr>
            <p:nvPr/>
          </p:nvPicPr>
          <p:blipFill>
            <a:blip r:embed="rId3"/>
            <a:stretch>
              <a:fillRect/>
            </a:stretch>
          </p:blipFill>
          <p:spPr>
            <a:xfrm>
              <a:off x="481013" y="2498066"/>
              <a:ext cx="5133975" cy="3465205"/>
            </a:xfrm>
            <a:prstGeom prst="rect">
              <a:avLst/>
            </a:prstGeom>
          </p:spPr>
        </p:pic>
        <p:sp>
          <p:nvSpPr>
            <p:cNvPr id="14" name="箭號: 弧形下彎 13">
              <a:extLst>
                <a:ext uri="{FF2B5EF4-FFF2-40B4-BE49-F238E27FC236}">
                  <a16:creationId xmlns:a16="http://schemas.microsoft.com/office/drawing/2014/main" id="{CC8C9AF5-D5F1-2DF4-3BDF-55C968AF5C0C}"/>
                </a:ext>
              </a:extLst>
            </p:cNvPr>
            <p:cNvSpPr/>
            <p:nvPr/>
          </p:nvSpPr>
          <p:spPr>
            <a:xfrm>
              <a:off x="1876425" y="2954763"/>
              <a:ext cx="1200150" cy="257795"/>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箭號: 弧形下彎 16">
              <a:extLst>
                <a:ext uri="{FF2B5EF4-FFF2-40B4-BE49-F238E27FC236}">
                  <a16:creationId xmlns:a16="http://schemas.microsoft.com/office/drawing/2014/main" id="{137A6279-DF3E-86C9-90D2-ABCE8177733A}"/>
                </a:ext>
              </a:extLst>
            </p:cNvPr>
            <p:cNvSpPr/>
            <p:nvPr/>
          </p:nvSpPr>
          <p:spPr>
            <a:xfrm>
              <a:off x="2352675" y="3429000"/>
              <a:ext cx="1200150" cy="257795"/>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箭號: 弧形下彎 17">
              <a:extLst>
                <a:ext uri="{FF2B5EF4-FFF2-40B4-BE49-F238E27FC236}">
                  <a16:creationId xmlns:a16="http://schemas.microsoft.com/office/drawing/2014/main" id="{888B0635-E854-EB16-BAB9-400E23DE82AA}"/>
                </a:ext>
              </a:extLst>
            </p:cNvPr>
            <p:cNvSpPr/>
            <p:nvPr/>
          </p:nvSpPr>
          <p:spPr>
            <a:xfrm>
              <a:off x="2952750" y="3930882"/>
              <a:ext cx="1200150" cy="257795"/>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箭號: 弧形下彎 20">
              <a:extLst>
                <a:ext uri="{FF2B5EF4-FFF2-40B4-BE49-F238E27FC236}">
                  <a16:creationId xmlns:a16="http://schemas.microsoft.com/office/drawing/2014/main" id="{92B71E60-D54E-77B3-D5C2-803E20937159}"/>
                </a:ext>
              </a:extLst>
            </p:cNvPr>
            <p:cNvSpPr/>
            <p:nvPr/>
          </p:nvSpPr>
          <p:spPr>
            <a:xfrm>
              <a:off x="3357562" y="4359934"/>
              <a:ext cx="1200150" cy="257795"/>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2" name="箭號: 弧形下彎 21">
              <a:extLst>
                <a:ext uri="{FF2B5EF4-FFF2-40B4-BE49-F238E27FC236}">
                  <a16:creationId xmlns:a16="http://schemas.microsoft.com/office/drawing/2014/main" id="{D8A44D9F-B2AB-34CF-11B4-5638BFEDB3EA}"/>
                </a:ext>
              </a:extLst>
            </p:cNvPr>
            <p:cNvSpPr/>
            <p:nvPr/>
          </p:nvSpPr>
          <p:spPr>
            <a:xfrm>
              <a:off x="3690937" y="4867679"/>
              <a:ext cx="1200150" cy="257795"/>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
        <p:nvSpPr>
          <p:cNvPr id="5" name="矩形 4">
            <a:extLst>
              <a:ext uri="{FF2B5EF4-FFF2-40B4-BE49-F238E27FC236}">
                <a16:creationId xmlns:a16="http://schemas.microsoft.com/office/drawing/2014/main" id="{80434CCA-EC13-DFBA-95CD-6EF89290FC8D}"/>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時間會花比較久</a:t>
            </a:r>
          </a:p>
        </p:txBody>
      </p:sp>
      <p:sp>
        <p:nvSpPr>
          <p:cNvPr id="6" name="矩形: 圓角 5">
            <a:extLst>
              <a:ext uri="{FF2B5EF4-FFF2-40B4-BE49-F238E27FC236}">
                <a16:creationId xmlns:a16="http://schemas.microsoft.com/office/drawing/2014/main" id="{844A7E4E-5FE8-4E4B-00AF-2F3022F9F2CF}"/>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dirty="0">
                <a:solidFill>
                  <a:srgbClr val="0D0D0D"/>
                </a:solidFill>
                <a:latin typeface="微軟正黑體" panose="020B0604030504040204" pitchFamily="34" charset="-120"/>
                <a:ea typeface="微軟正黑體" panose="020B0604030504040204" pitchFamily="34" charset="-120"/>
              </a:rPr>
              <a:t>Prompt Design</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1D4622D8-ED7F-6E48-2F49-65875B870A67}"/>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Why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思維鏈有用</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3200" b="1" spc="0" dirty="0">
              <a:solidFill>
                <a:srgbClr val="D8D8D8">
                  <a:lumMod val="10000"/>
                </a:srgbClr>
              </a:solidFill>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7BD46170-B640-114A-25BC-4F05F31779CA}"/>
              </a:ext>
            </a:extLst>
          </p:cNvPr>
          <p:cNvSpPr txBox="1"/>
          <p:nvPr/>
        </p:nvSpPr>
        <p:spPr>
          <a:xfrm>
            <a:off x="390524" y="1340768"/>
            <a:ext cx="5476876"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indent="-171450">
              <a:buFont typeface="Arial" panose="020B0604020202020204" pitchFamily="34" charset="0"/>
              <a:buChar char="•"/>
            </a:pP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LLM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的運作方式，是一個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token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一個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token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的依序預測</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(Autoregressive model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自回歸模型</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每個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N-</a:t>
            </a:r>
            <a:r>
              <a:rPr lang="en-US" altLang="zh-TW" sz="1200" dirty="0" err="1">
                <a:solidFill>
                  <a:schemeClr val="accent6">
                    <a:lumMod val="10000"/>
                  </a:schemeClr>
                </a:solidFill>
                <a:latin typeface="微軟正黑體" panose="020B0604030504040204" pitchFamily="34" charset="-120"/>
                <a:ea typeface="微軟正黑體" panose="020B0604030504040204" pitchFamily="34" charset="-120"/>
              </a:rPr>
              <a:t>th</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token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都依賴於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N-1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步時的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tokens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序列</a:t>
            </a: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輸入的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Prompt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是初始的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tokens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序列，影響後面接續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tokens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的條件機率</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3" name="圖片 2">
            <a:extLst>
              <a:ext uri="{FF2B5EF4-FFF2-40B4-BE49-F238E27FC236}">
                <a16:creationId xmlns:a16="http://schemas.microsoft.com/office/drawing/2014/main" id="{88057918-87B6-10E1-7A29-7F7C7080E96F}"/>
              </a:ext>
            </a:extLst>
          </p:cNvPr>
          <p:cNvPicPr>
            <a:picLocks noChangeAspect="1"/>
          </p:cNvPicPr>
          <p:nvPr/>
        </p:nvPicPr>
        <p:blipFill>
          <a:blip r:embed="rId4"/>
          <a:stretch>
            <a:fillRect/>
          </a:stretch>
        </p:blipFill>
        <p:spPr>
          <a:xfrm>
            <a:off x="6810958" y="2030817"/>
            <a:ext cx="4271961" cy="1567936"/>
          </a:xfrm>
          <a:prstGeom prst="rect">
            <a:avLst/>
          </a:prstGeom>
        </p:spPr>
      </p:pic>
      <p:sp>
        <p:nvSpPr>
          <p:cNvPr id="26" name="文字方塊 25">
            <a:extLst>
              <a:ext uri="{FF2B5EF4-FFF2-40B4-BE49-F238E27FC236}">
                <a16:creationId xmlns:a16="http://schemas.microsoft.com/office/drawing/2014/main" id="{F7F2526E-2C36-8610-32AD-3D0746CA7CF0}"/>
              </a:ext>
            </a:extLst>
          </p:cNvPr>
          <p:cNvSpPr txBox="1"/>
          <p:nvPr/>
        </p:nvSpPr>
        <p:spPr>
          <a:xfrm>
            <a:off x="6053784" y="1404699"/>
            <a:ext cx="5747692" cy="369332"/>
          </a:xfrm>
          <a:prstGeom prst="rect">
            <a:avLst/>
          </a:prstGeom>
          <a:noFill/>
        </p:spPr>
        <p:txBody>
          <a:bodyPr wrap="square">
            <a:spAutoFit/>
          </a:bodyPr>
          <a:lstStyle/>
          <a:p>
            <a:pPr algn="ctr"/>
            <a:r>
              <a:rPr lang="en-US" altLang="zh-TW" b="1" i="0" dirty="0">
                <a:solidFill>
                  <a:srgbClr val="181B1E"/>
                </a:solidFill>
                <a:effectLst/>
                <a:latin typeface="Abcfavorit"/>
              </a:rPr>
              <a:t>Sequence to sequenc</a:t>
            </a:r>
            <a:r>
              <a:rPr lang="en-US" altLang="zh-TW" b="1" dirty="0">
                <a:solidFill>
                  <a:srgbClr val="181B1E"/>
                </a:solidFill>
                <a:latin typeface="Abcfavorit"/>
              </a:rPr>
              <a:t>e model</a:t>
            </a:r>
            <a:endParaRPr lang="en-US" altLang="zh-TW" b="1" i="0" dirty="0">
              <a:solidFill>
                <a:srgbClr val="181B1E"/>
              </a:solidFill>
              <a:effectLst/>
              <a:latin typeface="Abcfavorit"/>
            </a:endParaRPr>
          </a:p>
        </p:txBody>
      </p:sp>
      <p:sp>
        <p:nvSpPr>
          <p:cNvPr id="30" name="文字方塊 29">
            <a:extLst>
              <a:ext uri="{FF2B5EF4-FFF2-40B4-BE49-F238E27FC236}">
                <a16:creationId xmlns:a16="http://schemas.microsoft.com/office/drawing/2014/main" id="{FF1096BF-1C73-3D7A-460C-65CA5B2FBDF2}"/>
              </a:ext>
            </a:extLst>
          </p:cNvPr>
          <p:cNvSpPr txBox="1"/>
          <p:nvPr/>
        </p:nvSpPr>
        <p:spPr>
          <a:xfrm>
            <a:off x="6053784" y="3670873"/>
            <a:ext cx="5747692" cy="369332"/>
          </a:xfrm>
          <a:prstGeom prst="rect">
            <a:avLst/>
          </a:prstGeom>
          <a:noFill/>
        </p:spPr>
        <p:txBody>
          <a:bodyPr wrap="square">
            <a:spAutoFit/>
          </a:bodyPr>
          <a:lstStyle/>
          <a:p>
            <a:pPr algn="ctr"/>
            <a:r>
              <a:rPr lang="zh-TW" altLang="en-US" b="1" dirty="0">
                <a:solidFill>
                  <a:srgbClr val="181B1E"/>
                </a:solidFill>
                <a:latin typeface="Abcfavorit"/>
              </a:rPr>
              <a:t>候選 </a:t>
            </a:r>
            <a:r>
              <a:rPr lang="en-US" altLang="zh-TW" b="1" dirty="0">
                <a:solidFill>
                  <a:srgbClr val="181B1E"/>
                </a:solidFill>
                <a:latin typeface="Abcfavorit"/>
              </a:rPr>
              <a:t>token </a:t>
            </a:r>
            <a:r>
              <a:rPr lang="zh-TW" altLang="en-US" b="1" dirty="0">
                <a:solidFill>
                  <a:srgbClr val="181B1E"/>
                </a:solidFill>
                <a:latin typeface="Abcfavorit"/>
              </a:rPr>
              <a:t>作為下個輸出</a:t>
            </a:r>
          </a:p>
        </p:txBody>
      </p:sp>
      <p:pic>
        <p:nvPicPr>
          <p:cNvPr id="33" name="圖片 32">
            <a:extLst>
              <a:ext uri="{FF2B5EF4-FFF2-40B4-BE49-F238E27FC236}">
                <a16:creationId xmlns:a16="http://schemas.microsoft.com/office/drawing/2014/main" id="{EC2FE2CD-25AC-1D14-6C6C-AE67ED9110FD}"/>
              </a:ext>
            </a:extLst>
          </p:cNvPr>
          <p:cNvPicPr>
            <a:picLocks noChangeAspect="1"/>
          </p:cNvPicPr>
          <p:nvPr/>
        </p:nvPicPr>
        <p:blipFill>
          <a:blip r:embed="rId5"/>
          <a:stretch>
            <a:fillRect/>
          </a:stretch>
        </p:blipFill>
        <p:spPr>
          <a:xfrm>
            <a:off x="580071" y="5363804"/>
            <a:ext cx="642694" cy="642694"/>
          </a:xfrm>
          <a:prstGeom prst="rect">
            <a:avLst/>
          </a:prstGeom>
        </p:spPr>
      </p:pic>
      <p:sp>
        <p:nvSpPr>
          <p:cNvPr id="34" name="矩形 33">
            <a:extLst>
              <a:ext uri="{FF2B5EF4-FFF2-40B4-BE49-F238E27FC236}">
                <a16:creationId xmlns:a16="http://schemas.microsoft.com/office/drawing/2014/main" id="{56115CC5-549C-5B4E-2B30-88F6A261D986}"/>
              </a:ext>
            </a:extLst>
          </p:cNvPr>
          <p:cNvSpPr/>
          <p:nvPr/>
        </p:nvSpPr>
        <p:spPr>
          <a:xfrm>
            <a:off x="509168" y="5259937"/>
            <a:ext cx="5544616" cy="104644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89A3CD86-E6D0-73BC-8109-A6DFAC507B99}"/>
              </a:ext>
            </a:extLst>
          </p:cNvPr>
          <p:cNvSpPr txBox="1"/>
          <p:nvPr/>
        </p:nvSpPr>
        <p:spPr>
          <a:xfrm>
            <a:off x="1222766" y="5316401"/>
            <a:ext cx="4687002"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模型在生成每個 </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token </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的時間是固定的，不會因問題複雜而變化。例如，對於一個複雜的是非問題，直接回答 </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Y/N </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和使用鏈式推理（</a:t>
            </a:r>
            <a:r>
              <a:rPr lang="en-US" altLang="zh-TW" sz="1200" b="1" i="1" dirty="0" err="1">
                <a:solidFill>
                  <a:srgbClr val="D8D8D8">
                    <a:lumMod val="10000"/>
                  </a:srgbClr>
                </a:solidFill>
                <a:latin typeface="微軟正黑體" panose="020B0604030504040204" pitchFamily="34" charset="-120"/>
                <a:ea typeface="微軟正黑體" panose="020B0604030504040204" pitchFamily="34" charset="-120"/>
              </a:rPr>
              <a:t>CoT</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）先輸出推理過程再回答 </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Y/N</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，後者會花費更多時間，相當於給了模型思考時間。</a:t>
            </a:r>
          </a:p>
        </p:txBody>
      </p:sp>
      <p:sp>
        <p:nvSpPr>
          <p:cNvPr id="36" name="矩形: 圓角 35">
            <a:extLst>
              <a:ext uri="{FF2B5EF4-FFF2-40B4-BE49-F238E27FC236}">
                <a16:creationId xmlns:a16="http://schemas.microsoft.com/office/drawing/2014/main" id="{AB44BF2F-EA3F-E728-1F85-2BF6B92CFBAC}"/>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127686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Unleashing the Power of Prompt Engineering: Zero-Shot, One-Shot, and Few- Shot Inference | by S Shakir | Medium">
            <a:extLst>
              <a:ext uri="{FF2B5EF4-FFF2-40B4-BE49-F238E27FC236}">
                <a16:creationId xmlns:a16="http://schemas.microsoft.com/office/drawing/2014/main" id="{EC7E3127-3278-4211-BA0A-8BAFFA46FF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64" t="36389" r="5764" b="14780"/>
          <a:stretch/>
        </p:blipFill>
        <p:spPr bwMode="auto">
          <a:xfrm>
            <a:off x="672611" y="1002170"/>
            <a:ext cx="6559550" cy="2715348"/>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9417BFB6-2EF7-4211-BBCD-E38631C409E2}"/>
              </a:ext>
            </a:extLst>
          </p:cNvPr>
          <p:cNvSpPr txBox="1"/>
          <p:nvPr/>
        </p:nvSpPr>
        <p:spPr>
          <a:xfrm>
            <a:off x="8378874" y="2240791"/>
            <a:ext cx="2781531" cy="646331"/>
          </a:xfrm>
          <a:prstGeom prst="rect">
            <a:avLst/>
          </a:prstGeom>
          <a:noFill/>
        </p:spPr>
        <p:txBody>
          <a:bodyPr wrap="non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分步驟進行邏輯推理</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讓模型先想清楚再回答</a:t>
            </a:r>
          </a:p>
        </p:txBody>
      </p:sp>
      <p:sp>
        <p:nvSpPr>
          <p:cNvPr id="28" name="文字方塊 27">
            <a:extLst>
              <a:ext uri="{FF2B5EF4-FFF2-40B4-BE49-F238E27FC236}">
                <a16:creationId xmlns:a16="http://schemas.microsoft.com/office/drawing/2014/main" id="{A471895E-1893-4E4B-ABE7-20205A4692E4}"/>
              </a:ext>
            </a:extLst>
          </p:cNvPr>
          <p:cNvSpPr txBox="1"/>
          <p:nvPr/>
        </p:nvSpPr>
        <p:spPr>
          <a:xfrm>
            <a:off x="8217685" y="3127572"/>
            <a:ext cx="3103911" cy="3231654"/>
          </a:xfrm>
          <a:prstGeom prst="rect">
            <a:avLst/>
          </a:prstGeom>
          <a:noFill/>
        </p:spPr>
        <p:txBody>
          <a:bodyPr wrap="square" rtlCol="0">
            <a:spAutoFit/>
          </a:bodyPr>
          <a:lstStyle/>
          <a:p>
            <a:r>
              <a:rPr lang="en-US" altLang="zh-TW" sz="1200" dirty="0">
                <a:latin typeface="微軟正黑體" panose="020B0604030504040204" pitchFamily="34" charset="-120"/>
                <a:ea typeface="微軟正黑體" panose="020B0604030504040204" pitchFamily="34" charset="-120"/>
              </a:rPr>
              <a:t>Prompt : </a:t>
            </a:r>
          </a:p>
          <a:p>
            <a:r>
              <a:rPr lang="en-US" altLang="zh-TW" sz="1200" b="0" dirty="0">
                <a:effectLst/>
                <a:latin typeface="微軟正黑體" panose="020B0604030504040204" pitchFamily="34" charset="-120"/>
                <a:ea typeface="微軟正黑體" panose="020B0604030504040204" pitchFamily="34" charset="-120"/>
              </a:rPr>
              <a:t>Q: </a:t>
            </a:r>
            <a:r>
              <a:rPr lang="zh-TW" altLang="en-US" sz="1200" b="0" dirty="0">
                <a:effectLst/>
                <a:latin typeface="微軟正黑體" panose="020B0604030504040204" pitchFamily="34" charset="-120"/>
                <a:ea typeface="微軟正黑體" panose="020B0604030504040204" pitchFamily="34" charset="-120"/>
              </a:rPr>
              <a:t>我買了 </a:t>
            </a:r>
            <a:r>
              <a:rPr lang="en-US" altLang="zh-TW" sz="1200" b="0" dirty="0">
                <a:effectLst/>
                <a:latin typeface="微軟正黑體" panose="020B0604030504040204" pitchFamily="34" charset="-120"/>
                <a:ea typeface="微軟正黑體" panose="020B0604030504040204" pitchFamily="34" charset="-120"/>
              </a:rPr>
              <a:t>5</a:t>
            </a:r>
            <a:r>
              <a:rPr lang="zh-TW" altLang="en-US" sz="1200" b="0" dirty="0">
                <a:effectLst/>
                <a:latin typeface="微軟正黑體" panose="020B0604030504040204" pitchFamily="34" charset="-120"/>
                <a:ea typeface="微軟正黑體" panose="020B0604030504040204" pitchFamily="34" charset="-120"/>
              </a:rPr>
              <a:t> 箱乖乖，給鄰居 </a:t>
            </a:r>
            <a:r>
              <a:rPr lang="en-US" altLang="zh-TW" sz="1200" b="0" dirty="0">
                <a:effectLst/>
                <a:latin typeface="微軟正黑體" panose="020B0604030504040204" pitchFamily="34" charset="-120"/>
                <a:ea typeface="微軟正黑體" panose="020B0604030504040204" pitchFamily="34" charset="-120"/>
              </a:rPr>
              <a:t>1 </a:t>
            </a:r>
            <a:r>
              <a:rPr lang="zh-TW" altLang="en-US" sz="1200" b="0" dirty="0">
                <a:effectLst/>
                <a:latin typeface="微軟正黑體" panose="020B0604030504040204" pitchFamily="34" charset="-120"/>
                <a:ea typeface="微軟正黑體" panose="020B0604030504040204" pitchFamily="34" charset="-120"/>
              </a:rPr>
              <a:t>箱再給同事 </a:t>
            </a:r>
            <a:r>
              <a:rPr lang="en-US" altLang="zh-TW" sz="1200" b="0" dirty="0">
                <a:effectLst/>
                <a:latin typeface="微軟正黑體" panose="020B0604030504040204" pitchFamily="34" charset="-120"/>
                <a:ea typeface="微軟正黑體" panose="020B0604030504040204" pitchFamily="34" charset="-120"/>
              </a:rPr>
              <a:t>1 </a:t>
            </a:r>
            <a:r>
              <a:rPr lang="zh-TW" altLang="en-US" sz="1200" b="0" dirty="0">
                <a:effectLst/>
                <a:latin typeface="微軟正黑體" panose="020B0604030504040204" pitchFamily="34" charset="-120"/>
                <a:ea typeface="微軟正黑體" panose="020B0604030504040204" pitchFamily="34" charset="-120"/>
              </a:rPr>
              <a:t>箱，我還剩幾箱乖乖</a:t>
            </a:r>
            <a:r>
              <a:rPr lang="en-US" altLang="zh-TW" sz="1200" b="0" dirty="0">
                <a:effectLst/>
                <a:latin typeface="微軟正黑體" panose="020B0604030504040204" pitchFamily="34" charset="-120"/>
                <a:ea typeface="微軟正黑體" panose="020B0604030504040204" pitchFamily="34" charset="-120"/>
              </a:rPr>
              <a:t>?</a:t>
            </a:r>
          </a:p>
          <a:p>
            <a:r>
              <a:rPr lang="en-US" altLang="zh-TW" sz="1200" b="0" dirty="0">
                <a:effectLst/>
                <a:latin typeface="微軟正黑體" panose="020B0604030504040204" pitchFamily="34" charset="-120"/>
                <a:ea typeface="微軟正黑體" panose="020B0604030504040204" pitchFamily="34" charset="-120"/>
              </a:rPr>
              <a:t>A:</a:t>
            </a:r>
            <a:endParaRPr lang="zh-TW" altLang="en-US" sz="1200" b="0" dirty="0">
              <a:effectLst/>
              <a:latin typeface="微軟正黑體" panose="020B0604030504040204" pitchFamily="34" charset="-120"/>
              <a:ea typeface="微軟正黑體" panose="020B0604030504040204" pitchFamily="34" charset="-120"/>
            </a:endParaRPr>
          </a:p>
          <a:p>
            <a:r>
              <a:rPr lang="zh-TW" altLang="en-US" sz="1200" b="0" dirty="0">
                <a:effectLst/>
                <a:latin typeface="微軟正黑體" panose="020B0604030504040204" pitchFamily="34" charset="-120"/>
                <a:ea typeface="微軟正黑體" panose="020B0604030504040204" pitchFamily="34" charset="-120"/>
              </a:rPr>
              <a:t>  </a:t>
            </a:r>
            <a:r>
              <a:rPr lang="en-US" altLang="zh-TW" sz="1200" b="0" dirty="0">
                <a:effectLst/>
                <a:latin typeface="微軟正黑體" panose="020B0604030504040204" pitchFamily="34" charset="-120"/>
                <a:ea typeface="微軟正黑體" panose="020B0604030504040204" pitchFamily="34" charset="-120"/>
              </a:rPr>
              <a:t>1. </a:t>
            </a:r>
            <a:r>
              <a:rPr lang="zh-TW" altLang="en-US" sz="1200" b="0" dirty="0">
                <a:effectLst/>
                <a:latin typeface="微軟正黑體" panose="020B0604030504040204" pitchFamily="34" charset="-120"/>
                <a:ea typeface="微軟正黑體" panose="020B0604030504040204" pitchFamily="34" charset="-120"/>
              </a:rPr>
              <a:t>我一開始有 </a:t>
            </a:r>
            <a:r>
              <a:rPr lang="en-US" altLang="zh-TW" sz="1200" b="0" dirty="0">
                <a:effectLst/>
                <a:latin typeface="微軟正黑體" panose="020B0604030504040204" pitchFamily="34" charset="-120"/>
                <a:ea typeface="微軟正黑體" panose="020B0604030504040204" pitchFamily="34" charset="-120"/>
              </a:rPr>
              <a:t>6</a:t>
            </a:r>
            <a:r>
              <a:rPr lang="zh-TW" altLang="en-US" sz="1200" b="0" dirty="0">
                <a:effectLst/>
                <a:latin typeface="微軟正黑體" panose="020B0604030504040204" pitchFamily="34" charset="-120"/>
                <a:ea typeface="微軟正黑體" panose="020B0604030504040204" pitchFamily="34" charset="-120"/>
              </a:rPr>
              <a:t> 箱</a:t>
            </a:r>
          </a:p>
          <a:p>
            <a:r>
              <a:rPr lang="zh-TW" altLang="en-US" sz="1200" b="0" dirty="0">
                <a:effectLst/>
                <a:latin typeface="微軟正黑體" panose="020B0604030504040204" pitchFamily="34" charset="-120"/>
                <a:ea typeface="微軟正黑體" panose="020B0604030504040204" pitchFamily="34" charset="-120"/>
              </a:rPr>
              <a:t>  </a:t>
            </a:r>
            <a:r>
              <a:rPr lang="en-US" altLang="zh-TW" sz="1200" b="0" dirty="0">
                <a:effectLst/>
                <a:latin typeface="微軟正黑體" panose="020B0604030504040204" pitchFamily="34" charset="-120"/>
                <a:ea typeface="微軟正黑體" panose="020B0604030504040204" pitchFamily="34" charset="-120"/>
              </a:rPr>
              <a:t>2. </a:t>
            </a:r>
            <a:r>
              <a:rPr lang="zh-TW" altLang="en-US" sz="1200" b="0" dirty="0">
                <a:effectLst/>
                <a:latin typeface="微軟正黑體" panose="020B0604030504040204" pitchFamily="34" charset="-120"/>
                <a:ea typeface="微軟正黑體" panose="020B0604030504040204" pitchFamily="34" charset="-120"/>
              </a:rPr>
              <a:t>給了朋友</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1 </a:t>
            </a:r>
            <a:r>
              <a:rPr lang="zh-TW" altLang="en-US" sz="1200" dirty="0">
                <a:latin typeface="微軟正黑體" panose="020B0604030504040204" pitchFamily="34" charset="-120"/>
                <a:ea typeface="微軟正黑體" panose="020B0604030504040204" pitchFamily="34" charset="-120"/>
              </a:rPr>
              <a:t>箱</a:t>
            </a:r>
            <a:r>
              <a:rPr lang="zh-TW" altLang="en-US" sz="1200" b="0" dirty="0">
                <a:effectLst/>
                <a:latin typeface="微軟正黑體" panose="020B0604030504040204" pitchFamily="34" charset="-120"/>
                <a:ea typeface="微軟正黑體" panose="020B0604030504040204" pitchFamily="34" charset="-120"/>
              </a:rPr>
              <a:t>，所以剩下 </a:t>
            </a:r>
            <a:r>
              <a:rPr lang="en-US" altLang="zh-TW" sz="1200" dirty="0">
                <a:latin typeface="微軟正黑體" panose="020B0604030504040204" pitchFamily="34" charset="-120"/>
                <a:ea typeface="微軟正黑體" panose="020B0604030504040204" pitchFamily="34" charset="-120"/>
              </a:rPr>
              <a:t>5</a:t>
            </a:r>
            <a:r>
              <a:rPr lang="en-US" altLang="zh-TW" sz="1200" b="0" dirty="0">
                <a:effectLst/>
                <a:latin typeface="微軟正黑體" panose="020B0604030504040204" pitchFamily="34" charset="-120"/>
                <a:ea typeface="微軟正黑體" panose="020B0604030504040204" pitchFamily="34" charset="-120"/>
              </a:rPr>
              <a:t>-1=4</a:t>
            </a:r>
            <a:r>
              <a:rPr lang="zh-TW" altLang="en-US" sz="1200" b="0" dirty="0">
                <a:effectLst/>
                <a:latin typeface="微軟正黑體" panose="020B0604030504040204" pitchFamily="34" charset="-120"/>
                <a:ea typeface="微軟正黑體" panose="020B0604030504040204" pitchFamily="34" charset="-120"/>
              </a:rPr>
              <a:t> 箱乖乖</a:t>
            </a:r>
          </a:p>
          <a:p>
            <a:r>
              <a:rPr lang="zh-TW" altLang="en-US" sz="1200" b="0" dirty="0">
                <a:effectLst/>
                <a:latin typeface="微軟正黑體" panose="020B0604030504040204" pitchFamily="34" charset="-120"/>
                <a:ea typeface="微軟正黑體" panose="020B0604030504040204" pitchFamily="34" charset="-120"/>
              </a:rPr>
              <a:t>  </a:t>
            </a:r>
            <a:r>
              <a:rPr lang="en-US" altLang="zh-TW" sz="1200" b="0" dirty="0">
                <a:effectLst/>
                <a:latin typeface="微軟正黑體" panose="020B0604030504040204" pitchFamily="34" charset="-120"/>
                <a:ea typeface="微軟正黑體" panose="020B0604030504040204" pitchFamily="34" charset="-120"/>
              </a:rPr>
              <a:t>3. </a:t>
            </a:r>
            <a:r>
              <a:rPr lang="zh-TW" altLang="en-US" sz="1200" b="0" dirty="0">
                <a:effectLst/>
                <a:latin typeface="微軟正黑體" panose="020B0604030504040204" pitchFamily="34" charset="-120"/>
                <a:ea typeface="微軟正黑體" panose="020B0604030504040204" pitchFamily="34" charset="-120"/>
              </a:rPr>
              <a:t>又給同事 </a:t>
            </a:r>
            <a:r>
              <a:rPr lang="en-US" altLang="zh-TW" sz="1200" b="0" dirty="0">
                <a:effectLst/>
                <a:latin typeface="微軟正黑體" panose="020B0604030504040204" pitchFamily="34" charset="-120"/>
                <a:ea typeface="微軟正黑體" panose="020B0604030504040204" pitchFamily="34" charset="-120"/>
              </a:rPr>
              <a:t>1 </a:t>
            </a:r>
            <a:r>
              <a:rPr lang="zh-TW" altLang="en-US" sz="1200" b="0" dirty="0">
                <a:effectLst/>
                <a:latin typeface="微軟正黑體" panose="020B0604030504040204" pitchFamily="34" charset="-120"/>
                <a:ea typeface="微軟正黑體" panose="020B0604030504040204" pitchFamily="34" charset="-120"/>
              </a:rPr>
              <a:t>箱，所以剩下 </a:t>
            </a:r>
            <a:r>
              <a:rPr lang="en-US" altLang="zh-TW" sz="1200" b="0" dirty="0">
                <a:effectLst/>
                <a:latin typeface="微軟正黑體" panose="020B0604030504040204" pitchFamily="34" charset="-120"/>
                <a:ea typeface="微軟正黑體" panose="020B0604030504040204" pitchFamily="34" charset="-120"/>
              </a:rPr>
              <a:t>4-1=3</a:t>
            </a:r>
            <a:r>
              <a:rPr lang="zh-TW" altLang="en-US" sz="1200" b="0" dirty="0">
                <a:effectLst/>
                <a:latin typeface="微軟正黑體" panose="020B0604030504040204" pitchFamily="34" charset="-120"/>
                <a:ea typeface="微軟正黑體" panose="020B0604030504040204" pitchFamily="34" charset="-120"/>
              </a:rPr>
              <a:t> 箱乖乖</a:t>
            </a:r>
            <a:endParaRPr lang="en-US" altLang="zh-TW" sz="1200" b="0" dirty="0">
              <a:effectLst/>
              <a:latin typeface="微軟正黑體" panose="020B0604030504040204" pitchFamily="34" charset="-120"/>
              <a:ea typeface="微軟正黑體" panose="020B0604030504040204" pitchFamily="34" charset="-120"/>
            </a:endParaRPr>
          </a:p>
          <a:p>
            <a:r>
              <a:rPr lang="zh-TW" altLang="en-US" sz="1200" b="0" dirty="0">
                <a:effectLst/>
                <a:latin typeface="微軟正黑體" panose="020B0604030504040204" pitchFamily="34" charset="-120"/>
                <a:ea typeface="微軟正黑體" panose="020B0604030504040204" pitchFamily="34" charset="-120"/>
              </a:rPr>
              <a:t>  </a:t>
            </a:r>
            <a:r>
              <a:rPr lang="en-US" altLang="zh-TW" sz="1200" b="0" dirty="0">
                <a:effectLst/>
                <a:latin typeface="微軟正黑體" panose="020B0604030504040204" pitchFamily="34" charset="-120"/>
                <a:ea typeface="微軟正黑體" panose="020B0604030504040204" pitchFamily="34" charset="-120"/>
              </a:rPr>
              <a:t>4. </a:t>
            </a:r>
            <a:r>
              <a:rPr lang="zh-TW" altLang="en-US" sz="1200" b="0" dirty="0">
                <a:effectLst/>
                <a:latin typeface="微軟正黑體" panose="020B0604030504040204" pitchFamily="34" charset="-120"/>
                <a:ea typeface="微軟正黑體" panose="020B0604030504040204" pitchFamily="34" charset="-120"/>
              </a:rPr>
              <a:t>最後我剩 </a:t>
            </a:r>
            <a:r>
              <a:rPr lang="en-US" altLang="zh-TW" sz="1200" b="0" dirty="0">
                <a:effectLst/>
                <a:latin typeface="微軟正黑體" panose="020B0604030504040204" pitchFamily="34" charset="-120"/>
                <a:ea typeface="微軟正黑體" panose="020B0604030504040204" pitchFamily="34" charset="-120"/>
              </a:rPr>
              <a:t>3 </a:t>
            </a:r>
            <a:r>
              <a:rPr lang="zh-TW" altLang="en-US" sz="1200" b="0" dirty="0">
                <a:effectLst/>
                <a:latin typeface="微軟正黑體" panose="020B0604030504040204" pitchFamily="34" charset="-120"/>
                <a:ea typeface="微軟正黑體" panose="020B0604030504040204" pitchFamily="34" charset="-120"/>
              </a:rPr>
              <a:t>箱乖乖</a:t>
            </a:r>
            <a:endParaRPr lang="en-US" altLang="zh-TW" sz="1200" b="0" dirty="0">
              <a:effectLst/>
              <a:latin typeface="微軟正黑體" panose="020B0604030504040204" pitchFamily="34" charset="-120"/>
              <a:ea typeface="微軟正黑體" panose="020B0604030504040204" pitchFamily="34" charset="-120"/>
            </a:endParaRPr>
          </a:p>
          <a:p>
            <a:r>
              <a:rPr lang="en-US" altLang="zh-TW" sz="1200" b="0" dirty="0">
                <a:effectLst/>
                <a:latin typeface="微軟正黑體" panose="020B0604030504040204" pitchFamily="34" charset="-120"/>
                <a:ea typeface="微軟正黑體" panose="020B0604030504040204" pitchFamily="34" charset="-120"/>
              </a:rPr>
              <a:t>Q: </a:t>
            </a:r>
            <a:r>
              <a:rPr lang="zh-TW" altLang="en-US" sz="1200" b="0" dirty="0">
                <a:effectLst/>
                <a:latin typeface="微軟正黑體" panose="020B0604030504040204" pitchFamily="34" charset="-120"/>
                <a:ea typeface="微軟正黑體" panose="020B0604030504040204" pitchFamily="34" charset="-120"/>
              </a:rPr>
              <a:t>我買了 </a:t>
            </a:r>
            <a:r>
              <a:rPr lang="en-US" altLang="zh-TW" sz="1200" b="0" dirty="0">
                <a:effectLst/>
                <a:latin typeface="微軟正黑體" panose="020B0604030504040204" pitchFamily="34" charset="-120"/>
                <a:ea typeface="微軟正黑體" panose="020B0604030504040204" pitchFamily="34" charset="-120"/>
              </a:rPr>
              <a:t>10</a:t>
            </a:r>
            <a:r>
              <a:rPr lang="zh-TW" altLang="en-US" sz="1200" b="0" dirty="0">
                <a:effectLst/>
                <a:latin typeface="微軟正黑體" panose="020B0604030504040204" pitchFamily="34" charset="-120"/>
                <a:ea typeface="微軟正黑體" panose="020B0604030504040204" pitchFamily="34" charset="-120"/>
              </a:rPr>
              <a:t> 包辛拉麵，給鄰居 </a:t>
            </a:r>
            <a:r>
              <a:rPr lang="en-US" altLang="zh-TW" sz="1200" b="0" dirty="0">
                <a:effectLst/>
                <a:latin typeface="微軟正黑體" panose="020B0604030504040204" pitchFamily="34" charset="-120"/>
                <a:ea typeface="微軟正黑體" panose="020B0604030504040204" pitchFamily="34" charset="-120"/>
              </a:rPr>
              <a:t>2 </a:t>
            </a:r>
            <a:r>
              <a:rPr lang="zh-TW" altLang="en-US" sz="1200" dirty="0">
                <a:latin typeface="微軟正黑體" panose="020B0604030504040204" pitchFamily="34" charset="-120"/>
                <a:ea typeface="微軟正黑體" panose="020B0604030504040204" pitchFamily="34" charset="-120"/>
              </a:rPr>
              <a:t>包</a:t>
            </a:r>
            <a:r>
              <a:rPr lang="zh-TW" altLang="en-US" sz="1200" b="0" dirty="0">
                <a:effectLst/>
                <a:latin typeface="微軟正黑體" panose="020B0604030504040204" pitchFamily="34" charset="-120"/>
                <a:ea typeface="微軟正黑體" panose="020B0604030504040204" pitchFamily="34" charset="-120"/>
              </a:rPr>
              <a:t>，又給弟弟 </a:t>
            </a:r>
            <a:r>
              <a:rPr lang="en-US" altLang="zh-TW" sz="1200" b="0" dirty="0">
                <a:effectLst/>
                <a:latin typeface="微軟正黑體" panose="020B0604030504040204" pitchFamily="34" charset="-120"/>
                <a:ea typeface="微軟正黑體" panose="020B0604030504040204" pitchFamily="34" charset="-120"/>
              </a:rPr>
              <a:t>3 </a:t>
            </a:r>
            <a:r>
              <a:rPr lang="zh-TW" altLang="en-US" sz="1200" dirty="0">
                <a:latin typeface="微軟正黑體" panose="020B0604030504040204" pitchFamily="34" charset="-120"/>
                <a:ea typeface="微軟正黑體" panose="020B0604030504040204" pitchFamily="34" charset="-120"/>
              </a:rPr>
              <a:t>包</a:t>
            </a:r>
            <a:r>
              <a:rPr lang="zh-TW" altLang="en-US" sz="1200" b="0" dirty="0">
                <a:effectLst/>
                <a:latin typeface="微軟正黑體" panose="020B0604030504040204" pitchFamily="34" charset="-120"/>
                <a:ea typeface="微軟正黑體" panose="020B0604030504040204" pitchFamily="34" charset="-120"/>
              </a:rPr>
              <a:t>，我自己吃掉 </a:t>
            </a:r>
            <a:r>
              <a:rPr lang="en-US" altLang="zh-TW" sz="1200" b="0" dirty="0">
                <a:effectLst/>
                <a:latin typeface="微軟正黑體" panose="020B0604030504040204" pitchFamily="34" charset="-120"/>
                <a:ea typeface="微軟正黑體" panose="020B0604030504040204" pitchFamily="34" charset="-120"/>
              </a:rPr>
              <a:t>1 </a:t>
            </a:r>
            <a:r>
              <a:rPr lang="zh-TW" altLang="en-US" sz="1200" dirty="0">
                <a:latin typeface="微軟正黑體" panose="020B0604030504040204" pitchFamily="34" charset="-120"/>
                <a:ea typeface="微軟正黑體" panose="020B0604030504040204" pitchFamily="34" charset="-120"/>
              </a:rPr>
              <a:t>包</a:t>
            </a:r>
            <a:r>
              <a:rPr lang="zh-TW" altLang="en-US" sz="1200" b="0" dirty="0">
                <a:effectLst/>
                <a:latin typeface="微軟正黑體" panose="020B0604030504040204" pitchFamily="34" charset="-120"/>
                <a:ea typeface="微軟正黑體" panose="020B0604030504040204" pitchFamily="34" charset="-120"/>
              </a:rPr>
              <a:t>，我還剩幾包</a:t>
            </a:r>
            <a:r>
              <a:rPr lang="en-US" altLang="zh-TW" sz="1200" b="0" dirty="0">
                <a:effectLst/>
                <a:latin typeface="微軟正黑體" panose="020B0604030504040204" pitchFamily="34" charset="-120"/>
                <a:ea typeface="微軟正黑體" panose="020B0604030504040204" pitchFamily="34" charset="-120"/>
              </a:rPr>
              <a:t>?</a:t>
            </a:r>
          </a:p>
          <a:p>
            <a:r>
              <a:rPr lang="en-US" altLang="zh-TW" sz="1200" b="0" dirty="0">
                <a:effectLst/>
                <a:latin typeface="微軟正黑體" panose="020B0604030504040204" pitchFamily="34" charset="-120"/>
                <a:ea typeface="微軟正黑體" panose="020B0604030504040204" pitchFamily="34" charset="-120"/>
              </a:rPr>
              <a:t>A:</a:t>
            </a:r>
            <a:endParaRPr lang="zh-TW" altLang="en-US" sz="1200" b="0" dirty="0">
              <a:effectLst/>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Output : </a:t>
            </a:r>
          </a:p>
          <a:p>
            <a:pPr marL="342900" indent="-342900">
              <a:buAutoNum type="arabicPeriod"/>
            </a:pPr>
            <a:r>
              <a:rPr lang="zh-TW" altLang="en-US" sz="1200" b="0" i="0" dirty="0">
                <a:effectLst/>
                <a:latin typeface="微軟正黑體" panose="020B0604030504040204" pitchFamily="34" charset="-120"/>
                <a:ea typeface="微軟正黑體" panose="020B0604030504040204" pitchFamily="34" charset="-120"/>
              </a:rPr>
              <a:t>我一開始有 </a:t>
            </a:r>
            <a:r>
              <a:rPr lang="en-US" altLang="zh-TW" sz="1200" b="0" i="0" dirty="0">
                <a:effectLst/>
                <a:latin typeface="微軟正黑體" panose="020B0604030504040204" pitchFamily="34" charset="-120"/>
                <a:ea typeface="微軟正黑體" panose="020B0604030504040204" pitchFamily="34" charset="-120"/>
              </a:rPr>
              <a:t>10 </a:t>
            </a:r>
            <a:r>
              <a:rPr lang="zh-TW" altLang="en-US" sz="1200" b="0" i="0" dirty="0">
                <a:effectLst/>
                <a:latin typeface="微軟正黑體" panose="020B0604030504040204" pitchFamily="34" charset="-120"/>
                <a:ea typeface="微軟正黑體" panose="020B0604030504040204" pitchFamily="34" charset="-120"/>
              </a:rPr>
              <a:t>包辛拉麵</a:t>
            </a:r>
            <a:endParaRPr lang="en-US" altLang="zh-TW" sz="1200" b="0" i="0" dirty="0">
              <a:effectLst/>
              <a:latin typeface="微軟正黑體" panose="020B0604030504040204" pitchFamily="34" charset="-120"/>
              <a:ea typeface="微軟正黑體" panose="020B0604030504040204" pitchFamily="34" charset="-120"/>
            </a:endParaRPr>
          </a:p>
          <a:p>
            <a:pPr marL="342900" indent="-342900">
              <a:buAutoNum type="arabicPeriod"/>
            </a:pPr>
            <a:r>
              <a:rPr lang="zh-TW" altLang="en-US" sz="1200" dirty="0">
                <a:latin typeface="微軟正黑體" panose="020B0604030504040204" pitchFamily="34" charset="-120"/>
                <a:ea typeface="微軟正黑體" panose="020B0604030504040204" pitchFamily="34" charset="-120"/>
              </a:rPr>
              <a:t>給鄰居 </a:t>
            </a:r>
            <a:r>
              <a:rPr lang="en-US" altLang="zh-TW" sz="1200" dirty="0">
                <a:latin typeface="微軟正黑體" panose="020B0604030504040204" pitchFamily="34" charset="-120"/>
                <a:ea typeface="微軟正黑體" panose="020B0604030504040204" pitchFamily="34" charset="-120"/>
              </a:rPr>
              <a:t>2 </a:t>
            </a:r>
            <a:r>
              <a:rPr lang="zh-TW" altLang="en-US" sz="1200" dirty="0">
                <a:latin typeface="微軟正黑體" panose="020B0604030504040204" pitchFamily="34" charset="-120"/>
                <a:ea typeface="微軟正黑體" panose="020B0604030504040204" pitchFamily="34" charset="-120"/>
              </a:rPr>
              <a:t>包，所以還剩 </a:t>
            </a:r>
            <a:r>
              <a:rPr lang="en-US" altLang="zh-TW" sz="1200" dirty="0">
                <a:latin typeface="微軟正黑體" panose="020B0604030504040204" pitchFamily="34" charset="-120"/>
                <a:ea typeface="微軟正黑體" panose="020B0604030504040204" pitchFamily="34" charset="-120"/>
              </a:rPr>
              <a:t>10-2=8 </a:t>
            </a:r>
            <a:r>
              <a:rPr lang="zh-TW" altLang="en-US" sz="1200" dirty="0">
                <a:latin typeface="微軟正黑體" panose="020B0604030504040204" pitchFamily="34" charset="-120"/>
                <a:ea typeface="微軟正黑體" panose="020B0604030504040204" pitchFamily="34" charset="-120"/>
              </a:rPr>
              <a:t>包</a:t>
            </a:r>
            <a:endParaRPr lang="en-US" altLang="zh-TW" sz="12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200" dirty="0">
                <a:latin typeface="微軟正黑體" panose="020B0604030504040204" pitchFamily="34" charset="-120"/>
                <a:ea typeface="微軟正黑體" panose="020B0604030504040204" pitchFamily="34" charset="-120"/>
              </a:rPr>
              <a:t>再給弟弟 </a:t>
            </a:r>
            <a:r>
              <a:rPr lang="en-US" altLang="zh-TW" sz="1200" dirty="0">
                <a:latin typeface="微軟正黑體" panose="020B0604030504040204" pitchFamily="34" charset="-120"/>
                <a:ea typeface="微軟正黑體" panose="020B0604030504040204" pitchFamily="34" charset="-120"/>
              </a:rPr>
              <a:t>3 </a:t>
            </a:r>
            <a:r>
              <a:rPr lang="zh-TW" altLang="en-US" sz="1200" dirty="0">
                <a:latin typeface="微軟正黑體" panose="020B0604030504040204" pitchFamily="34" charset="-120"/>
                <a:ea typeface="微軟正黑體" panose="020B0604030504040204" pitchFamily="34" charset="-120"/>
              </a:rPr>
              <a:t>包，所以還剩 </a:t>
            </a:r>
            <a:r>
              <a:rPr lang="en-US" altLang="zh-TW" sz="1200" dirty="0">
                <a:latin typeface="微軟正黑體" panose="020B0604030504040204" pitchFamily="34" charset="-120"/>
                <a:ea typeface="微軟正黑體" panose="020B0604030504040204" pitchFamily="34" charset="-120"/>
              </a:rPr>
              <a:t>8-3=5 </a:t>
            </a:r>
            <a:r>
              <a:rPr lang="zh-TW" altLang="en-US" sz="1200" dirty="0">
                <a:latin typeface="微軟正黑體" panose="020B0604030504040204" pitchFamily="34" charset="-120"/>
                <a:ea typeface="微軟正黑體" panose="020B0604030504040204" pitchFamily="34" charset="-120"/>
              </a:rPr>
              <a:t>包</a:t>
            </a:r>
            <a:endParaRPr lang="en-US" altLang="zh-TW" sz="12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200" dirty="0">
                <a:latin typeface="微軟正黑體" panose="020B0604030504040204" pitchFamily="34" charset="-120"/>
                <a:ea typeface="微軟正黑體" panose="020B0604030504040204" pitchFamily="34" charset="-120"/>
              </a:rPr>
              <a:t>我自己吃掉 </a:t>
            </a:r>
            <a:r>
              <a:rPr lang="en-US" altLang="zh-TW" sz="1200" dirty="0">
                <a:latin typeface="微軟正黑體" panose="020B0604030504040204" pitchFamily="34" charset="-120"/>
                <a:ea typeface="微軟正黑體" panose="020B0604030504040204" pitchFamily="34" charset="-120"/>
              </a:rPr>
              <a:t>1 </a:t>
            </a:r>
            <a:r>
              <a:rPr lang="zh-TW" altLang="en-US" sz="1200" dirty="0">
                <a:latin typeface="微軟正黑體" panose="020B0604030504040204" pitchFamily="34" charset="-120"/>
                <a:ea typeface="微軟正黑體" panose="020B0604030504040204" pitchFamily="34" charset="-120"/>
              </a:rPr>
              <a:t>包，所以還剩 </a:t>
            </a:r>
            <a:r>
              <a:rPr lang="en-US" altLang="zh-TW" sz="1200" dirty="0">
                <a:latin typeface="微軟正黑體" panose="020B0604030504040204" pitchFamily="34" charset="-120"/>
                <a:ea typeface="微軟正黑體" panose="020B0604030504040204" pitchFamily="34" charset="-120"/>
              </a:rPr>
              <a:t>5-1=4</a:t>
            </a:r>
            <a:r>
              <a:rPr lang="zh-TW" altLang="en-US" sz="1200" dirty="0">
                <a:latin typeface="微軟正黑體" panose="020B0604030504040204" pitchFamily="34" charset="-120"/>
                <a:ea typeface="微軟正黑體" panose="020B0604030504040204" pitchFamily="34" charset="-120"/>
              </a:rPr>
              <a:t> 包</a:t>
            </a:r>
            <a:endParaRPr lang="en-US" altLang="zh-TW" sz="12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200" dirty="0">
                <a:latin typeface="微軟正黑體" panose="020B0604030504040204" pitchFamily="34" charset="-120"/>
                <a:ea typeface="微軟正黑體" panose="020B0604030504040204" pitchFamily="34" charset="-120"/>
              </a:rPr>
              <a:t>最後我剩 </a:t>
            </a:r>
            <a:r>
              <a:rPr lang="en-US" altLang="zh-TW" sz="1200" dirty="0">
                <a:latin typeface="微軟正黑體" panose="020B0604030504040204" pitchFamily="34" charset="-120"/>
                <a:ea typeface="微軟正黑體" panose="020B0604030504040204" pitchFamily="34" charset="-120"/>
              </a:rPr>
              <a:t>4 </a:t>
            </a:r>
            <a:r>
              <a:rPr lang="zh-TW" altLang="en-US" sz="1200" dirty="0">
                <a:latin typeface="微軟正黑體" panose="020B0604030504040204" pitchFamily="34" charset="-120"/>
                <a:ea typeface="微軟正黑體" panose="020B0604030504040204" pitchFamily="34" charset="-120"/>
              </a:rPr>
              <a:t>包辛拉麵</a:t>
            </a:r>
          </a:p>
        </p:txBody>
      </p:sp>
      <p:grpSp>
        <p:nvGrpSpPr>
          <p:cNvPr id="17" name="群組 16">
            <a:extLst>
              <a:ext uri="{FF2B5EF4-FFF2-40B4-BE49-F238E27FC236}">
                <a16:creationId xmlns:a16="http://schemas.microsoft.com/office/drawing/2014/main" id="{02D47507-0B2F-41E6-ACEB-32A947066A2A}"/>
              </a:ext>
            </a:extLst>
          </p:cNvPr>
          <p:cNvGrpSpPr/>
          <p:nvPr/>
        </p:nvGrpSpPr>
        <p:grpSpPr>
          <a:xfrm>
            <a:off x="744763" y="3720981"/>
            <a:ext cx="2069689" cy="2638244"/>
            <a:chOff x="786902" y="3720982"/>
            <a:chExt cx="2069689" cy="2638244"/>
          </a:xfrm>
        </p:grpSpPr>
        <p:sp>
          <p:nvSpPr>
            <p:cNvPr id="10" name="文字方塊 9">
              <a:extLst>
                <a:ext uri="{FF2B5EF4-FFF2-40B4-BE49-F238E27FC236}">
                  <a16:creationId xmlns:a16="http://schemas.microsoft.com/office/drawing/2014/main" id="{469584A0-9C0F-4F4C-828C-49E6E60E8B90}"/>
                </a:ext>
              </a:extLst>
            </p:cNvPr>
            <p:cNvSpPr txBox="1"/>
            <p:nvPr/>
          </p:nvSpPr>
          <p:spPr>
            <a:xfrm>
              <a:off x="786902" y="3720982"/>
              <a:ext cx="2069689" cy="1015663"/>
            </a:xfrm>
            <a:prstGeom prst="rect">
              <a:avLst/>
            </a:prstGeom>
            <a:noFill/>
          </p:spPr>
          <p:txBody>
            <a:bodyPr wrap="square" rtlCol="0">
              <a:spAutoFit/>
            </a:bodyPr>
            <a:lstStyle/>
            <a:p>
              <a:r>
                <a:rPr lang="en-US" altLang="zh-TW" sz="1200" dirty="0">
                  <a:latin typeface="Consolas" panose="020B0609020204030204" pitchFamily="49" charset="0"/>
                  <a:ea typeface="微軟正黑體" panose="020B0604030504040204" pitchFamily="34" charset="-120"/>
                </a:rPr>
                <a:t>Prompt : </a:t>
              </a:r>
            </a:p>
            <a:p>
              <a:r>
                <a:rPr lang="zh-TW" altLang="en-US" sz="1200" dirty="0">
                  <a:latin typeface="微軟正黑體" panose="020B0604030504040204" pitchFamily="34" charset="-120"/>
                  <a:ea typeface="微軟正黑體" panose="020B0604030504040204" pitchFamily="34" charset="-120"/>
                </a:rPr>
                <a:t>我買了 </a:t>
              </a:r>
              <a:r>
                <a:rPr lang="en-US" altLang="zh-TW" sz="1200" dirty="0">
                  <a:latin typeface="微軟正黑體" panose="020B0604030504040204" pitchFamily="34" charset="-120"/>
                  <a:ea typeface="微軟正黑體" panose="020B0604030504040204" pitchFamily="34" charset="-120"/>
                </a:rPr>
                <a:t>7</a:t>
              </a:r>
              <a:r>
                <a:rPr lang="zh-TW" altLang="en-US" sz="1200" dirty="0">
                  <a:latin typeface="微軟正黑體" panose="020B0604030504040204" pitchFamily="34" charset="-120"/>
                  <a:ea typeface="微軟正黑體" panose="020B0604030504040204" pitchFamily="34" charset="-120"/>
                </a:rPr>
                <a:t> 個柚子，給朋友 </a:t>
              </a:r>
              <a:r>
                <a:rPr lang="en-US" altLang="zh-TW" sz="1200" dirty="0">
                  <a:latin typeface="微軟正黑體" panose="020B0604030504040204" pitchFamily="34" charset="-120"/>
                  <a:ea typeface="微軟正黑體" panose="020B0604030504040204" pitchFamily="34" charset="-120"/>
                </a:rPr>
                <a:t>5 </a:t>
              </a:r>
              <a:r>
                <a:rPr lang="zh-TW" altLang="en-US" sz="1200" dirty="0">
                  <a:latin typeface="微軟正黑體" panose="020B0604030504040204" pitchFamily="34" charset="-120"/>
                  <a:ea typeface="微軟正黑體" panose="020B0604030504040204" pitchFamily="34" charset="-120"/>
                </a:rPr>
                <a:t>個，我還剩幾個</a:t>
              </a:r>
              <a:r>
                <a:rPr lang="en-US" altLang="zh-TW" sz="1200" dirty="0">
                  <a:latin typeface="微軟正黑體" panose="020B0604030504040204" pitchFamily="34" charset="-120"/>
                  <a:ea typeface="微軟正黑體" panose="020B0604030504040204" pitchFamily="34" charset="-120"/>
                </a:rPr>
                <a:t>?</a:t>
              </a:r>
            </a:p>
            <a:p>
              <a:r>
                <a:rPr lang="en-US" altLang="zh-TW" sz="1200" dirty="0">
                  <a:latin typeface="Consolas" panose="020B0609020204030204" pitchFamily="49" charset="0"/>
                  <a:ea typeface="微軟正黑體" panose="020B0604030504040204" pitchFamily="34" charset="-120"/>
                </a:rPr>
                <a:t>Output : </a:t>
              </a:r>
            </a:p>
            <a:p>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 個</a:t>
              </a:r>
            </a:p>
          </p:txBody>
        </p:sp>
        <p:sp>
          <p:nvSpPr>
            <p:cNvPr id="12" name="矩形 11">
              <a:extLst>
                <a:ext uri="{FF2B5EF4-FFF2-40B4-BE49-F238E27FC236}">
                  <a16:creationId xmlns:a16="http://schemas.microsoft.com/office/drawing/2014/main" id="{FF89A0CF-5CCE-4319-8E22-4EA16F726EF9}"/>
                </a:ext>
              </a:extLst>
            </p:cNvPr>
            <p:cNvSpPr/>
            <p:nvPr/>
          </p:nvSpPr>
          <p:spPr>
            <a:xfrm>
              <a:off x="825269" y="3720982"/>
              <a:ext cx="1898257" cy="2638244"/>
            </a:xfrm>
            <a:prstGeom prst="rect">
              <a:avLst/>
            </a:prstGeom>
            <a:noFill/>
            <a:ln>
              <a:solidFill>
                <a:srgbClr val="0D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 name="文字方塊 12">
            <a:extLst>
              <a:ext uri="{FF2B5EF4-FFF2-40B4-BE49-F238E27FC236}">
                <a16:creationId xmlns:a16="http://schemas.microsoft.com/office/drawing/2014/main" id="{41C36DE2-C86F-4853-9315-54EF076123B4}"/>
              </a:ext>
            </a:extLst>
          </p:cNvPr>
          <p:cNvSpPr txBox="1"/>
          <p:nvPr/>
        </p:nvSpPr>
        <p:spPr>
          <a:xfrm>
            <a:off x="7830468" y="1630348"/>
            <a:ext cx="3922869" cy="461665"/>
          </a:xfrm>
          <a:prstGeom prst="rect">
            <a:avLst/>
          </a:prstGeom>
          <a:noFill/>
        </p:spPr>
        <p:txBody>
          <a:bodyPr wrap="none" rtlCol="0">
            <a:spAutoFit/>
          </a:bodyPr>
          <a:lstStyle/>
          <a:p>
            <a:r>
              <a:rPr lang="en-US" altLang="zh-TW" sz="2400" b="1" dirty="0">
                <a:ln w="0"/>
                <a:effectLst>
                  <a:outerShdw blurRad="38100" dist="19050" dir="2700000" algn="tl" rotWithShape="0">
                    <a:schemeClr val="dk1">
                      <a:alpha val="40000"/>
                    </a:schemeClr>
                  </a:outerShdw>
                </a:effectLst>
                <a:latin typeface="Consolas" panose="020B0609020204030204" pitchFamily="49" charset="0"/>
              </a:rPr>
              <a:t>Chain-of-Thought (</a:t>
            </a:r>
            <a:r>
              <a:rPr lang="en-US" altLang="zh-TW" sz="2400" b="1" dirty="0" err="1">
                <a:ln w="0"/>
                <a:effectLst>
                  <a:outerShdw blurRad="38100" dist="19050" dir="2700000" algn="tl" rotWithShape="0">
                    <a:schemeClr val="dk1">
                      <a:alpha val="40000"/>
                    </a:schemeClr>
                  </a:outerShdw>
                </a:effectLst>
                <a:latin typeface="Consolas" panose="020B0609020204030204" pitchFamily="49" charset="0"/>
              </a:rPr>
              <a:t>CoT</a:t>
            </a:r>
            <a:r>
              <a:rPr lang="en-US" altLang="zh-TW" sz="2400" b="1" dirty="0">
                <a:ln w="0"/>
                <a:effectLst>
                  <a:outerShdw blurRad="38100" dist="19050" dir="2700000" algn="tl" rotWithShape="0">
                    <a:schemeClr val="dk1">
                      <a:alpha val="40000"/>
                    </a:schemeClr>
                  </a:outerShdw>
                </a:effectLst>
                <a:latin typeface="Consolas" panose="020B0609020204030204" pitchFamily="49" charset="0"/>
              </a:rPr>
              <a:t>)</a:t>
            </a:r>
            <a:endParaRPr lang="zh-TW" altLang="en-US" sz="2400" b="1" dirty="0">
              <a:ln w="0"/>
              <a:effectLst>
                <a:outerShdw blurRad="38100" dist="19050" dir="2700000" algn="tl" rotWithShape="0">
                  <a:schemeClr val="dk1">
                    <a:alpha val="40000"/>
                  </a:schemeClr>
                </a:outerShdw>
              </a:effectLst>
              <a:latin typeface="Consolas" panose="020B0609020204030204" pitchFamily="49" charset="0"/>
            </a:endParaRPr>
          </a:p>
        </p:txBody>
      </p:sp>
      <p:sp>
        <p:nvSpPr>
          <p:cNvPr id="15" name="橢圓 14">
            <a:extLst>
              <a:ext uri="{FF2B5EF4-FFF2-40B4-BE49-F238E27FC236}">
                <a16:creationId xmlns:a16="http://schemas.microsoft.com/office/drawing/2014/main" id="{22972547-06B9-423C-8155-4F2E171C6F4B}"/>
              </a:ext>
            </a:extLst>
          </p:cNvPr>
          <p:cNvSpPr/>
          <p:nvPr/>
        </p:nvSpPr>
        <p:spPr>
          <a:xfrm>
            <a:off x="618432" y="3632083"/>
            <a:ext cx="150602" cy="1777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141A6F11-E01D-4F28-8399-49BD7CD4F892}"/>
              </a:ext>
            </a:extLst>
          </p:cNvPr>
          <p:cNvSpPr/>
          <p:nvPr/>
        </p:nvSpPr>
        <p:spPr>
          <a:xfrm>
            <a:off x="8217685" y="3127572"/>
            <a:ext cx="3148436" cy="3223679"/>
          </a:xfrm>
          <a:prstGeom prst="rect">
            <a:avLst/>
          </a:prstGeom>
          <a:noFill/>
          <a:ln>
            <a:solidFill>
              <a:srgbClr val="0D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a:extLst>
              <a:ext uri="{FF2B5EF4-FFF2-40B4-BE49-F238E27FC236}">
                <a16:creationId xmlns:a16="http://schemas.microsoft.com/office/drawing/2014/main" id="{E75CC88E-47C6-4859-8274-BC8502777391}"/>
              </a:ext>
            </a:extLst>
          </p:cNvPr>
          <p:cNvGrpSpPr/>
          <p:nvPr/>
        </p:nvGrpSpPr>
        <p:grpSpPr>
          <a:xfrm>
            <a:off x="2961126" y="3717518"/>
            <a:ext cx="1971722" cy="2646218"/>
            <a:chOff x="2762073" y="3713007"/>
            <a:chExt cx="1971722" cy="2646218"/>
          </a:xfrm>
        </p:grpSpPr>
        <p:sp>
          <p:nvSpPr>
            <p:cNvPr id="25" name="文字方塊 24">
              <a:extLst>
                <a:ext uri="{FF2B5EF4-FFF2-40B4-BE49-F238E27FC236}">
                  <a16:creationId xmlns:a16="http://schemas.microsoft.com/office/drawing/2014/main" id="{9A8EEB1B-CAC4-434A-944A-DA1F9878C4E1}"/>
                </a:ext>
              </a:extLst>
            </p:cNvPr>
            <p:cNvSpPr txBox="1"/>
            <p:nvPr/>
          </p:nvSpPr>
          <p:spPr>
            <a:xfrm>
              <a:off x="2762073" y="3720981"/>
              <a:ext cx="1967038" cy="1754326"/>
            </a:xfrm>
            <a:prstGeom prst="rect">
              <a:avLst/>
            </a:prstGeom>
            <a:noFill/>
          </p:spPr>
          <p:txBody>
            <a:bodyPr wrap="square" rtlCol="0">
              <a:spAutoFit/>
            </a:bodyPr>
            <a:lstStyle/>
            <a:p>
              <a:r>
                <a:rPr lang="en-US" altLang="zh-TW" sz="1200" dirty="0">
                  <a:latin typeface="Consolas" panose="020B0609020204030204" pitchFamily="49" charset="0"/>
                  <a:ea typeface="微軟正黑體" panose="020B0604030504040204" pitchFamily="34" charset="-120"/>
                </a:rPr>
                <a:t>Prompt : </a:t>
              </a:r>
            </a:p>
            <a:p>
              <a:r>
                <a:rPr lang="en-US" altLang="zh-TW" sz="1200" dirty="0">
                  <a:latin typeface="微軟正黑體" panose="020B0604030504040204" pitchFamily="34" charset="-120"/>
                  <a:ea typeface="微軟正黑體" panose="020B0604030504040204" pitchFamily="34" charset="-120"/>
                </a:rPr>
                <a:t>Q</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我買了 </a:t>
              </a:r>
              <a:r>
                <a:rPr lang="en-US" altLang="zh-TW" sz="1200" dirty="0">
                  <a:latin typeface="微軟正黑體" panose="020B0604030504040204" pitchFamily="34" charset="-120"/>
                  <a:ea typeface="微軟正黑體" panose="020B0604030504040204" pitchFamily="34" charset="-120"/>
                </a:rPr>
                <a:t>7 </a:t>
              </a:r>
              <a:r>
                <a:rPr lang="zh-TW" altLang="en-US" sz="1200" dirty="0">
                  <a:latin typeface="微軟正黑體" panose="020B0604030504040204" pitchFamily="34" charset="-120"/>
                  <a:ea typeface="微軟正黑體" panose="020B0604030504040204" pitchFamily="34" charset="-120"/>
                </a:rPr>
                <a:t>個柚子，給朋友 </a:t>
              </a:r>
              <a:r>
                <a:rPr lang="en-US" altLang="zh-TW" sz="1200" dirty="0">
                  <a:latin typeface="微軟正黑體" panose="020B0604030504040204" pitchFamily="34" charset="-120"/>
                  <a:ea typeface="微軟正黑體" panose="020B0604030504040204" pitchFamily="34" charset="-120"/>
                </a:rPr>
                <a:t>5 </a:t>
              </a:r>
              <a:r>
                <a:rPr lang="zh-TW" altLang="en-US" sz="1200" dirty="0">
                  <a:latin typeface="微軟正黑體" panose="020B0604030504040204" pitchFamily="34" charset="-120"/>
                  <a:ea typeface="微軟正黑體" panose="020B0604030504040204" pitchFamily="34" charset="-120"/>
                </a:rPr>
                <a:t>個，我還剩幾個</a:t>
              </a:r>
              <a:r>
                <a:rPr lang="en-US" altLang="zh-TW" sz="1200" dirty="0">
                  <a:latin typeface="微軟正黑體" panose="020B0604030504040204" pitchFamily="34" charset="-120"/>
                  <a:ea typeface="微軟正黑體" panose="020B0604030504040204" pitchFamily="34" charset="-120"/>
                </a:rPr>
                <a:t>?</a:t>
              </a:r>
            </a:p>
            <a:p>
              <a:r>
                <a:rPr lang="en-US" altLang="zh-TW" sz="1200" dirty="0">
                  <a:latin typeface="微軟正黑體" panose="020B0604030504040204" pitchFamily="34" charset="-120"/>
                  <a:ea typeface="微軟正黑體" panose="020B0604030504040204" pitchFamily="34" charset="-120"/>
                </a:rPr>
                <a:t>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2 </a:t>
              </a:r>
              <a:r>
                <a:rPr lang="zh-TW" altLang="en-US" sz="1200" dirty="0">
                  <a:latin typeface="微軟正黑體" panose="020B0604030504040204" pitchFamily="34" charset="-120"/>
                  <a:ea typeface="微軟正黑體" panose="020B0604030504040204" pitchFamily="34" charset="-120"/>
                </a:rPr>
                <a:t>個</a:t>
              </a:r>
              <a:endParaRPr lang="en-US" altLang="zh-TW" sz="1200" dirty="0">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Q</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我買了 </a:t>
              </a:r>
              <a:r>
                <a:rPr lang="en-US" altLang="zh-TW" sz="1200" dirty="0">
                  <a:latin typeface="微軟正黑體" panose="020B0604030504040204" pitchFamily="34" charset="-120"/>
                  <a:ea typeface="微軟正黑體" panose="020B0604030504040204" pitchFamily="34" charset="-120"/>
                </a:rPr>
                <a:t>10</a:t>
              </a:r>
              <a:r>
                <a:rPr lang="zh-TW" altLang="en-US" sz="1200" dirty="0">
                  <a:latin typeface="微軟正黑體" panose="020B0604030504040204" pitchFamily="34" charset="-120"/>
                  <a:ea typeface="微軟正黑體" panose="020B0604030504040204" pitchFamily="34" charset="-120"/>
                </a:rPr>
                <a:t> 包泡麵，給鄰居 </a:t>
              </a:r>
              <a:r>
                <a:rPr lang="en-US" altLang="zh-TW" sz="1200" dirty="0">
                  <a:latin typeface="微軟正黑體" panose="020B0604030504040204" pitchFamily="34" charset="-120"/>
                  <a:ea typeface="微軟正黑體" panose="020B0604030504040204" pitchFamily="34" charset="-120"/>
                </a:rPr>
                <a:t>3 </a:t>
              </a:r>
              <a:r>
                <a:rPr lang="zh-TW" altLang="en-US" sz="1200" dirty="0">
                  <a:latin typeface="微軟正黑體" panose="020B0604030504040204" pitchFamily="34" charset="-120"/>
                  <a:ea typeface="微軟正黑體" panose="020B0604030504040204" pitchFamily="34" charset="-120"/>
                </a:rPr>
                <a:t>包，再給同事 </a:t>
              </a:r>
              <a:r>
                <a:rPr lang="en-US" altLang="zh-TW" sz="1200" dirty="0">
                  <a:latin typeface="微軟正黑體" panose="020B0604030504040204" pitchFamily="34" charset="-120"/>
                  <a:ea typeface="微軟正黑體" panose="020B0604030504040204" pitchFamily="34" charset="-120"/>
                </a:rPr>
                <a:t>3 </a:t>
              </a:r>
              <a:r>
                <a:rPr lang="zh-TW" altLang="en-US" sz="1200" dirty="0">
                  <a:latin typeface="微軟正黑體" panose="020B0604030504040204" pitchFamily="34" charset="-120"/>
                  <a:ea typeface="微軟正黑體" panose="020B0604030504040204" pitchFamily="34" charset="-120"/>
                </a:rPr>
                <a:t>包，我還剩幾包</a:t>
              </a:r>
              <a:r>
                <a:rPr lang="en-US" altLang="zh-TW" sz="1200" dirty="0">
                  <a:latin typeface="微軟正黑體" panose="020B0604030504040204" pitchFamily="34" charset="-120"/>
                  <a:ea typeface="微軟正黑體" panose="020B0604030504040204" pitchFamily="34" charset="-120"/>
                </a:rPr>
                <a:t>?</a:t>
              </a:r>
            </a:p>
            <a:p>
              <a:r>
                <a:rPr lang="en-US" altLang="zh-TW" sz="1200" dirty="0">
                  <a:latin typeface="Consolas" panose="020B0609020204030204" pitchFamily="49" charset="0"/>
                  <a:ea typeface="微軟正黑體" panose="020B0604030504040204" pitchFamily="34" charset="-120"/>
                </a:rPr>
                <a:t>Output : </a:t>
              </a:r>
            </a:p>
            <a:p>
              <a:r>
                <a:rPr lang="en-US" altLang="zh-TW" sz="1200" dirty="0">
                  <a:latin typeface="微軟正黑體" panose="020B0604030504040204" pitchFamily="34" charset="-120"/>
                  <a:ea typeface="微軟正黑體" panose="020B0604030504040204" pitchFamily="34" charset="-120"/>
                </a:rPr>
                <a:t>4</a:t>
              </a:r>
              <a:r>
                <a:rPr lang="zh-TW" altLang="en-US" sz="1200" dirty="0">
                  <a:latin typeface="微軟正黑體" panose="020B0604030504040204" pitchFamily="34" charset="-120"/>
                  <a:ea typeface="微軟正黑體" panose="020B0604030504040204" pitchFamily="34" charset="-120"/>
                </a:rPr>
                <a:t> 包</a:t>
              </a:r>
            </a:p>
          </p:txBody>
        </p:sp>
        <p:sp>
          <p:nvSpPr>
            <p:cNvPr id="36" name="矩形 35">
              <a:extLst>
                <a:ext uri="{FF2B5EF4-FFF2-40B4-BE49-F238E27FC236}">
                  <a16:creationId xmlns:a16="http://schemas.microsoft.com/office/drawing/2014/main" id="{452713B3-9885-4DED-903D-808A7CC9251D}"/>
                </a:ext>
              </a:extLst>
            </p:cNvPr>
            <p:cNvSpPr/>
            <p:nvPr/>
          </p:nvSpPr>
          <p:spPr>
            <a:xfrm>
              <a:off x="2835538" y="3713007"/>
              <a:ext cx="1898257" cy="2646218"/>
            </a:xfrm>
            <a:prstGeom prst="rect">
              <a:avLst/>
            </a:prstGeom>
            <a:noFill/>
            <a:ln>
              <a:solidFill>
                <a:srgbClr val="0D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61197305-CD3A-45F0-A942-6B8A91D9F7AE}"/>
              </a:ext>
            </a:extLst>
          </p:cNvPr>
          <p:cNvGrpSpPr/>
          <p:nvPr/>
        </p:nvGrpSpPr>
        <p:grpSpPr>
          <a:xfrm>
            <a:off x="5178694" y="3720981"/>
            <a:ext cx="1925868" cy="2677657"/>
            <a:chOff x="5181246" y="3720981"/>
            <a:chExt cx="1925868" cy="2677657"/>
          </a:xfrm>
        </p:grpSpPr>
        <p:sp>
          <p:nvSpPr>
            <p:cNvPr id="26" name="文字方塊 25">
              <a:extLst>
                <a:ext uri="{FF2B5EF4-FFF2-40B4-BE49-F238E27FC236}">
                  <a16:creationId xmlns:a16="http://schemas.microsoft.com/office/drawing/2014/main" id="{4151B8EC-C8D3-46D1-BA03-038E3F143737}"/>
                </a:ext>
              </a:extLst>
            </p:cNvPr>
            <p:cNvSpPr txBox="1"/>
            <p:nvPr/>
          </p:nvSpPr>
          <p:spPr>
            <a:xfrm>
              <a:off x="5181246" y="3720982"/>
              <a:ext cx="1925868" cy="2677656"/>
            </a:xfrm>
            <a:prstGeom prst="rect">
              <a:avLst/>
            </a:prstGeom>
            <a:noFill/>
          </p:spPr>
          <p:txBody>
            <a:bodyPr wrap="square" rtlCol="0">
              <a:spAutoFit/>
            </a:bodyPr>
            <a:lstStyle/>
            <a:p>
              <a:r>
                <a:rPr lang="en-US" altLang="zh-TW" sz="1200" dirty="0">
                  <a:latin typeface="Consolas" panose="020B0609020204030204" pitchFamily="49" charset="0"/>
                  <a:ea typeface="微軟正黑體" panose="020B0604030504040204" pitchFamily="34" charset="-120"/>
                </a:rPr>
                <a:t>Prompt : </a:t>
              </a:r>
            </a:p>
            <a:p>
              <a:r>
                <a:rPr lang="en-US" altLang="zh-TW" sz="1200" dirty="0">
                  <a:latin typeface="微軟正黑體" panose="020B0604030504040204" pitchFamily="34" charset="-120"/>
                  <a:ea typeface="微軟正黑體" panose="020B0604030504040204" pitchFamily="34" charset="-120"/>
                </a:rPr>
                <a:t>Q</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我買了 </a:t>
              </a:r>
              <a:r>
                <a:rPr lang="en-US" altLang="zh-TW" sz="1200" dirty="0">
                  <a:latin typeface="微軟正黑體" panose="020B0604030504040204" pitchFamily="34" charset="-120"/>
                  <a:ea typeface="微軟正黑體" panose="020B0604030504040204" pitchFamily="34" charset="-120"/>
                </a:rPr>
                <a:t>7 </a:t>
              </a:r>
              <a:r>
                <a:rPr lang="zh-TW" altLang="en-US" sz="1200" dirty="0">
                  <a:latin typeface="微軟正黑體" panose="020B0604030504040204" pitchFamily="34" charset="-120"/>
                  <a:ea typeface="微軟正黑體" panose="020B0604030504040204" pitchFamily="34" charset="-120"/>
                </a:rPr>
                <a:t>個柚子，給朋友 </a:t>
              </a:r>
              <a:r>
                <a:rPr lang="en-US" altLang="zh-TW" sz="1200" dirty="0">
                  <a:latin typeface="微軟正黑體" panose="020B0604030504040204" pitchFamily="34" charset="-120"/>
                  <a:ea typeface="微軟正黑體" panose="020B0604030504040204" pitchFamily="34" charset="-120"/>
                </a:rPr>
                <a:t>5 </a:t>
              </a:r>
              <a:r>
                <a:rPr lang="zh-TW" altLang="en-US" sz="1200" dirty="0">
                  <a:latin typeface="微軟正黑體" panose="020B0604030504040204" pitchFamily="34" charset="-120"/>
                  <a:ea typeface="微軟正黑體" panose="020B0604030504040204" pitchFamily="34" charset="-120"/>
                </a:rPr>
                <a:t>個，我還剩幾個</a:t>
              </a:r>
              <a:r>
                <a:rPr lang="en-US" altLang="zh-TW" sz="1200" dirty="0">
                  <a:latin typeface="微軟正黑體" panose="020B0604030504040204" pitchFamily="34" charset="-120"/>
                  <a:ea typeface="微軟正黑體" panose="020B0604030504040204" pitchFamily="34" charset="-120"/>
                </a:rPr>
                <a:t>?</a:t>
              </a:r>
            </a:p>
            <a:p>
              <a:r>
                <a:rPr lang="en-US" altLang="zh-TW" sz="1200" dirty="0">
                  <a:latin typeface="微軟正黑體" panose="020B0604030504040204" pitchFamily="34" charset="-120"/>
                  <a:ea typeface="微軟正黑體" panose="020B0604030504040204" pitchFamily="34" charset="-120"/>
                </a:rPr>
                <a:t>A</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 個</a:t>
              </a:r>
              <a:endParaRPr lang="en-US" altLang="zh-TW" sz="1200" dirty="0">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Q</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我買了 </a:t>
              </a:r>
              <a:r>
                <a:rPr lang="en-US" altLang="zh-TW" sz="1200" dirty="0">
                  <a:latin typeface="微軟正黑體" panose="020B0604030504040204" pitchFamily="34" charset="-120"/>
                  <a:ea typeface="微軟正黑體" panose="020B0604030504040204" pitchFamily="34" charset="-120"/>
                </a:rPr>
                <a:t>10 </a:t>
              </a:r>
              <a:r>
                <a:rPr lang="zh-TW" altLang="en-US" sz="1200" dirty="0">
                  <a:latin typeface="微軟正黑體" panose="020B0604030504040204" pitchFamily="34" charset="-120"/>
                  <a:ea typeface="微軟正黑體" panose="020B0604030504040204" pitchFamily="34" charset="-120"/>
                </a:rPr>
                <a:t>包泡麵，給鄰居 </a:t>
              </a:r>
              <a:r>
                <a:rPr lang="en-US" altLang="zh-TW" sz="1200" dirty="0">
                  <a:latin typeface="微軟正黑體" panose="020B0604030504040204" pitchFamily="34" charset="-120"/>
                  <a:ea typeface="微軟正黑體" panose="020B0604030504040204" pitchFamily="34" charset="-120"/>
                </a:rPr>
                <a:t>3 </a:t>
              </a:r>
              <a:r>
                <a:rPr lang="zh-TW" altLang="en-US" sz="1200" dirty="0">
                  <a:latin typeface="微軟正黑體" panose="020B0604030504040204" pitchFamily="34" charset="-120"/>
                  <a:ea typeface="微軟正黑體" panose="020B0604030504040204" pitchFamily="34" charset="-120"/>
                </a:rPr>
                <a:t>包，再給同事 </a:t>
              </a:r>
              <a:r>
                <a:rPr lang="en-US" altLang="zh-TW" sz="1200" dirty="0">
                  <a:latin typeface="微軟正黑體" panose="020B0604030504040204" pitchFamily="34" charset="-120"/>
                  <a:ea typeface="微軟正黑體" panose="020B0604030504040204" pitchFamily="34" charset="-120"/>
                </a:rPr>
                <a:t>3 </a:t>
              </a:r>
              <a:r>
                <a:rPr lang="zh-TW" altLang="en-US" sz="1200" dirty="0">
                  <a:latin typeface="微軟正黑體" panose="020B0604030504040204" pitchFamily="34" charset="-120"/>
                  <a:ea typeface="微軟正黑體" panose="020B0604030504040204" pitchFamily="34" charset="-120"/>
                </a:rPr>
                <a:t>包，我還剩幾包</a:t>
              </a:r>
              <a:r>
                <a:rPr lang="en-US" altLang="zh-TW" sz="1200" dirty="0">
                  <a:latin typeface="微軟正黑體" panose="020B0604030504040204" pitchFamily="34" charset="-120"/>
                  <a:ea typeface="微軟正黑體" panose="020B0604030504040204" pitchFamily="34" charset="-120"/>
                </a:rPr>
                <a:t>?</a:t>
              </a:r>
            </a:p>
            <a:p>
              <a:r>
                <a:rPr lang="en-US" altLang="zh-TW" sz="1200" dirty="0">
                  <a:latin typeface="微軟正黑體" panose="020B0604030504040204" pitchFamily="34" charset="-120"/>
                  <a:ea typeface="微軟正黑體" panose="020B0604030504040204" pitchFamily="34" charset="-120"/>
                </a:rPr>
                <a:t>Q</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4 </a:t>
              </a:r>
              <a:r>
                <a:rPr lang="zh-TW" altLang="en-US" sz="1200" dirty="0">
                  <a:latin typeface="微軟正黑體" panose="020B0604030504040204" pitchFamily="34" charset="-120"/>
                  <a:ea typeface="微軟正黑體" panose="020B0604030504040204" pitchFamily="34" charset="-120"/>
                </a:rPr>
                <a:t>包</a:t>
              </a:r>
              <a:endParaRPr lang="en-US" altLang="zh-TW" sz="1200" dirty="0">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a:t>
              </a:r>
            </a:p>
            <a:p>
              <a:r>
                <a:rPr lang="en-US" altLang="zh-TW" sz="1200" dirty="0">
                  <a:latin typeface="微軟正黑體" panose="020B0604030504040204" pitchFamily="34" charset="-120"/>
                  <a:ea typeface="微軟正黑體" panose="020B0604030504040204" pitchFamily="34" charset="-120"/>
                </a:rPr>
                <a:t>Q</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阿萱買了</a:t>
              </a:r>
              <a:r>
                <a:rPr lang="en-US" altLang="zh-TW" sz="1200" dirty="0">
                  <a:latin typeface="微軟正黑體" panose="020B0604030504040204" pitchFamily="34" charset="-120"/>
                  <a:ea typeface="微軟正黑體" panose="020B0604030504040204" pitchFamily="34" charset="-120"/>
                </a:rPr>
                <a:t> 5 </a:t>
              </a:r>
              <a:r>
                <a:rPr lang="zh-TW" altLang="en-US" sz="1200" dirty="0">
                  <a:latin typeface="微軟正黑體" panose="020B0604030504040204" pitchFamily="34" charset="-120"/>
                  <a:ea typeface="微軟正黑體" panose="020B0604030504040204" pitchFamily="34" charset="-120"/>
                </a:rPr>
                <a:t>箱乖乖，給阿卉 </a:t>
              </a:r>
              <a:r>
                <a:rPr lang="en-US" altLang="zh-TW" sz="1200" dirty="0">
                  <a:latin typeface="微軟正黑體" panose="020B0604030504040204" pitchFamily="34" charset="-120"/>
                  <a:ea typeface="微軟正黑體" panose="020B0604030504040204" pitchFamily="34" charset="-120"/>
                </a:rPr>
                <a:t>1 </a:t>
              </a:r>
              <a:r>
                <a:rPr lang="zh-TW" altLang="en-US" sz="1200" dirty="0">
                  <a:latin typeface="微軟正黑體" panose="020B0604030504040204" pitchFamily="34" charset="-120"/>
                  <a:ea typeface="微軟正黑體" panose="020B0604030504040204" pitchFamily="34" charset="-120"/>
                </a:rPr>
                <a:t>箱，再給阿晴 </a:t>
              </a:r>
              <a:r>
                <a:rPr lang="en-US" altLang="zh-TW" sz="1200" dirty="0">
                  <a:latin typeface="微軟正黑體" panose="020B0604030504040204" pitchFamily="34" charset="-120"/>
                  <a:ea typeface="微軟正黑體" panose="020B0604030504040204" pitchFamily="34" charset="-120"/>
                </a:rPr>
                <a:t>1 </a:t>
              </a:r>
              <a:r>
                <a:rPr lang="zh-TW" altLang="en-US" sz="1200" dirty="0">
                  <a:latin typeface="微軟正黑體" panose="020B0604030504040204" pitchFamily="34" charset="-120"/>
                  <a:ea typeface="微軟正黑體" panose="020B0604030504040204" pitchFamily="34" charset="-120"/>
                </a:rPr>
                <a:t>箱，阿萱剩幾箱</a:t>
              </a:r>
              <a:r>
                <a:rPr lang="en-US" altLang="zh-TW" sz="1200" dirty="0">
                  <a:latin typeface="微軟正黑體" panose="020B0604030504040204" pitchFamily="34" charset="-120"/>
                  <a:ea typeface="微軟正黑體" panose="020B0604030504040204" pitchFamily="34" charset="-120"/>
                </a:rPr>
                <a:t>?</a:t>
              </a:r>
            </a:p>
            <a:p>
              <a:r>
                <a:rPr lang="en-US" altLang="zh-TW" sz="1200" dirty="0">
                  <a:latin typeface="Consolas" panose="020B0609020204030204" pitchFamily="49" charset="0"/>
                  <a:ea typeface="微軟正黑體" panose="020B0604030504040204" pitchFamily="34" charset="-120"/>
                </a:rPr>
                <a:t>Output : </a:t>
              </a:r>
            </a:p>
            <a:p>
              <a:r>
                <a:rPr lang="en-US" altLang="zh-TW" sz="1200" dirty="0">
                  <a:latin typeface="微軟正黑體" panose="020B0604030504040204" pitchFamily="34" charset="-120"/>
                  <a:ea typeface="微軟正黑體" panose="020B0604030504040204" pitchFamily="34" charset="-120"/>
                </a:rPr>
                <a:t>3</a:t>
              </a:r>
              <a:r>
                <a:rPr lang="zh-TW" altLang="en-US" sz="1200" dirty="0">
                  <a:latin typeface="微軟正黑體" panose="020B0604030504040204" pitchFamily="34" charset="-120"/>
                  <a:ea typeface="微軟正黑體" panose="020B0604030504040204" pitchFamily="34" charset="-120"/>
                </a:rPr>
                <a:t> 箱</a:t>
              </a:r>
            </a:p>
          </p:txBody>
        </p:sp>
        <p:sp>
          <p:nvSpPr>
            <p:cNvPr id="37" name="矩形 36">
              <a:extLst>
                <a:ext uri="{FF2B5EF4-FFF2-40B4-BE49-F238E27FC236}">
                  <a16:creationId xmlns:a16="http://schemas.microsoft.com/office/drawing/2014/main" id="{EFBA4278-EAFB-4BF4-9152-D894F1E01C63}"/>
                </a:ext>
              </a:extLst>
            </p:cNvPr>
            <p:cNvSpPr/>
            <p:nvPr/>
          </p:nvSpPr>
          <p:spPr>
            <a:xfrm>
              <a:off x="5208857" y="3720981"/>
              <a:ext cx="1898257" cy="2638244"/>
            </a:xfrm>
            <a:prstGeom prst="rect">
              <a:avLst/>
            </a:prstGeom>
            <a:noFill/>
            <a:ln>
              <a:solidFill>
                <a:srgbClr val="0D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圓角 2">
            <a:extLst>
              <a:ext uri="{FF2B5EF4-FFF2-40B4-BE49-F238E27FC236}">
                <a16:creationId xmlns:a16="http://schemas.microsoft.com/office/drawing/2014/main" id="{F790B370-D29D-92B8-9F22-9A9BCF4CD060}"/>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dirty="0">
                <a:solidFill>
                  <a:srgbClr val="0D0D0D"/>
                </a:solidFill>
                <a:latin typeface="微軟正黑體" panose="020B0604030504040204" pitchFamily="34" charset="-120"/>
                <a:ea typeface="微軟正黑體" panose="020B0604030504040204" pitchFamily="34" charset="-120"/>
              </a:rPr>
              <a:t>Prompt Design</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D37396C0-6C50-4479-1FD2-E8F96A6C1321}"/>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Zero-shot / One-shot / Few-shot / </a:t>
            </a:r>
            <a:r>
              <a:rPr lang="en-US" altLang="zh-TW" sz="3200" b="1" dirty="0" err="1">
                <a:solidFill>
                  <a:schemeClr val="accent6">
                    <a:lumMod val="10000"/>
                  </a:schemeClr>
                </a:solidFill>
                <a:latin typeface="微軟正黑體" panose="020B0604030504040204" pitchFamily="34" charset="-120"/>
                <a:ea typeface="微軟正黑體" panose="020B0604030504040204" pitchFamily="34" charset="-120"/>
              </a:rPr>
              <a:t>CoT</a:t>
            </a:r>
            <a:endParaRPr lang="zh-TW" altLang="en-US" sz="3200" b="1"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12957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Context Learning Approaches in Large Language Models | by Javaid Nabi |  Towards Data Science">
            <a:extLst>
              <a:ext uri="{FF2B5EF4-FFF2-40B4-BE49-F238E27FC236}">
                <a16:creationId xmlns:a16="http://schemas.microsoft.com/office/drawing/2014/main" id="{2933A648-6D68-5B59-9B6B-E824794AD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5" y="1276128"/>
            <a:ext cx="7753350" cy="40957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20AECF3F-6BE7-E0AF-7B58-0893D52F41E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圓角 5">
            <a:extLst>
              <a:ext uri="{FF2B5EF4-FFF2-40B4-BE49-F238E27FC236}">
                <a16:creationId xmlns:a16="http://schemas.microsoft.com/office/drawing/2014/main" id="{34F12CE8-78C2-24FC-0561-E7A2A03AC7B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dirty="0">
                <a:solidFill>
                  <a:srgbClr val="0D0D0D"/>
                </a:solidFill>
                <a:latin typeface="微軟正黑體" panose="020B0604030504040204" pitchFamily="34" charset="-120"/>
                <a:ea typeface="微軟正黑體" panose="020B0604030504040204" pitchFamily="34" charset="-120"/>
              </a:rPr>
              <a:t>Prompt Design</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17CE8C80-4C39-66DA-A50E-DEE91F5E520D}"/>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總結比較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Few-shot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和 </a:t>
            </a:r>
            <a:r>
              <a:rPr lang="en-US" altLang="zh-TW" sz="3200" b="1" dirty="0" err="1">
                <a:solidFill>
                  <a:schemeClr val="accent6">
                    <a:lumMod val="10000"/>
                  </a:schemeClr>
                </a:solidFill>
                <a:latin typeface="微軟正黑體" panose="020B0604030504040204" pitchFamily="34" charset="-120"/>
                <a:ea typeface="微軟正黑體" panose="020B0604030504040204" pitchFamily="34" charset="-120"/>
              </a:rPr>
              <a:t>CoT</a:t>
            </a:r>
            <a:endParaRPr lang="en-US" altLang="zh-TW" sz="3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FA484BBC-5FBD-1910-37A4-B57AFB2E328E}"/>
              </a:ext>
            </a:extLst>
          </p:cNvPr>
          <p:cNvSpPr txBox="1"/>
          <p:nvPr/>
        </p:nvSpPr>
        <p:spPr>
          <a:xfrm flipH="1">
            <a:off x="8799194" y="3764297"/>
            <a:ext cx="1163956" cy="276999"/>
          </a:xfrm>
          <a:prstGeom prst="rect">
            <a:avLst/>
          </a:prstGeom>
          <a:solidFill>
            <a:srgbClr val="FFC000"/>
          </a:solidFill>
        </p:spPr>
        <p:txBody>
          <a:bodyPr wrap="square" rtlCol="0">
            <a:spAutoFit/>
          </a:bodyPr>
          <a:lstStyle/>
          <a:p>
            <a:r>
              <a:rPr lang="en-US" altLang="zh-TW" sz="1200" dirty="0">
                <a:solidFill>
                  <a:schemeClr val="accent6">
                    <a:lumMod val="10000"/>
                  </a:schemeClr>
                </a:solidFill>
              </a:rPr>
              <a:t>Combo </a:t>
            </a:r>
            <a:r>
              <a:rPr lang="zh-TW" altLang="en-US" sz="1200" dirty="0">
                <a:solidFill>
                  <a:schemeClr val="accent6">
                    <a:lumMod val="10000"/>
                  </a:schemeClr>
                </a:solidFill>
              </a:rPr>
              <a:t>技能</a:t>
            </a:r>
            <a:r>
              <a:rPr lang="en-US" altLang="zh-TW" sz="1200" dirty="0">
                <a:solidFill>
                  <a:schemeClr val="accent6">
                    <a:lumMod val="10000"/>
                  </a:schemeClr>
                </a:solidFill>
              </a:rPr>
              <a:t> </a:t>
            </a:r>
            <a:endParaRPr lang="zh-TW" altLang="en-US" sz="1200" dirty="0">
              <a:solidFill>
                <a:schemeClr val="accent6">
                  <a:lumMod val="10000"/>
                </a:schemeClr>
              </a:solidFill>
            </a:endParaRPr>
          </a:p>
        </p:txBody>
      </p:sp>
      <p:sp>
        <p:nvSpPr>
          <p:cNvPr id="10" name="文字方塊 9">
            <a:extLst>
              <a:ext uri="{FF2B5EF4-FFF2-40B4-BE49-F238E27FC236}">
                <a16:creationId xmlns:a16="http://schemas.microsoft.com/office/drawing/2014/main" id="{A49E29C3-8BDD-B3A8-5753-41A814ADEC3A}"/>
              </a:ext>
            </a:extLst>
          </p:cNvPr>
          <p:cNvSpPr txBox="1"/>
          <p:nvPr/>
        </p:nvSpPr>
        <p:spPr>
          <a:xfrm flipH="1">
            <a:off x="8799194" y="1363858"/>
            <a:ext cx="1163956" cy="276999"/>
          </a:xfrm>
          <a:prstGeom prst="rect">
            <a:avLst/>
          </a:prstGeom>
          <a:solidFill>
            <a:srgbClr val="FFC000"/>
          </a:solidFill>
        </p:spPr>
        <p:txBody>
          <a:bodyPr wrap="square" rtlCol="0">
            <a:spAutoFit/>
          </a:bodyPr>
          <a:lstStyle/>
          <a:p>
            <a:r>
              <a:rPr lang="en-US" altLang="zh-TW" sz="1200" dirty="0">
                <a:solidFill>
                  <a:schemeClr val="accent6">
                    <a:lumMod val="10000"/>
                  </a:schemeClr>
                </a:solidFill>
              </a:rPr>
              <a:t>Combo </a:t>
            </a:r>
            <a:r>
              <a:rPr lang="zh-TW" altLang="en-US" sz="1200" dirty="0">
                <a:solidFill>
                  <a:schemeClr val="accent6">
                    <a:lumMod val="10000"/>
                  </a:schemeClr>
                </a:solidFill>
              </a:rPr>
              <a:t>技能</a:t>
            </a:r>
            <a:r>
              <a:rPr lang="en-US" altLang="zh-TW" sz="1200" dirty="0">
                <a:solidFill>
                  <a:schemeClr val="accent6">
                    <a:lumMod val="10000"/>
                  </a:schemeClr>
                </a:solidFill>
              </a:rPr>
              <a:t> </a:t>
            </a:r>
            <a:endParaRPr lang="zh-TW" altLang="en-US" sz="1200" dirty="0">
              <a:solidFill>
                <a:schemeClr val="accent6">
                  <a:lumMod val="10000"/>
                </a:schemeClr>
              </a:solidFill>
            </a:endParaRPr>
          </a:p>
        </p:txBody>
      </p:sp>
      <p:sp>
        <p:nvSpPr>
          <p:cNvPr id="12" name="笑臉 11">
            <a:extLst>
              <a:ext uri="{FF2B5EF4-FFF2-40B4-BE49-F238E27FC236}">
                <a16:creationId xmlns:a16="http://schemas.microsoft.com/office/drawing/2014/main" id="{2FF5BD31-1676-F660-57C2-90D7DE08FFE3}"/>
              </a:ext>
            </a:extLst>
          </p:cNvPr>
          <p:cNvSpPr/>
          <p:nvPr/>
        </p:nvSpPr>
        <p:spPr>
          <a:xfrm>
            <a:off x="6838950" y="1312662"/>
            <a:ext cx="381000" cy="381000"/>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笑臉 12">
            <a:extLst>
              <a:ext uri="{FF2B5EF4-FFF2-40B4-BE49-F238E27FC236}">
                <a16:creationId xmlns:a16="http://schemas.microsoft.com/office/drawing/2014/main" id="{0F4065A1-6DCF-2B10-5331-9342AE70242D}"/>
              </a:ext>
            </a:extLst>
          </p:cNvPr>
          <p:cNvSpPr/>
          <p:nvPr/>
        </p:nvSpPr>
        <p:spPr>
          <a:xfrm>
            <a:off x="6648450" y="3712296"/>
            <a:ext cx="381000" cy="381000"/>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29721D4C-4D47-0D45-BC26-0B3251C5C498}"/>
              </a:ext>
            </a:extLst>
          </p:cNvPr>
          <p:cNvPicPr>
            <a:picLocks noChangeAspect="1"/>
          </p:cNvPicPr>
          <p:nvPr/>
        </p:nvPicPr>
        <p:blipFill>
          <a:blip r:embed="rId3"/>
          <a:stretch>
            <a:fillRect/>
          </a:stretch>
        </p:blipFill>
        <p:spPr>
          <a:xfrm>
            <a:off x="3554081" y="5544208"/>
            <a:ext cx="642694" cy="642694"/>
          </a:xfrm>
          <a:prstGeom prst="rect">
            <a:avLst/>
          </a:prstGeom>
        </p:spPr>
      </p:pic>
      <p:sp>
        <p:nvSpPr>
          <p:cNvPr id="15" name="矩形 14">
            <a:extLst>
              <a:ext uri="{FF2B5EF4-FFF2-40B4-BE49-F238E27FC236}">
                <a16:creationId xmlns:a16="http://schemas.microsoft.com/office/drawing/2014/main" id="{8FD89B83-E436-786A-0044-19E9D6D80B59}"/>
              </a:ext>
            </a:extLst>
          </p:cNvPr>
          <p:cNvSpPr/>
          <p:nvPr/>
        </p:nvSpPr>
        <p:spPr>
          <a:xfrm>
            <a:off x="3483178" y="5440341"/>
            <a:ext cx="5544616" cy="85771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DE718FF1-54DE-B852-6E29-57D08DF9544E}"/>
              </a:ext>
            </a:extLst>
          </p:cNvPr>
          <p:cNvSpPr txBox="1"/>
          <p:nvPr/>
        </p:nvSpPr>
        <p:spPr>
          <a:xfrm>
            <a:off x="4196776" y="5496805"/>
            <a:ext cx="468700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有感而發</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人類也是先推理再答題，模型只不過是模仿人類的思維模式而已。我們比 </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AI</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 聰明啦 </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 菸</a:t>
            </a:r>
          </a:p>
        </p:txBody>
      </p:sp>
    </p:spTree>
    <p:extLst>
      <p:ext uri="{BB962C8B-B14F-4D97-AF65-F5344CB8AC3E}">
        <p14:creationId xmlns:p14="http://schemas.microsoft.com/office/powerpoint/2010/main" val="3786119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B55684FF-06C8-435B-995C-7BC9FED9181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17524" b="8428"/>
          <a:stretch/>
        </p:blipFill>
        <p:spPr>
          <a:xfrm>
            <a:off x="792955" y="3699965"/>
            <a:ext cx="4135095" cy="2296456"/>
          </a:xfrm>
          <a:prstGeom prst="rect">
            <a:avLst/>
          </a:prstGeom>
        </p:spPr>
      </p:pic>
      <p:sp>
        <p:nvSpPr>
          <p:cNvPr id="5" name="矩形 4">
            <a:extLst>
              <a:ext uri="{FF2B5EF4-FFF2-40B4-BE49-F238E27FC236}">
                <a16:creationId xmlns:a16="http://schemas.microsoft.com/office/drawing/2014/main" id="{38834438-62FE-8F7C-BBFC-22B0E290CC2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AA03DAFF-1FC6-9F32-7D5D-ABE741A5DC79}"/>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推薦指令框架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I</a:t>
            </a:r>
          </a:p>
        </p:txBody>
      </p:sp>
      <p:sp>
        <p:nvSpPr>
          <p:cNvPr id="9" name="矩形: 圓角 8">
            <a:extLst>
              <a:ext uri="{FF2B5EF4-FFF2-40B4-BE49-F238E27FC236}">
                <a16:creationId xmlns:a16="http://schemas.microsoft.com/office/drawing/2014/main" id="{F169DB34-9F40-7C64-BCF5-650A9A21A096}"/>
              </a:ext>
            </a:extLst>
          </p:cNvPr>
          <p:cNvSpPr/>
          <p:nvPr/>
        </p:nvSpPr>
        <p:spPr>
          <a:xfrm>
            <a:off x="1704975" y="1352550"/>
            <a:ext cx="2781300" cy="381000"/>
          </a:xfrm>
          <a:prstGeom prst="roundRect">
            <a:avLst/>
          </a:prstGeom>
          <a:solidFill>
            <a:srgbClr val="1B7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解決問題型</a:t>
            </a:r>
          </a:p>
        </p:txBody>
      </p:sp>
      <p:sp>
        <p:nvSpPr>
          <p:cNvPr id="12" name="文字方塊 11">
            <a:extLst>
              <a:ext uri="{FF2B5EF4-FFF2-40B4-BE49-F238E27FC236}">
                <a16:creationId xmlns:a16="http://schemas.microsoft.com/office/drawing/2014/main" id="{D20792A4-E929-4A75-231B-10D03A2944C5}"/>
              </a:ext>
            </a:extLst>
          </p:cNvPr>
          <p:cNvSpPr txBox="1"/>
          <p:nvPr/>
        </p:nvSpPr>
        <p:spPr>
          <a:xfrm>
            <a:off x="390524" y="1733550"/>
            <a:ext cx="4410076" cy="2554545"/>
          </a:xfrm>
          <a:prstGeom prst="rect">
            <a:avLst/>
          </a:prstGeom>
          <a:noFill/>
        </p:spPr>
        <p:txBody>
          <a:bodyPr wrap="square">
            <a:spAutoFit/>
          </a:bodyPr>
          <a:lstStyle/>
          <a:p>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(ATP)</a:t>
            </a: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現況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(As is)</a:t>
            </a: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目標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(To be)</a:t>
            </a: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問題</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 (Problem)</a:t>
            </a:r>
          </a:p>
          <a:p>
            <a:pPr marL="285750" indent="-285750">
              <a:buFont typeface="Arial" panose="020B0604020202020204" pitchFamily="34" charset="0"/>
              <a:buChar char="•"/>
            </a:pP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(RTF)</a:t>
            </a: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角色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(Role)</a:t>
            </a: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任務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(Task/Action)</a:t>
            </a: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格式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(Format)</a:t>
            </a:r>
          </a:p>
          <a:p>
            <a:pPr marL="285750" indent="-285750">
              <a:buFont typeface="Arial" panose="020B0604020202020204" pitchFamily="34" charset="0"/>
              <a:buChar char="•"/>
            </a:pP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FAFB4D17-D4D6-71F9-11AB-191E82C2D10A}"/>
              </a:ext>
            </a:extLst>
          </p:cNvPr>
          <p:cNvSpPr txBox="1"/>
          <p:nvPr/>
        </p:nvSpPr>
        <p:spPr>
          <a:xfrm>
            <a:off x="5464968" y="1376252"/>
            <a:ext cx="5934077" cy="4647426"/>
          </a:xfrm>
          <a:prstGeom prst="rect">
            <a:avLst/>
          </a:prstGeom>
          <a:no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現況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(As is)</a:t>
            </a: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醫院目前使用人工方式記錄醫療諮詢，效率低且易出錯。</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6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目標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(To be)</a:t>
            </a: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實施一個基於</a:t>
            </a:r>
            <a:r>
              <a:rPr lang="en-US" altLang="zh-TW" sz="1400" dirty="0" err="1">
                <a:solidFill>
                  <a:schemeClr val="accent6">
                    <a:lumMod val="10000"/>
                  </a:schemeClr>
                </a:solidFill>
                <a:latin typeface="微軟正黑體" panose="020B0604030504040204" pitchFamily="34" charset="-120"/>
                <a:ea typeface="微軟正黑體" panose="020B0604030504040204" pitchFamily="34" charset="-120"/>
              </a:rPr>
              <a:t>GenAI</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的解決方案，將口述的醫療諮詢轉換為結構化的電子病歷。</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6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問題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(Problem)</a:t>
            </a: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需要一個符合醫院和國科會標準的解決方案，並確保數據安全性和準確性。</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6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角色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(Role)</a:t>
            </a: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婦產科主治醫師</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6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任務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(Task/Action)</a:t>
            </a: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撰寫一份關於</a:t>
            </a:r>
            <a:r>
              <a:rPr lang="en-US" altLang="zh-TW" sz="1400" dirty="0" err="1">
                <a:solidFill>
                  <a:schemeClr val="accent6">
                    <a:lumMod val="10000"/>
                  </a:schemeClr>
                </a:solidFill>
                <a:latin typeface="微軟正黑體" panose="020B0604030504040204" pitchFamily="34" charset="-120"/>
                <a:ea typeface="微軟正黑體" panose="020B0604030504040204" pitchFamily="34" charset="-120"/>
              </a:rPr>
              <a:t>GenAI</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解決方案的提案，詳細說明技術要求、實施步驟和安全措施。</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6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格式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(Format)</a:t>
            </a: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提案文檔，參照以下</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6" name="箭號: 向左 15">
            <a:extLst>
              <a:ext uri="{FF2B5EF4-FFF2-40B4-BE49-F238E27FC236}">
                <a16:creationId xmlns:a16="http://schemas.microsoft.com/office/drawing/2014/main" id="{1EEC265D-362E-A3FA-5D36-61790E1CB3EA}"/>
              </a:ext>
            </a:extLst>
          </p:cNvPr>
          <p:cNvSpPr/>
          <p:nvPr/>
        </p:nvSpPr>
        <p:spPr>
          <a:xfrm>
            <a:off x="7519987" y="5362575"/>
            <a:ext cx="657225" cy="381000"/>
          </a:xfrm>
          <a:prstGeom prst="leftArrow">
            <a:avLst/>
          </a:prstGeom>
          <a:solidFill>
            <a:srgbClr val="1B7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文字方塊 16">
            <a:extLst>
              <a:ext uri="{FF2B5EF4-FFF2-40B4-BE49-F238E27FC236}">
                <a16:creationId xmlns:a16="http://schemas.microsoft.com/office/drawing/2014/main" id="{19E93D46-52D7-3EFF-759E-3C28330B2CB2}"/>
              </a:ext>
            </a:extLst>
          </p:cNvPr>
          <p:cNvSpPr txBox="1"/>
          <p:nvPr/>
        </p:nvSpPr>
        <p:spPr>
          <a:xfrm>
            <a:off x="8266877" y="5414575"/>
            <a:ext cx="3918060" cy="307777"/>
          </a:xfrm>
          <a:prstGeom prst="rect">
            <a:avLst/>
          </a:prstGeom>
          <a:noFill/>
        </p:spPr>
        <p:txBody>
          <a:bodyPr wrap="none" rtlCol="0">
            <a:spAutoFit/>
          </a:bodyPr>
          <a:lstStyle/>
          <a:p>
            <a:r>
              <a:rPr lang="zh-TW" altLang="en-US" sz="1400" b="1" dirty="0">
                <a:solidFill>
                  <a:schemeClr val="accent6">
                    <a:lumMod val="10000"/>
                  </a:schemeClr>
                </a:solidFill>
              </a:rPr>
              <a:t>一張圖 </a:t>
            </a:r>
            <a:r>
              <a:rPr lang="en-US" altLang="zh-TW" sz="1400" b="1" dirty="0">
                <a:solidFill>
                  <a:schemeClr val="accent6">
                    <a:lumMod val="10000"/>
                  </a:schemeClr>
                </a:solidFill>
              </a:rPr>
              <a:t>or </a:t>
            </a:r>
            <a:r>
              <a:rPr lang="zh-TW" altLang="en-US" sz="1400" b="1" dirty="0">
                <a:solidFill>
                  <a:schemeClr val="accent6">
                    <a:lumMod val="10000"/>
                  </a:schemeClr>
                </a:solidFill>
              </a:rPr>
              <a:t>一份 </a:t>
            </a:r>
            <a:r>
              <a:rPr lang="en-US" altLang="zh-TW" sz="1400" b="1" dirty="0">
                <a:solidFill>
                  <a:schemeClr val="accent6">
                    <a:lumMod val="10000"/>
                  </a:schemeClr>
                </a:solidFill>
              </a:rPr>
              <a:t>Word/excel </a:t>
            </a:r>
            <a:r>
              <a:rPr lang="zh-TW" altLang="en-US" sz="1400" b="1" dirty="0">
                <a:solidFill>
                  <a:schemeClr val="accent6">
                    <a:lumMod val="10000"/>
                  </a:schemeClr>
                </a:solidFill>
              </a:rPr>
              <a:t>勝過你用文字描述</a:t>
            </a:r>
          </a:p>
        </p:txBody>
      </p:sp>
      <p:sp>
        <p:nvSpPr>
          <p:cNvPr id="18" name="文字方塊 17">
            <a:extLst>
              <a:ext uri="{FF2B5EF4-FFF2-40B4-BE49-F238E27FC236}">
                <a16:creationId xmlns:a16="http://schemas.microsoft.com/office/drawing/2014/main" id="{5C2DA126-2B2B-E937-2C8F-9560EAB095F4}"/>
              </a:ext>
            </a:extLst>
          </p:cNvPr>
          <p:cNvSpPr txBox="1"/>
          <p:nvPr/>
        </p:nvSpPr>
        <p:spPr>
          <a:xfrm>
            <a:off x="6353175" y="6067455"/>
            <a:ext cx="4918334" cy="276999"/>
          </a:xfrm>
          <a:prstGeom prst="rect">
            <a:avLst/>
          </a:prstGeom>
          <a:solidFill>
            <a:srgbClr val="FFC000"/>
          </a:solidFill>
        </p:spPr>
        <p:txBody>
          <a:bodyPr wrap="none" rtlCol="0">
            <a:spAutoFit/>
          </a:bodyPr>
          <a:lstStyle/>
          <a:p>
            <a:r>
              <a:rPr lang="zh-TW" altLang="en-US" sz="1200" b="1" dirty="0">
                <a:solidFill>
                  <a:schemeClr val="accent6">
                    <a:lumMod val="10000"/>
                  </a:schemeClr>
                </a:solidFill>
              </a:rPr>
              <a:t>我自己實測覺得，生成式</a:t>
            </a:r>
            <a:r>
              <a:rPr lang="en-US" altLang="zh-TW" sz="1200" b="1" dirty="0">
                <a:solidFill>
                  <a:schemeClr val="accent6">
                    <a:lumMod val="10000"/>
                  </a:schemeClr>
                </a:solidFill>
              </a:rPr>
              <a:t>AI</a:t>
            </a:r>
            <a:r>
              <a:rPr lang="zh-TW" altLang="en-US" sz="1200" b="1" dirty="0">
                <a:solidFill>
                  <a:schemeClr val="accent6">
                    <a:lumMod val="10000"/>
                  </a:schemeClr>
                </a:solidFill>
              </a:rPr>
              <a:t> 強項在發散思考，正確性還是要靠</a:t>
            </a:r>
            <a:r>
              <a:rPr lang="en-US" altLang="zh-TW" sz="1200" b="1" dirty="0">
                <a:solidFill>
                  <a:schemeClr val="accent6">
                    <a:lumMod val="10000"/>
                  </a:schemeClr>
                </a:solidFill>
              </a:rPr>
              <a:t>google</a:t>
            </a:r>
            <a:endParaRPr lang="zh-TW" altLang="en-US" sz="1200" b="1" dirty="0">
              <a:solidFill>
                <a:schemeClr val="accent6">
                  <a:lumMod val="10000"/>
                </a:schemeClr>
              </a:solidFill>
            </a:endParaRPr>
          </a:p>
        </p:txBody>
      </p:sp>
    </p:spTree>
    <p:extLst>
      <p:ext uri="{BB962C8B-B14F-4D97-AF65-F5344CB8AC3E}">
        <p14:creationId xmlns:p14="http://schemas.microsoft.com/office/powerpoint/2010/main" val="4227736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8834438-62FE-8F7C-BBFC-22B0E290CC2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AA03DAFF-1FC6-9F32-7D5D-ABE741A5DC79}"/>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推薦指令框架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II</a:t>
            </a:r>
          </a:p>
        </p:txBody>
      </p:sp>
      <p:sp>
        <p:nvSpPr>
          <p:cNvPr id="9" name="矩形: 圓角 8">
            <a:extLst>
              <a:ext uri="{FF2B5EF4-FFF2-40B4-BE49-F238E27FC236}">
                <a16:creationId xmlns:a16="http://schemas.microsoft.com/office/drawing/2014/main" id="{F169DB34-9F40-7C64-BCF5-650A9A21A096}"/>
              </a:ext>
            </a:extLst>
          </p:cNvPr>
          <p:cNvSpPr/>
          <p:nvPr/>
        </p:nvSpPr>
        <p:spPr>
          <a:xfrm>
            <a:off x="1704975" y="1352550"/>
            <a:ext cx="2781300" cy="381000"/>
          </a:xfrm>
          <a:prstGeom prst="roundRect">
            <a:avLst/>
          </a:prstGeom>
          <a:solidFill>
            <a:srgbClr val="1B7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發想計畫型</a:t>
            </a:r>
          </a:p>
        </p:txBody>
      </p:sp>
      <p:sp>
        <p:nvSpPr>
          <p:cNvPr id="12" name="文字方塊 11">
            <a:extLst>
              <a:ext uri="{FF2B5EF4-FFF2-40B4-BE49-F238E27FC236}">
                <a16:creationId xmlns:a16="http://schemas.microsoft.com/office/drawing/2014/main" id="{D20792A4-E929-4A75-231B-10D03A2944C5}"/>
              </a:ext>
            </a:extLst>
          </p:cNvPr>
          <p:cNvSpPr txBox="1"/>
          <p:nvPr/>
        </p:nvSpPr>
        <p:spPr>
          <a:xfrm>
            <a:off x="390524" y="1733550"/>
            <a:ext cx="4410076" cy="1569660"/>
          </a:xfrm>
          <a:prstGeom prst="rect">
            <a:avLst/>
          </a:prstGeom>
          <a:noFill/>
        </p:spPr>
        <p:txBody>
          <a:bodyPr wrap="square">
            <a:spAutoFit/>
          </a:bodyPr>
          <a:lstStyle/>
          <a:p>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(RTB)</a:t>
            </a: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需求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(Requirement)</a:t>
            </a: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目標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(Target)</a:t>
            </a: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橋接</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 (Bridge)</a:t>
            </a:r>
          </a:p>
          <a:p>
            <a:pPr marL="285750" indent="-285750">
              <a:buFont typeface="Arial" panose="020B0604020202020204" pitchFamily="34" charset="0"/>
              <a:buChar char="•"/>
            </a:pP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FAFB4D17-D4D6-71F9-11AB-191E82C2D10A}"/>
              </a:ext>
            </a:extLst>
          </p:cNvPr>
          <p:cNvSpPr txBox="1"/>
          <p:nvPr/>
        </p:nvSpPr>
        <p:spPr>
          <a:xfrm>
            <a:off x="1447799" y="3308449"/>
            <a:ext cx="4552952" cy="2769989"/>
          </a:xfrm>
          <a:prstGeom prst="rect">
            <a:avLst/>
          </a:prstGeom>
          <a:no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需求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(Requirement)</a:t>
            </a: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醫院需要一個能夠即時將口述醫療諮詢轉換為電子病歷的系統，並確保數據的準確性和安全性。</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目標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(Target)</a:t>
            </a: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實施一個基於</a:t>
            </a:r>
            <a:r>
              <a:rPr lang="en-US" altLang="zh-TW" sz="1400" dirty="0" err="1">
                <a:solidFill>
                  <a:schemeClr val="accent6">
                    <a:lumMod val="10000"/>
                  </a:schemeClr>
                </a:solidFill>
                <a:latin typeface="微軟正黑體" panose="020B0604030504040204" pitchFamily="34" charset="-120"/>
                <a:ea typeface="微軟正黑體" panose="020B0604030504040204" pitchFamily="34" charset="-120"/>
              </a:rPr>
              <a:t>GenAI</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的解決方案，將醫療口述自動轉換為結構化的電子病歷。</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橋接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(Bridge)</a:t>
            </a:r>
          </a:p>
          <a:p>
            <a:r>
              <a:rPr lang="zh-TW" altLang="en-US" sz="1400" dirty="0">
                <a:solidFill>
                  <a:srgbClr val="0070C0"/>
                </a:solidFill>
                <a:latin typeface="微軟正黑體" panose="020B0604030504040204" pitchFamily="34" charset="-120"/>
                <a:ea typeface="微軟正黑體" panose="020B0604030504040204" pitchFamily="34" charset="-120"/>
              </a:rPr>
              <a:t>開發和部署一個符合</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醫院和國科會標準的</a:t>
            </a:r>
            <a:r>
              <a:rPr lang="en-US" altLang="zh-TW" sz="1400" dirty="0" err="1">
                <a:solidFill>
                  <a:schemeClr val="accent6">
                    <a:lumMod val="10000"/>
                  </a:schemeClr>
                </a:solidFill>
                <a:latin typeface="微軟正黑體" panose="020B0604030504040204" pitchFamily="34" charset="-120"/>
                <a:ea typeface="微軟正黑體" panose="020B0604030504040204" pitchFamily="34" charset="-120"/>
              </a:rPr>
              <a:t>GenAI</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解決方案，包含語音識別、自然語言處理和數據安全措施，並提供培訓課程給醫療人員。</a:t>
            </a:r>
          </a:p>
        </p:txBody>
      </p:sp>
      <p:sp>
        <p:nvSpPr>
          <p:cNvPr id="7" name="文字方塊 6">
            <a:extLst>
              <a:ext uri="{FF2B5EF4-FFF2-40B4-BE49-F238E27FC236}">
                <a16:creationId xmlns:a16="http://schemas.microsoft.com/office/drawing/2014/main" id="{AE9E1F31-B308-5C60-1F5A-A31ACAEBF16A}"/>
              </a:ext>
            </a:extLst>
          </p:cNvPr>
          <p:cNvSpPr txBox="1"/>
          <p:nvPr/>
        </p:nvSpPr>
        <p:spPr>
          <a:xfrm>
            <a:off x="6210299" y="3308449"/>
            <a:ext cx="4552952" cy="2616101"/>
          </a:xfrm>
          <a:prstGeom prst="rect">
            <a:avLst/>
          </a:prstGeom>
          <a:no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需求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(Requirement)</a:t>
            </a: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全端工程師需要提升對生成式</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AI</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的理解和實際應用能力。</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6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目標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(Target)</a:t>
            </a: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通過專門設計的課程，使全端工程師能夠掌握生成式</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AI</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的基本原理和實際應用技能。</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6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橋接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(Bridge)</a:t>
            </a:r>
          </a:p>
          <a:p>
            <a:r>
              <a:rPr lang="zh-TW" altLang="en-US" sz="1400" dirty="0">
                <a:solidFill>
                  <a:srgbClr val="0070C0"/>
                </a:solidFill>
                <a:latin typeface="微軟正黑體" panose="020B0604030504040204" pitchFamily="34" charset="-120"/>
                <a:ea typeface="微軟正黑體" panose="020B0604030504040204" pitchFamily="34" charset="-120"/>
              </a:rPr>
              <a:t>設計</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並實施一門涵蓋生成式</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AI</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基本概念、技術實現和實際應用案例的課程，包含講座、實驗和項目實踐，並提供相關教學材料。</a:t>
            </a:r>
          </a:p>
        </p:txBody>
      </p:sp>
      <p:sp>
        <p:nvSpPr>
          <p:cNvPr id="2" name="矩形: 圓角 1">
            <a:extLst>
              <a:ext uri="{FF2B5EF4-FFF2-40B4-BE49-F238E27FC236}">
                <a16:creationId xmlns:a16="http://schemas.microsoft.com/office/drawing/2014/main" id="{E76134C2-3866-D7E4-8EF3-A1DA552DC2DA}"/>
              </a:ext>
            </a:extLst>
          </p:cNvPr>
          <p:cNvSpPr/>
          <p:nvPr/>
        </p:nvSpPr>
        <p:spPr>
          <a:xfrm>
            <a:off x="2333625" y="2839105"/>
            <a:ext cx="2781300" cy="381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範例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1</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 name="矩形: 圓角 2">
            <a:extLst>
              <a:ext uri="{FF2B5EF4-FFF2-40B4-BE49-F238E27FC236}">
                <a16:creationId xmlns:a16="http://schemas.microsoft.com/office/drawing/2014/main" id="{7AAE1A18-9421-9319-1506-50AF53288A1A}"/>
              </a:ext>
            </a:extLst>
          </p:cNvPr>
          <p:cNvSpPr/>
          <p:nvPr/>
        </p:nvSpPr>
        <p:spPr>
          <a:xfrm>
            <a:off x="7077077" y="2839105"/>
            <a:ext cx="2781300" cy="381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範例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2</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63374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2800" b="1" i="0" dirty="0">
                <a:solidFill>
                  <a:srgbClr val="0D0D0D"/>
                </a:solidFill>
                <a:effectLst/>
                <a:highlight>
                  <a:srgbClr val="FFFFFF"/>
                </a:highlight>
                <a:latin typeface="微軟正黑體" panose="020B0604030504040204" pitchFamily="34" charset="-120"/>
                <a:ea typeface="微軟正黑體" panose="020B0604030504040204" pitchFamily="34" charset="-120"/>
              </a:rPr>
              <a:t>Prompt</a:t>
            </a:r>
            <a:r>
              <a:rPr lang="en-US" altLang="zh-TW" sz="2800" b="1" dirty="0">
                <a:solidFill>
                  <a:srgbClr val="0D0D0D"/>
                </a:solidFill>
                <a:highlight>
                  <a:srgbClr val="FFFFFF"/>
                </a:highlight>
                <a:latin typeface="微軟正黑體" panose="020B0604030504040204" pitchFamily="34" charset="-120"/>
                <a:ea typeface="微軟正黑體" panose="020B0604030504040204" pitchFamily="34" charset="-120"/>
              </a:rPr>
              <a:t> Engineering</a:t>
            </a:r>
            <a:endParaRPr lang="en-US" altLang="zh-TW" sz="28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2109804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0AECF3F-6BE7-E0AF-7B58-0893D52F41E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圓角 5">
            <a:extLst>
              <a:ext uri="{FF2B5EF4-FFF2-40B4-BE49-F238E27FC236}">
                <a16:creationId xmlns:a16="http://schemas.microsoft.com/office/drawing/2014/main" id="{34F12CE8-78C2-24FC-0561-E7A2A03AC7B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dirty="0">
                <a:solidFill>
                  <a:srgbClr val="0D0D0D"/>
                </a:solidFill>
                <a:latin typeface="微軟正黑體" panose="020B0604030504040204" pitchFamily="34" charset="-120"/>
                <a:ea typeface="微軟正黑體" panose="020B0604030504040204" pitchFamily="34" charset="-120"/>
              </a:rPr>
              <a:t>Prompt Design</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17CE8C80-4C39-66DA-A50E-DEE91F5E520D}"/>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Prompt Engineering ≠ Blind Prompting</a:t>
            </a:r>
          </a:p>
        </p:txBody>
      </p:sp>
      <p:sp>
        <p:nvSpPr>
          <p:cNvPr id="8" name="文字方塊 7">
            <a:extLst>
              <a:ext uri="{FF2B5EF4-FFF2-40B4-BE49-F238E27FC236}">
                <a16:creationId xmlns:a16="http://schemas.microsoft.com/office/drawing/2014/main" id="{F8E2CC9D-AAC6-D1BB-8746-89FF2EBA259B}"/>
              </a:ext>
            </a:extLst>
          </p:cNvPr>
          <p:cNvSpPr txBox="1"/>
          <p:nvPr/>
        </p:nvSpPr>
        <p:spPr>
          <a:xfrm>
            <a:off x="390524" y="1340768"/>
            <a:ext cx="5934076" cy="189282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系統性的做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Iterative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迭代開發</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透過設計、開發和優化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Prompt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提示詞，來有效提升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LLM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性能，改進輸出結果</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Step1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準備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Dataset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測試資料集</a:t>
            </a:r>
          </a:p>
          <a:p>
            <a:pPr marL="628650" lvl="1" indent="-171450">
              <a:buFont typeface="Arial" panose="020B0604020202020204" pitchFamily="34" charset="0"/>
              <a:buChar char="•"/>
            </a:pP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Step2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準備幾個不同版本的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Prompt</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，嘗試不同的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Prompt design</a:t>
            </a:r>
          </a:p>
          <a:p>
            <a:pPr marL="628650" lvl="1" indent="-171450">
              <a:buFont typeface="Arial" panose="020B0604020202020204" pitchFamily="34" charset="0"/>
              <a:buChar char="•"/>
            </a:pP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Step3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執行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Evaluation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評估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或叫做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A1BEA993-D0DA-C14A-2AAB-3DB525099F3A}"/>
              </a:ext>
            </a:extLst>
          </p:cNvPr>
          <p:cNvPicPr>
            <a:picLocks noChangeAspect="1"/>
          </p:cNvPicPr>
          <p:nvPr/>
        </p:nvPicPr>
        <p:blipFill>
          <a:blip r:embed="rId2"/>
          <a:stretch>
            <a:fillRect/>
          </a:stretch>
        </p:blipFill>
        <p:spPr>
          <a:xfrm>
            <a:off x="6645964" y="2040745"/>
            <a:ext cx="5029200" cy="2949017"/>
          </a:xfrm>
          <a:prstGeom prst="rect">
            <a:avLst/>
          </a:prstGeom>
        </p:spPr>
      </p:pic>
      <p:sp>
        <p:nvSpPr>
          <p:cNvPr id="18" name="文字方塊 17">
            <a:extLst>
              <a:ext uri="{FF2B5EF4-FFF2-40B4-BE49-F238E27FC236}">
                <a16:creationId xmlns:a16="http://schemas.microsoft.com/office/drawing/2014/main" id="{91873B5C-06DF-A07A-C185-16325377D3B2}"/>
              </a:ext>
            </a:extLst>
          </p:cNvPr>
          <p:cNvSpPr txBox="1"/>
          <p:nvPr/>
        </p:nvSpPr>
        <p:spPr>
          <a:xfrm>
            <a:off x="8059764" y="5070794"/>
            <a:ext cx="2466976" cy="369332"/>
          </a:xfrm>
          <a:prstGeom prst="rect">
            <a:avLst/>
          </a:prstGeom>
          <a:solidFill>
            <a:srgbClr val="FFC000"/>
          </a:solidFill>
        </p:spPr>
        <p:txBody>
          <a:bodyPr wrap="square">
            <a:spAutoFit/>
          </a:bodyPr>
          <a:lstStyle/>
          <a:p>
            <a:pPr algn="ctr"/>
            <a:r>
              <a:rPr lang="en-US" altLang="zh-TW" sz="1800" b="1" dirty="0">
                <a:solidFill>
                  <a:schemeClr val="accent6">
                    <a:lumMod val="10000"/>
                  </a:schemeClr>
                </a:solidFill>
                <a:latin typeface="微軟正黑體" panose="020B0604030504040204" pitchFamily="34" charset="-120"/>
                <a:ea typeface="微軟正黑體" panose="020B0604030504040204" pitchFamily="34" charset="-120"/>
              </a:rPr>
              <a:t>Prompt Engineering </a:t>
            </a:r>
            <a:endParaRPr lang="zh-TW" altLang="en-US" dirty="0"/>
          </a:p>
        </p:txBody>
      </p:sp>
      <p:sp>
        <p:nvSpPr>
          <p:cNvPr id="19" name="文字方塊 18">
            <a:extLst>
              <a:ext uri="{FF2B5EF4-FFF2-40B4-BE49-F238E27FC236}">
                <a16:creationId xmlns:a16="http://schemas.microsoft.com/office/drawing/2014/main" id="{FCCCC555-EF08-D01D-3F48-97E8A79F834B}"/>
              </a:ext>
            </a:extLst>
          </p:cNvPr>
          <p:cNvSpPr txBox="1"/>
          <p:nvPr/>
        </p:nvSpPr>
        <p:spPr>
          <a:xfrm>
            <a:off x="7129883" y="5892072"/>
            <a:ext cx="1952625" cy="369332"/>
          </a:xfrm>
          <a:prstGeom prst="rect">
            <a:avLst/>
          </a:prstGeom>
          <a:solidFill>
            <a:srgbClr val="1B769B"/>
          </a:solidFill>
        </p:spPr>
        <p:txBody>
          <a:bodyPr wrap="square">
            <a:spAutoFit/>
          </a:bodyPr>
          <a:lstStyle/>
          <a:p>
            <a:pPr algn="ctr"/>
            <a:r>
              <a:rPr lang="en-US" altLang="zh-TW" sz="1800" b="1" dirty="0">
                <a:solidFill>
                  <a:schemeClr val="bg1"/>
                </a:solidFill>
                <a:latin typeface="微軟正黑體" panose="020B0604030504040204" pitchFamily="34" charset="-120"/>
                <a:ea typeface="微軟正黑體" panose="020B0604030504040204" pitchFamily="34" charset="-120"/>
              </a:rPr>
              <a:t>Prompt Design </a:t>
            </a:r>
            <a:endParaRPr lang="zh-TW" altLang="en-US" dirty="0">
              <a:solidFill>
                <a:schemeClr val="bg1"/>
              </a:solidFill>
            </a:endParaRPr>
          </a:p>
        </p:txBody>
      </p:sp>
      <p:sp>
        <p:nvSpPr>
          <p:cNvPr id="20" name="文字方塊 19">
            <a:extLst>
              <a:ext uri="{FF2B5EF4-FFF2-40B4-BE49-F238E27FC236}">
                <a16:creationId xmlns:a16="http://schemas.microsoft.com/office/drawing/2014/main" id="{625163DA-E3B0-C544-62AE-ACE6D260294B}"/>
              </a:ext>
            </a:extLst>
          </p:cNvPr>
          <p:cNvSpPr txBox="1"/>
          <p:nvPr/>
        </p:nvSpPr>
        <p:spPr>
          <a:xfrm>
            <a:off x="9496845" y="5892072"/>
            <a:ext cx="1952625" cy="369332"/>
          </a:xfrm>
          <a:prstGeom prst="rect">
            <a:avLst/>
          </a:prstGeom>
          <a:solidFill>
            <a:srgbClr val="1B769B"/>
          </a:solidFill>
        </p:spPr>
        <p:txBody>
          <a:bodyPr wrap="square">
            <a:spAutoFit/>
          </a:bodyPr>
          <a:lstStyle/>
          <a:p>
            <a:pPr algn="ctr"/>
            <a:r>
              <a:rPr lang="en-US" altLang="zh-TW" dirty="0">
                <a:solidFill>
                  <a:schemeClr val="bg1"/>
                </a:solidFill>
              </a:rPr>
              <a:t>Pipeline</a:t>
            </a:r>
            <a:endParaRPr lang="zh-TW" altLang="en-US" dirty="0">
              <a:solidFill>
                <a:schemeClr val="bg1"/>
              </a:solidFill>
            </a:endParaRPr>
          </a:p>
        </p:txBody>
      </p:sp>
      <p:cxnSp>
        <p:nvCxnSpPr>
          <p:cNvPr id="22" name="直線單箭頭接點 21">
            <a:extLst>
              <a:ext uri="{FF2B5EF4-FFF2-40B4-BE49-F238E27FC236}">
                <a16:creationId xmlns:a16="http://schemas.microsoft.com/office/drawing/2014/main" id="{988C6E49-9867-C415-7A0B-6EA8134EE89D}"/>
              </a:ext>
            </a:extLst>
          </p:cNvPr>
          <p:cNvCxnSpPr>
            <a:stCxn id="18" idx="2"/>
            <a:endCxn id="19" idx="0"/>
          </p:cNvCxnSpPr>
          <p:nvPr/>
        </p:nvCxnSpPr>
        <p:spPr>
          <a:xfrm flipH="1">
            <a:off x="8106196" y="5440126"/>
            <a:ext cx="1187056" cy="451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線單箭頭接點 23">
            <a:extLst>
              <a:ext uri="{FF2B5EF4-FFF2-40B4-BE49-F238E27FC236}">
                <a16:creationId xmlns:a16="http://schemas.microsoft.com/office/drawing/2014/main" id="{F5A059A1-8E0C-8247-0F61-9AB62D365211}"/>
              </a:ext>
            </a:extLst>
          </p:cNvPr>
          <p:cNvCxnSpPr>
            <a:stCxn id="18" idx="2"/>
            <a:endCxn id="20" idx="0"/>
          </p:cNvCxnSpPr>
          <p:nvPr/>
        </p:nvCxnSpPr>
        <p:spPr>
          <a:xfrm>
            <a:off x="9293252" y="5440126"/>
            <a:ext cx="1179906" cy="451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加號 24">
            <a:extLst>
              <a:ext uri="{FF2B5EF4-FFF2-40B4-BE49-F238E27FC236}">
                <a16:creationId xmlns:a16="http://schemas.microsoft.com/office/drawing/2014/main" id="{28EFC8FA-D6D5-3222-3D28-3F30E6C71276}"/>
              </a:ext>
            </a:extLst>
          </p:cNvPr>
          <p:cNvSpPr/>
          <p:nvPr/>
        </p:nvSpPr>
        <p:spPr>
          <a:xfrm>
            <a:off x="9108586" y="5892072"/>
            <a:ext cx="369332" cy="369332"/>
          </a:xfrm>
          <a:prstGeom prst="mathPlus">
            <a:avLst/>
          </a:prstGeom>
          <a:solidFill>
            <a:srgbClr val="1B769B"/>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DDF9FE77-A4F6-CC25-A775-5191524E814B}"/>
              </a:ext>
            </a:extLst>
          </p:cNvPr>
          <p:cNvSpPr txBox="1"/>
          <p:nvPr/>
        </p:nvSpPr>
        <p:spPr>
          <a:xfrm>
            <a:off x="1374774" y="5638026"/>
            <a:ext cx="4478922" cy="276999"/>
          </a:xfrm>
          <a:prstGeom prst="rect">
            <a:avLst/>
          </a:prstGeom>
          <a:noFill/>
        </p:spPr>
        <p:txBody>
          <a:bodyPr wrap="square">
            <a:spAutoFit/>
          </a:bodyPr>
          <a:lstStyle/>
          <a:p>
            <a:r>
              <a:rPr lang="zh-TW" altLang="en-US" sz="1200" dirty="0">
                <a:solidFill>
                  <a:srgbClr val="1B769B"/>
                </a:solidFill>
                <a:latin typeface="微軟正黑體" panose="020B0604030504040204" pitchFamily="34" charset="-120"/>
                <a:ea typeface="微軟正黑體" panose="020B0604030504040204" pitchFamily="34" charset="-120"/>
              </a:rPr>
              <a:t>**簡陋的試錯 </a:t>
            </a:r>
            <a:r>
              <a:rPr lang="en-US" altLang="zh-TW" sz="1200" dirty="0">
                <a:solidFill>
                  <a:srgbClr val="1B769B"/>
                </a:solidFill>
                <a:latin typeface="微軟正黑體" panose="020B0604030504040204" pitchFamily="34" charset="-120"/>
                <a:ea typeface="微軟正黑體" panose="020B0604030504040204" pitchFamily="34" charset="-120"/>
              </a:rPr>
              <a:t>(trial-and-error) </a:t>
            </a:r>
            <a:r>
              <a:rPr lang="zh-TW" altLang="en-US" sz="1200" dirty="0">
                <a:solidFill>
                  <a:srgbClr val="1B769B"/>
                </a:solidFill>
                <a:latin typeface="微軟正黑體" panose="020B0604030504040204" pitchFamily="34" charset="-120"/>
                <a:ea typeface="微軟正黑體" panose="020B0604030504040204" pitchFamily="34" charset="-120"/>
              </a:rPr>
              <a:t>方式，不是 </a:t>
            </a:r>
            <a:r>
              <a:rPr lang="en-US" altLang="zh-TW" sz="1200" dirty="0">
                <a:solidFill>
                  <a:srgbClr val="1B769B"/>
                </a:solidFill>
                <a:latin typeface="微軟正黑體" panose="020B0604030504040204" pitchFamily="34" charset="-120"/>
                <a:ea typeface="微軟正黑體" panose="020B0604030504040204" pitchFamily="34" charset="-120"/>
              </a:rPr>
              <a:t>Engineering</a:t>
            </a:r>
          </a:p>
        </p:txBody>
      </p:sp>
      <p:pic>
        <p:nvPicPr>
          <p:cNvPr id="6147" name="Picture 3" descr="Blind Testing: Definition, Types and Examples | Marketing91">
            <a:extLst>
              <a:ext uri="{FF2B5EF4-FFF2-40B4-BE49-F238E27FC236}">
                <a16:creationId xmlns:a16="http://schemas.microsoft.com/office/drawing/2014/main" id="{B7A09844-F5A2-A088-9629-7A4A27C7A89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468125" y="3303075"/>
            <a:ext cx="3799200" cy="2137051"/>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a:extLst>
              <a:ext uri="{FF2B5EF4-FFF2-40B4-BE49-F238E27FC236}">
                <a16:creationId xmlns:a16="http://schemas.microsoft.com/office/drawing/2014/main" id="{D48CC612-6658-2C8B-9DC2-4DEC05E56749}"/>
              </a:ext>
            </a:extLst>
          </p:cNvPr>
          <p:cNvSpPr txBox="1"/>
          <p:nvPr/>
        </p:nvSpPr>
        <p:spPr>
          <a:xfrm>
            <a:off x="6139508" y="1676031"/>
            <a:ext cx="6110286" cy="369332"/>
          </a:xfrm>
          <a:prstGeom prst="rect">
            <a:avLst/>
          </a:prstGeom>
          <a:noFill/>
        </p:spPr>
        <p:txBody>
          <a:bodyPr wrap="square">
            <a:spAutoFit/>
          </a:bodyPr>
          <a:lstStyle/>
          <a:p>
            <a:pPr algn="ctr"/>
            <a:r>
              <a:rPr lang="en-US" altLang="zh-TW" b="1" i="0" dirty="0">
                <a:solidFill>
                  <a:srgbClr val="181B1E"/>
                </a:solidFill>
                <a:effectLst/>
                <a:highlight>
                  <a:srgbClr val="FFFFFF"/>
                </a:highlight>
                <a:latin typeface="Abcfavorit"/>
              </a:rPr>
              <a:t>Prompt </a:t>
            </a:r>
            <a:r>
              <a:rPr lang="en-US" altLang="zh-TW" b="1" dirty="0">
                <a:solidFill>
                  <a:srgbClr val="181B1E"/>
                </a:solidFill>
                <a:highlight>
                  <a:srgbClr val="FFFFFF"/>
                </a:highlight>
                <a:latin typeface="Abcfavorit"/>
              </a:rPr>
              <a:t>engineering life cycle</a:t>
            </a:r>
            <a:endParaRPr lang="en-US" altLang="zh-TW" b="1" i="0" dirty="0">
              <a:solidFill>
                <a:srgbClr val="181B1E"/>
              </a:solidFill>
              <a:effectLst/>
              <a:highlight>
                <a:srgbClr val="FFFFFF"/>
              </a:highlight>
              <a:latin typeface="Abcfavorit"/>
            </a:endParaRPr>
          </a:p>
        </p:txBody>
      </p:sp>
    </p:spTree>
    <p:extLst>
      <p:ext uri="{BB962C8B-B14F-4D97-AF65-F5344CB8AC3E}">
        <p14:creationId xmlns:p14="http://schemas.microsoft.com/office/powerpoint/2010/main" val="3006064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a:extLst>
              <a:ext uri="{FF2B5EF4-FFF2-40B4-BE49-F238E27FC236}">
                <a16:creationId xmlns:a16="http://schemas.microsoft.com/office/drawing/2014/main" id="{2878D000-A954-4EED-7A35-DD383AC6D3B4}"/>
              </a:ext>
            </a:extLst>
          </p:cNvPr>
          <p:cNvGrpSpPr/>
          <p:nvPr/>
        </p:nvGrpSpPr>
        <p:grpSpPr>
          <a:xfrm>
            <a:off x="707120" y="1410268"/>
            <a:ext cx="11006358" cy="4811398"/>
            <a:chOff x="318867" y="1410268"/>
            <a:chExt cx="11006358" cy="4811398"/>
          </a:xfrm>
        </p:grpSpPr>
        <p:sp>
          <p:nvSpPr>
            <p:cNvPr id="2" name="橢圓 1">
              <a:extLst>
                <a:ext uri="{FF2B5EF4-FFF2-40B4-BE49-F238E27FC236}">
                  <a16:creationId xmlns:a16="http://schemas.microsoft.com/office/drawing/2014/main" id="{32A4E04F-CD3D-0A9D-3300-A11C7C2BC02C}"/>
                </a:ext>
              </a:extLst>
            </p:cNvPr>
            <p:cNvSpPr/>
            <p:nvPr/>
          </p:nvSpPr>
          <p:spPr>
            <a:xfrm>
              <a:off x="3791844" y="2533863"/>
              <a:ext cx="3051110" cy="3051110"/>
            </a:xfrm>
            <a:prstGeom prst="ellipse">
              <a:avLst/>
            </a:prstGeom>
            <a:noFill/>
            <a:ln w="508000">
              <a:gradFill>
                <a:gsLst>
                  <a:gs pos="100000">
                    <a:schemeClr val="accent1">
                      <a:lumMod val="40000"/>
                      <a:lumOff val="60000"/>
                    </a:schemeClr>
                  </a:gs>
                  <a:gs pos="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69" name="橢圓 68">
              <a:extLst>
                <a:ext uri="{FF2B5EF4-FFF2-40B4-BE49-F238E27FC236}">
                  <a16:creationId xmlns:a16="http://schemas.microsoft.com/office/drawing/2014/main" id="{279370C4-0BDD-E9A8-93FF-4BBBB49A22CD}"/>
                </a:ext>
              </a:extLst>
            </p:cNvPr>
            <p:cNvSpPr/>
            <p:nvPr/>
          </p:nvSpPr>
          <p:spPr>
            <a:xfrm>
              <a:off x="3985390" y="4777519"/>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70" name="橢圓 69">
              <a:extLst>
                <a:ext uri="{FF2B5EF4-FFF2-40B4-BE49-F238E27FC236}">
                  <a16:creationId xmlns:a16="http://schemas.microsoft.com/office/drawing/2014/main" id="{D6D6D508-9BA8-B2EF-C491-6A9504426310}"/>
                </a:ext>
              </a:extLst>
            </p:cNvPr>
            <p:cNvSpPr/>
            <p:nvPr/>
          </p:nvSpPr>
          <p:spPr>
            <a:xfrm>
              <a:off x="5856892" y="4777519"/>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68" name="橢圓 67">
              <a:extLst>
                <a:ext uri="{FF2B5EF4-FFF2-40B4-BE49-F238E27FC236}">
                  <a16:creationId xmlns:a16="http://schemas.microsoft.com/office/drawing/2014/main" id="{9CAF287B-AEA0-EF95-8F95-6D8E510B6418}"/>
                </a:ext>
              </a:extLst>
            </p:cNvPr>
            <p:cNvSpPr/>
            <p:nvPr/>
          </p:nvSpPr>
          <p:spPr>
            <a:xfrm>
              <a:off x="3478854" y="3074113"/>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67" name="橢圓 66">
              <a:extLst>
                <a:ext uri="{FF2B5EF4-FFF2-40B4-BE49-F238E27FC236}">
                  <a16:creationId xmlns:a16="http://schemas.microsoft.com/office/drawing/2014/main" id="{442B7F60-5385-9E13-FC84-3061E5A24A1C}"/>
                </a:ext>
              </a:extLst>
            </p:cNvPr>
            <p:cNvSpPr/>
            <p:nvPr/>
          </p:nvSpPr>
          <p:spPr>
            <a:xfrm>
              <a:off x="6253500" y="3074113"/>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31" name="文字方塊 30">
              <a:extLst>
                <a:ext uri="{FF2B5EF4-FFF2-40B4-BE49-F238E27FC236}">
                  <a16:creationId xmlns:a16="http://schemas.microsoft.com/office/drawing/2014/main" id="{329B8173-86F3-06CE-E197-E8D1CCAFCD02}"/>
                </a:ext>
              </a:extLst>
            </p:cNvPr>
            <p:cNvSpPr txBox="1"/>
            <p:nvPr/>
          </p:nvSpPr>
          <p:spPr>
            <a:xfrm>
              <a:off x="3296766" y="1606011"/>
              <a:ext cx="2312995" cy="459485"/>
            </a:xfrm>
            <a:prstGeom prst="rect">
              <a:avLst/>
            </a:prstGeom>
            <a:noFill/>
          </p:spPr>
          <p:txBody>
            <a:bodyPr wrap="square" rtlCol="0" anchor="ctr">
              <a:spAutoFit/>
            </a:bodyPr>
            <a:lstStyle/>
            <a:p>
              <a:pPr algn="ctr">
                <a:lnSpc>
                  <a:spcPct val="150000"/>
                </a:lnSpc>
              </a:pPr>
              <a:r>
                <a:rPr kumimoji="1" lang="en-US" altLang="zh-TW" b="1" i="1" dirty="0">
                  <a:solidFill>
                    <a:srgbClr val="0053B6"/>
                  </a:solidFill>
                  <a:latin typeface="Microsoft JhengHei UI" panose="020B0604030504040204" pitchFamily="34" charset="-120"/>
                  <a:ea typeface="Microsoft JhengHei UI" panose="020B0604030504040204" pitchFamily="34" charset="-120"/>
                </a:rPr>
                <a:t>1.</a:t>
              </a:r>
              <a:r>
                <a:rPr kumimoji="1" lang="zh-TW" altLang="en-US" b="1" i="1" dirty="0">
                  <a:solidFill>
                    <a:srgbClr val="0053B6"/>
                  </a:solidFill>
                  <a:latin typeface="Microsoft JhengHei UI" panose="020B0604030504040204" pitchFamily="34" charset="-120"/>
                  <a:ea typeface="Microsoft JhengHei UI" panose="020B0604030504040204" pitchFamily="34" charset="-120"/>
                </a:rPr>
                <a:t> </a:t>
              </a:r>
              <a:r>
                <a:rPr lang="zh-TW" altLang="zh-TW" b="1" dirty="0">
                  <a:solidFill>
                    <a:srgbClr val="0053B6"/>
                  </a:solidFill>
                  <a:latin typeface="Microsoft JhengHei UI" panose="020B0604030504040204" pitchFamily="34" charset="-120"/>
                  <a:ea typeface="Microsoft JhengHei UI" panose="020B0604030504040204" pitchFamily="34" charset="-120"/>
                </a:rPr>
                <a:t>清晰度和細節</a:t>
              </a:r>
              <a:endParaRPr lang="en-US" altLang="zh-TW" b="1" dirty="0">
                <a:solidFill>
                  <a:srgbClr val="0053B6"/>
                </a:solidFill>
                <a:latin typeface="Microsoft JhengHei UI" panose="020B0604030504040204" pitchFamily="34" charset="-120"/>
                <a:ea typeface="Microsoft JhengHei UI" panose="020B0604030504040204" pitchFamily="34" charset="-120"/>
              </a:endParaRPr>
            </a:p>
          </p:txBody>
        </p:sp>
        <p:sp>
          <p:nvSpPr>
            <p:cNvPr id="32" name="文字方塊 31">
              <a:extLst>
                <a:ext uri="{FF2B5EF4-FFF2-40B4-BE49-F238E27FC236}">
                  <a16:creationId xmlns:a16="http://schemas.microsoft.com/office/drawing/2014/main" id="{8633EB10-360C-9EA1-005A-3919BA0E9E45}"/>
                </a:ext>
              </a:extLst>
            </p:cNvPr>
            <p:cNvSpPr txBox="1"/>
            <p:nvPr/>
          </p:nvSpPr>
          <p:spPr>
            <a:xfrm>
              <a:off x="7234283" y="2579307"/>
              <a:ext cx="3121270" cy="540982"/>
            </a:xfrm>
            <a:prstGeom prst="rect">
              <a:avLst/>
            </a:prstGeom>
            <a:noFill/>
          </p:spPr>
          <p:txBody>
            <a:bodyPr wrap="square" rtlCol="0" anchor="ctr">
              <a:spAutoFit/>
            </a:bodyPr>
            <a:lstStyle/>
            <a:p>
              <a:pPr>
                <a:lnSpc>
                  <a:spcPct val="150000"/>
                </a:lnSpc>
              </a:pPr>
              <a:r>
                <a:rPr kumimoji="1" lang="en-US" altLang="zh-TW" sz="2200" b="1" i="1" dirty="0">
                  <a:solidFill>
                    <a:srgbClr val="0053B6"/>
                  </a:solidFill>
                  <a:latin typeface="Microsoft JhengHei UI" panose="020B0604030504040204" pitchFamily="34" charset="-120"/>
                  <a:ea typeface="Microsoft JhengHei UI" panose="020B0604030504040204" pitchFamily="34" charset="-120"/>
                </a:rPr>
                <a:t>2. </a:t>
              </a:r>
              <a:r>
                <a:rPr lang="zh-TW" altLang="zh-TW" b="1" dirty="0">
                  <a:solidFill>
                    <a:srgbClr val="0053B6"/>
                  </a:solidFill>
                  <a:latin typeface="Microsoft JhengHei UI" panose="020B0604030504040204" pitchFamily="34" charset="-120"/>
                  <a:ea typeface="Microsoft JhengHei UI" panose="020B0604030504040204" pitchFamily="34" charset="-120"/>
                </a:rPr>
                <a:t>增強 AI 回應的參考資料</a:t>
              </a:r>
              <a:endParaRPr lang="en-US" altLang="zh-TW" b="1" dirty="0">
                <a:solidFill>
                  <a:srgbClr val="0053B6"/>
                </a:solidFill>
                <a:latin typeface="Microsoft JhengHei UI" panose="020B0604030504040204" pitchFamily="34" charset="-120"/>
                <a:ea typeface="Microsoft JhengHei UI" panose="020B0604030504040204" pitchFamily="34" charset="-120"/>
              </a:endParaRPr>
            </a:p>
          </p:txBody>
        </p:sp>
        <p:sp>
          <p:nvSpPr>
            <p:cNvPr id="33" name="文字方塊 32">
              <a:extLst>
                <a:ext uri="{FF2B5EF4-FFF2-40B4-BE49-F238E27FC236}">
                  <a16:creationId xmlns:a16="http://schemas.microsoft.com/office/drawing/2014/main" id="{FF82EB83-A088-57F3-533C-5AA03C0936ED}"/>
                </a:ext>
              </a:extLst>
            </p:cNvPr>
            <p:cNvSpPr txBox="1"/>
            <p:nvPr/>
          </p:nvSpPr>
          <p:spPr>
            <a:xfrm>
              <a:off x="6952180" y="4797494"/>
              <a:ext cx="4001570" cy="540982"/>
            </a:xfrm>
            <a:prstGeom prst="rect">
              <a:avLst/>
            </a:prstGeom>
            <a:noFill/>
          </p:spPr>
          <p:txBody>
            <a:bodyPr wrap="square" rtlCol="0" anchor="ctr">
              <a:spAutoFit/>
            </a:bodyPr>
            <a:lstStyle/>
            <a:p>
              <a:pPr>
                <a:lnSpc>
                  <a:spcPct val="150000"/>
                </a:lnSpc>
              </a:pPr>
              <a:r>
                <a:rPr kumimoji="1" lang="en-US" altLang="zh-TW" sz="2200" b="1" i="1" dirty="0">
                  <a:solidFill>
                    <a:srgbClr val="0053B6"/>
                  </a:solidFill>
                  <a:latin typeface="Microsoft JhengHei UI" panose="020B0604030504040204" pitchFamily="34" charset="-120"/>
                  <a:ea typeface="Microsoft JhengHei UI" panose="020B0604030504040204" pitchFamily="34" charset="-120"/>
                </a:rPr>
                <a:t>3</a:t>
              </a:r>
              <a:r>
                <a:rPr lang="en-US" altLang="zh-TW" b="1" dirty="0">
                  <a:solidFill>
                    <a:srgbClr val="0053B6"/>
                  </a:solidFill>
                  <a:latin typeface="Microsoft JhengHei UI" panose="020B0604030504040204" pitchFamily="34" charset="-120"/>
                  <a:ea typeface="Microsoft JhengHei UI" panose="020B0604030504040204" pitchFamily="34" charset="-120"/>
                </a:rPr>
                <a:t>. </a:t>
              </a:r>
              <a:r>
                <a:rPr lang="zh-TW" altLang="en-US" b="1" dirty="0">
                  <a:solidFill>
                    <a:srgbClr val="0053B6"/>
                  </a:solidFill>
                  <a:latin typeface="Microsoft JhengHei UI" panose="020B0604030504040204" pitchFamily="34" charset="-120"/>
                  <a:ea typeface="Microsoft JhengHei UI" panose="020B0604030504040204" pitchFamily="34" charset="-120"/>
                </a:rPr>
                <a:t>將複雜任務簡化為子任務：</a:t>
              </a:r>
            </a:p>
          </p:txBody>
        </p:sp>
        <p:sp>
          <p:nvSpPr>
            <p:cNvPr id="34" name="文字方塊 33">
              <a:extLst>
                <a:ext uri="{FF2B5EF4-FFF2-40B4-BE49-F238E27FC236}">
                  <a16:creationId xmlns:a16="http://schemas.microsoft.com/office/drawing/2014/main" id="{D6361B48-79A6-DB47-0D3C-2EF2BAFB27A1}"/>
                </a:ext>
              </a:extLst>
            </p:cNvPr>
            <p:cNvSpPr txBox="1"/>
            <p:nvPr/>
          </p:nvSpPr>
          <p:spPr>
            <a:xfrm>
              <a:off x="450475" y="4406341"/>
              <a:ext cx="3121270" cy="459485"/>
            </a:xfrm>
            <a:prstGeom prst="rect">
              <a:avLst/>
            </a:prstGeom>
            <a:noFill/>
          </p:spPr>
          <p:txBody>
            <a:bodyPr wrap="square" rtlCol="0" anchor="ctr">
              <a:spAutoFit/>
            </a:bodyPr>
            <a:lstStyle/>
            <a:p>
              <a:pPr algn="r">
                <a:lnSpc>
                  <a:spcPct val="150000"/>
                </a:lnSpc>
              </a:pPr>
              <a:r>
                <a:rPr lang="en-US" altLang="zh-TW" b="1" dirty="0">
                  <a:solidFill>
                    <a:srgbClr val="0053B6"/>
                  </a:solidFill>
                  <a:latin typeface="Microsoft JhengHei UI" panose="020B0604030504040204" pitchFamily="34" charset="-120"/>
                  <a:ea typeface="Microsoft JhengHei UI" panose="020B0604030504040204" pitchFamily="34" charset="-120"/>
                </a:rPr>
                <a:t>4. </a:t>
              </a:r>
              <a:r>
                <a:rPr lang="zh-TW" altLang="en-US" b="1" dirty="0">
                  <a:solidFill>
                    <a:srgbClr val="0053B6"/>
                  </a:solidFill>
                  <a:latin typeface="Microsoft JhengHei UI" panose="020B0604030504040204" pitchFamily="34" charset="-120"/>
                  <a:ea typeface="Microsoft JhengHei UI" panose="020B0604030504040204" pitchFamily="34" charset="-120"/>
                </a:rPr>
                <a:t>給 </a:t>
              </a:r>
              <a:r>
                <a:rPr lang="en-US" altLang="zh-TW" b="1" dirty="0">
                  <a:solidFill>
                    <a:srgbClr val="0053B6"/>
                  </a:solidFill>
                  <a:latin typeface="Microsoft JhengHei UI" panose="020B0604030504040204" pitchFamily="34" charset="-120"/>
                  <a:ea typeface="Microsoft JhengHei UI" panose="020B0604030504040204" pitchFamily="34" charset="-120"/>
                </a:rPr>
                <a:t>GPT </a:t>
              </a:r>
              <a:r>
                <a:rPr lang="zh-TW" altLang="en-US" b="1" dirty="0">
                  <a:solidFill>
                    <a:srgbClr val="0053B6"/>
                  </a:solidFill>
                  <a:latin typeface="Microsoft JhengHei UI" panose="020B0604030504040204" pitchFamily="34" charset="-120"/>
                  <a:ea typeface="Microsoft JhengHei UI" panose="020B0604030504040204" pitchFamily="34" charset="-120"/>
                </a:rPr>
                <a:t>時間思考</a:t>
              </a:r>
            </a:p>
          </p:txBody>
        </p:sp>
        <p:sp>
          <p:nvSpPr>
            <p:cNvPr id="35" name="文字方塊 34">
              <a:extLst>
                <a:ext uri="{FF2B5EF4-FFF2-40B4-BE49-F238E27FC236}">
                  <a16:creationId xmlns:a16="http://schemas.microsoft.com/office/drawing/2014/main" id="{D5BD6F84-F1BD-7E63-42CE-8F488DD56B35}"/>
                </a:ext>
              </a:extLst>
            </p:cNvPr>
            <p:cNvSpPr txBox="1"/>
            <p:nvPr/>
          </p:nvSpPr>
          <p:spPr>
            <a:xfrm>
              <a:off x="318867" y="2628610"/>
              <a:ext cx="3121270" cy="459485"/>
            </a:xfrm>
            <a:prstGeom prst="rect">
              <a:avLst/>
            </a:prstGeom>
            <a:noFill/>
          </p:spPr>
          <p:txBody>
            <a:bodyPr wrap="square" rtlCol="0" anchor="ctr">
              <a:spAutoFit/>
            </a:bodyPr>
            <a:lstStyle/>
            <a:p>
              <a:pPr algn="r">
                <a:lnSpc>
                  <a:spcPct val="150000"/>
                </a:lnSpc>
              </a:pPr>
              <a:r>
                <a:rPr kumimoji="1" lang="en-US" altLang="zh-TW" b="1" i="1" dirty="0">
                  <a:solidFill>
                    <a:srgbClr val="0053B6"/>
                  </a:solidFill>
                  <a:latin typeface="Microsoft JhengHei UI" panose="020B0604030504040204" pitchFamily="34" charset="-120"/>
                  <a:ea typeface="Microsoft JhengHei UI" panose="020B0604030504040204" pitchFamily="34" charset="-120"/>
                </a:rPr>
                <a:t>5. </a:t>
              </a:r>
              <a:r>
                <a:rPr kumimoji="1" lang="zh-TW" altLang="en-US" b="1" i="1" dirty="0">
                  <a:solidFill>
                    <a:srgbClr val="0053B6"/>
                  </a:solidFill>
                  <a:latin typeface="Microsoft JhengHei UI" panose="020B0604030504040204" pitchFamily="34" charset="-120"/>
                  <a:ea typeface="Microsoft JhengHei UI" panose="020B0604030504040204" pitchFamily="34" charset="-120"/>
                </a:rPr>
                <a:t>引入</a:t>
              </a:r>
              <a:r>
                <a:rPr lang="zh-TW" altLang="en-US" b="1" dirty="0">
                  <a:solidFill>
                    <a:srgbClr val="0053B6"/>
                  </a:solidFill>
                  <a:latin typeface="Microsoft JhengHei UI" panose="020B0604030504040204" pitchFamily="34" charset="-120"/>
                  <a:ea typeface="Microsoft JhengHei UI" panose="020B0604030504040204" pitchFamily="34" charset="-120"/>
                </a:rPr>
                <a:t>外部工具</a:t>
              </a:r>
              <a:endParaRPr kumimoji="1" lang="en-US" altLang="zh-TW" b="1" dirty="0">
                <a:solidFill>
                  <a:srgbClr val="0053B6"/>
                </a:solidFill>
                <a:latin typeface="Microsoft JhengHei UI" panose="020B0604030504040204" pitchFamily="34" charset="-120"/>
                <a:ea typeface="Microsoft JhengHei UI" panose="020B0604030504040204" pitchFamily="34" charset="-120"/>
              </a:endParaRPr>
            </a:p>
          </p:txBody>
        </p:sp>
        <p:sp>
          <p:nvSpPr>
            <p:cNvPr id="42" name="橢圓 41">
              <a:extLst>
                <a:ext uri="{FF2B5EF4-FFF2-40B4-BE49-F238E27FC236}">
                  <a16:creationId xmlns:a16="http://schemas.microsoft.com/office/drawing/2014/main" id="{FDE19707-B32E-0DB9-F472-F04FDC455B19}"/>
                </a:ext>
              </a:extLst>
            </p:cNvPr>
            <p:cNvSpPr/>
            <p:nvPr/>
          </p:nvSpPr>
          <p:spPr>
            <a:xfrm>
              <a:off x="4849523" y="2100617"/>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a:p>
          </p:txBody>
        </p:sp>
        <p:sp>
          <p:nvSpPr>
            <p:cNvPr id="53" name="文字方塊 52">
              <a:extLst>
                <a:ext uri="{FF2B5EF4-FFF2-40B4-BE49-F238E27FC236}">
                  <a16:creationId xmlns:a16="http://schemas.microsoft.com/office/drawing/2014/main" id="{FA2CAABB-6E88-1152-E38B-E903A8472EF7}"/>
                </a:ext>
              </a:extLst>
            </p:cNvPr>
            <p:cNvSpPr txBox="1"/>
            <p:nvPr/>
          </p:nvSpPr>
          <p:spPr>
            <a:xfrm>
              <a:off x="5537432" y="1410268"/>
              <a:ext cx="4482462" cy="830997"/>
            </a:xfrm>
            <a:prstGeom prst="rect">
              <a:avLst/>
            </a:prstGeom>
            <a:noFill/>
          </p:spPr>
          <p:txBody>
            <a:bodyPr wrap="square" rtlCol="0" anchor="ctr">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200" kern="0" dirty="0">
                  <a:solidFill>
                    <a:schemeClr val="accent6">
                      <a:lumMod val="10000"/>
                    </a:schemeClr>
                  </a:solidFill>
                  <a:latin typeface="微軟正黑體" panose="020B0604030504040204" pitchFamily="34" charset="-120"/>
                  <a:ea typeface="微軟正黑體" panose="020B0604030504040204" pitchFamily="34" charset="-120"/>
                </a:rPr>
                <a:t>有效提示需要精確、具體和清晰。</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場景</a:t>
              </a:r>
              <a:r>
                <a:rPr lang="zh-TW" altLang="zh-TW" sz="1200" kern="0" dirty="0">
                  <a:solidFill>
                    <a:schemeClr val="accent6">
                      <a:lumMod val="10000"/>
                    </a:schemeClr>
                  </a:solidFill>
                  <a:latin typeface="微軟正黑體" panose="020B0604030504040204" pitchFamily="34" charset="-120"/>
                  <a:ea typeface="微軟正黑體" panose="020B0604030504040204" pitchFamily="34" charset="-120"/>
                </a:rPr>
                <a:t>：技術問題查詢、風格模仿的創意寫作、旅遊建議。</a:t>
              </a:r>
            </a:p>
            <a:p>
              <a:pPr marL="0" marR="0" lvl="0" indent="0" algn="l" defTabSz="914400" rtl="0" eaLnBrk="0" fontAlgn="base" latinLnBrk="0" hangingPunct="0">
                <a:lnSpc>
                  <a:spcPct val="100000"/>
                </a:lnSpc>
                <a:spcBef>
                  <a:spcPct val="0"/>
                </a:spcBef>
                <a:spcAft>
                  <a:spcPct val="0"/>
                </a:spcAft>
                <a:buClrTx/>
                <a:buSzTx/>
                <a:tabLst/>
              </a:pPr>
              <a:r>
                <a:rPr lang="zh-TW" altLang="zh-TW" sz="1200" b="1" u="sng" kern="0" dirty="0">
                  <a:solidFill>
                    <a:schemeClr val="accent1"/>
                  </a:solidFill>
                  <a:latin typeface="微軟正黑體" panose="020B0604030504040204" pitchFamily="34" charset="-120"/>
                  <a:ea typeface="微軟正黑體" panose="020B0604030504040204" pitchFamily="34" charset="-120"/>
                </a:rPr>
                <a:t>具體性、上下文信息、明確目標、避免模糊、使用已知格式能提高 AI 回應質量。</a:t>
              </a:r>
              <a:endParaRPr lang="en-US" altLang="zh-TW" sz="1200" b="1" u="sng" kern="0" dirty="0">
                <a:solidFill>
                  <a:schemeClr val="accent1"/>
                </a:solidFill>
                <a:latin typeface="微軟正黑體" panose="020B0604030504040204" pitchFamily="34" charset="-120"/>
                <a:ea typeface="微軟正黑體" panose="020B0604030504040204" pitchFamily="34" charset="-120"/>
              </a:endParaRPr>
            </a:p>
          </p:txBody>
        </p:sp>
        <p:sp>
          <p:nvSpPr>
            <p:cNvPr id="54" name="文字方塊 53">
              <a:extLst>
                <a:ext uri="{FF2B5EF4-FFF2-40B4-BE49-F238E27FC236}">
                  <a16:creationId xmlns:a16="http://schemas.microsoft.com/office/drawing/2014/main" id="{A0EF3398-5000-D103-6AD3-B26C697D8319}"/>
                </a:ext>
              </a:extLst>
            </p:cNvPr>
            <p:cNvSpPr txBox="1"/>
            <p:nvPr/>
          </p:nvSpPr>
          <p:spPr>
            <a:xfrm>
              <a:off x="7301596" y="3075036"/>
              <a:ext cx="3890279" cy="1401859"/>
            </a:xfrm>
            <a:prstGeom prst="rect">
              <a:avLst/>
            </a:prstGeom>
            <a:noFill/>
          </p:spPr>
          <p:txBody>
            <a:bodyPr wrap="square" rtlCol="0" anchor="ctr">
              <a:spAutoFit/>
            </a:bodyPr>
            <a:lstStyle/>
            <a:p>
              <a:pPr marL="171450" indent="-171450" defTabSz="457200" eaLnBrk="0" fontAlgn="base" hangingPunct="0">
                <a:lnSpc>
                  <a:spcPct val="120000"/>
                </a:lnSpc>
                <a:spcBef>
                  <a:spcPct val="0"/>
                </a:spcBef>
                <a:spcAft>
                  <a:spcPct val="0"/>
                </a:spcAft>
                <a:buFont typeface="Arial" panose="020B0604020202020204" pitchFamily="34" charset="0"/>
                <a:buChar char="•"/>
                <a:defRPr/>
              </a:pP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提供相關、可信的參考資料能顯著提高回應的質量和準確性。</a:t>
              </a:r>
            </a:p>
            <a:p>
              <a:pPr marL="171450" indent="-171450" defTabSz="457200" eaLnBrk="0" fontAlgn="base" hangingPunct="0">
                <a:lnSpc>
                  <a:spcPct val="120000"/>
                </a:lnSpc>
                <a:spcBef>
                  <a:spcPct val="0"/>
                </a:spcBef>
                <a:spcAft>
                  <a:spcPct val="0"/>
                </a:spcAft>
                <a:buFont typeface="Arial" panose="020B0604020202020204" pitchFamily="34" charset="0"/>
                <a:buChar char="•"/>
                <a:defRPr/>
              </a:pP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場景：使用科學論文解釋黑洞形成、參考法律文章解釋知識產權盜竊的法律影響。</a:t>
              </a:r>
            </a:p>
            <a:p>
              <a:pPr defTabSz="457200" eaLnBrk="0" fontAlgn="base" hangingPunct="0">
                <a:lnSpc>
                  <a:spcPct val="120000"/>
                </a:lnSpc>
                <a:spcBef>
                  <a:spcPct val="0"/>
                </a:spcBef>
                <a:spcAft>
                  <a:spcPct val="0"/>
                </a:spcAft>
                <a:defRPr/>
              </a:pPr>
              <a:r>
                <a:rPr lang="zh-TW" altLang="en-US" sz="1200" b="1" u="sng" kern="0" dirty="0">
                  <a:solidFill>
                    <a:schemeClr val="accent1"/>
                  </a:solidFill>
                  <a:latin typeface="微軟正黑體" panose="020B0604030504040204" pitchFamily="34" charset="-120"/>
                  <a:ea typeface="微軟正黑體" panose="020B0604030504040204" pitchFamily="34" charset="-120"/>
                </a:rPr>
                <a:t>選擇相關文本、明確說明使用參考資料、請求引用特定部分、在缺乏必要信息時說明。</a:t>
              </a:r>
              <a:endParaRPr lang="en-US" altLang="zh-TW" sz="1200" b="1" u="sng" kern="0" dirty="0">
                <a:solidFill>
                  <a:schemeClr val="accent1"/>
                </a:solidFill>
                <a:latin typeface="微軟正黑體" panose="020B0604030504040204" pitchFamily="34" charset="-120"/>
                <a:ea typeface="微軟正黑體" panose="020B0604030504040204" pitchFamily="34" charset="-120"/>
              </a:endParaRPr>
            </a:p>
          </p:txBody>
        </p:sp>
        <p:sp>
          <p:nvSpPr>
            <p:cNvPr id="55" name="文字方塊 54">
              <a:extLst>
                <a:ext uri="{FF2B5EF4-FFF2-40B4-BE49-F238E27FC236}">
                  <a16:creationId xmlns:a16="http://schemas.microsoft.com/office/drawing/2014/main" id="{0A236929-2733-9583-06C6-8232DF148321}"/>
                </a:ext>
              </a:extLst>
            </p:cNvPr>
            <p:cNvSpPr txBox="1"/>
            <p:nvPr/>
          </p:nvSpPr>
          <p:spPr>
            <a:xfrm>
              <a:off x="6981782" y="5263006"/>
              <a:ext cx="4343443" cy="958660"/>
            </a:xfrm>
            <a:prstGeom prst="rect">
              <a:avLst/>
            </a:prstGeom>
            <a:noFill/>
          </p:spPr>
          <p:txBody>
            <a:bodyPr wrap="square" rtlCol="0" anchor="ctr">
              <a:spAutoFit/>
            </a:bodyPr>
            <a:lstStyle/>
            <a:p>
              <a:pPr marL="171450" indent="-171450" defTabSz="457200">
                <a:lnSpc>
                  <a:spcPct val="120000"/>
                </a:lnSpc>
                <a:buFont typeface="Arial" panose="020B0604020202020204" pitchFamily="34" charset="0"/>
                <a:buChar char="•"/>
                <a:defRPr/>
              </a:pP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將複雜任務拆分成簡單的子任務，能提高回應的準確性和相關性。</a:t>
              </a:r>
            </a:p>
            <a:p>
              <a:pPr marL="171450" indent="-171450" defTabSz="457200">
                <a:lnSpc>
                  <a:spcPct val="120000"/>
                </a:lnSpc>
                <a:buFont typeface="Arial" panose="020B0604020202020204" pitchFamily="34" charset="0"/>
                <a:buChar char="•"/>
                <a:defRPr/>
              </a:pP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場景：客戶服務查詢、長文件摘要。</a:t>
              </a:r>
            </a:p>
            <a:p>
              <a:pPr defTabSz="457200" eaLnBrk="0" fontAlgn="base" hangingPunct="0">
                <a:lnSpc>
                  <a:spcPct val="120000"/>
                </a:lnSpc>
                <a:spcBef>
                  <a:spcPct val="0"/>
                </a:spcBef>
                <a:spcAft>
                  <a:spcPct val="0"/>
                </a:spcAft>
                <a:defRPr/>
              </a:pPr>
              <a:r>
                <a:rPr lang="zh-TW" altLang="en-US" sz="1200" b="1" u="sng" kern="0" dirty="0">
                  <a:solidFill>
                    <a:schemeClr val="accent1"/>
                  </a:solidFill>
                  <a:latin typeface="微軟正黑體" panose="020B0604030504040204" pitchFamily="34" charset="-120"/>
                  <a:ea typeface="微軟正黑體" panose="020B0604030504040204" pitchFamily="34" charset="-120"/>
                </a:rPr>
                <a:t>增加準確性、提高效率、更好的用戶體驗、成本效益。</a:t>
              </a:r>
            </a:p>
          </p:txBody>
        </p:sp>
        <p:sp>
          <p:nvSpPr>
            <p:cNvPr id="57" name="文字方塊 56">
              <a:extLst>
                <a:ext uri="{FF2B5EF4-FFF2-40B4-BE49-F238E27FC236}">
                  <a16:creationId xmlns:a16="http://schemas.microsoft.com/office/drawing/2014/main" id="{BEB219F5-30C8-1533-3B0A-09580B0CCD3D}"/>
                </a:ext>
              </a:extLst>
            </p:cNvPr>
            <p:cNvSpPr txBox="1"/>
            <p:nvPr/>
          </p:nvSpPr>
          <p:spPr>
            <a:xfrm>
              <a:off x="464283" y="3178521"/>
              <a:ext cx="2940432" cy="1015663"/>
            </a:xfrm>
            <a:prstGeom prst="rect">
              <a:avLst/>
            </a:prstGeom>
            <a:noFill/>
          </p:spPr>
          <p:txBody>
            <a:bodyPr wrap="square" rtlCol="0" anchor="ctr">
              <a:spAutoFit/>
            </a:bodyPr>
            <a:lstStyle/>
            <a:p>
              <a:pPr marL="171450" indent="-171450">
                <a:buFont typeface="Arial" panose="020B0604020202020204" pitchFamily="34" charset="0"/>
                <a:buChar char="•"/>
              </a:pP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結合外部工具和資源，能大幅提高回應的準確性和相關性。</a:t>
              </a:r>
            </a:p>
            <a:p>
              <a:pPr marL="171450" indent="-171450">
                <a:buFont typeface="Arial" panose="020B0604020202020204" pitchFamily="34" charset="0"/>
                <a:buChar char="•"/>
              </a:pP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例子：使用程式碼執行進行精確計算、使用 </a:t>
              </a:r>
              <a:r>
                <a:rPr lang="en-US" altLang="zh-TW" sz="1200" kern="0" dirty="0">
                  <a:solidFill>
                    <a:schemeClr val="accent6">
                      <a:lumMod val="10000"/>
                    </a:schemeClr>
                  </a:solidFill>
                  <a:latin typeface="微軟正黑體" panose="020B0604030504040204" pitchFamily="34" charset="-120"/>
                  <a:ea typeface="微軟正黑體" panose="020B0604030504040204" pitchFamily="34" charset="-120"/>
                </a:rPr>
                <a:t>API </a:t>
              </a: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調用進行動態互動。</a:t>
              </a:r>
            </a:p>
            <a:p>
              <a:r>
                <a:rPr lang="zh-TW" altLang="en-US" sz="1200" b="1" u="sng" kern="0" dirty="0">
                  <a:solidFill>
                    <a:schemeClr val="accent1"/>
                  </a:solidFill>
                  <a:latin typeface="微軟正黑體" panose="020B0604030504040204" pitchFamily="34" charset="-120"/>
                  <a:ea typeface="微軟正黑體" panose="020B0604030504040204" pitchFamily="34" charset="-120"/>
                </a:rPr>
                <a:t>擴展知識基礎、計算精確性、互動能力。</a:t>
              </a:r>
              <a:endParaRPr lang="en-US" altLang="zh-TW" sz="1200" b="1" u="sng" kern="0" dirty="0">
                <a:solidFill>
                  <a:schemeClr val="accent1"/>
                </a:solidFill>
                <a:latin typeface="微軟正黑體" panose="020B0604030504040204" pitchFamily="34" charset="-120"/>
                <a:ea typeface="微軟正黑體" panose="020B0604030504040204" pitchFamily="34" charset="-120"/>
              </a:endParaRPr>
            </a:p>
          </p:txBody>
        </p:sp>
        <p:pic>
          <p:nvPicPr>
            <p:cNvPr id="58" name="圖片 57" descr="一張含有 標誌, 符號, 圖形, 白色 的圖片&#10;&#10;自動產生的描述">
              <a:extLst>
                <a:ext uri="{FF2B5EF4-FFF2-40B4-BE49-F238E27FC236}">
                  <a16:creationId xmlns:a16="http://schemas.microsoft.com/office/drawing/2014/main" id="{ACE83137-CC5C-A834-3C62-67EFC2D4D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2863" y="3298347"/>
              <a:ext cx="418919" cy="418919"/>
            </a:xfrm>
            <a:prstGeom prst="rect">
              <a:avLst/>
            </a:prstGeom>
          </p:spPr>
        </p:pic>
        <p:pic>
          <p:nvPicPr>
            <p:cNvPr id="60" name="圖片 59" descr="一張含有 行, 設計, 樣式 的圖片&#10;&#10;自動產生的描述">
              <a:extLst>
                <a:ext uri="{FF2B5EF4-FFF2-40B4-BE49-F238E27FC236}">
                  <a16:creationId xmlns:a16="http://schemas.microsoft.com/office/drawing/2014/main" id="{9F4D0248-9A2B-5D62-5710-B9CDAB948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5096" y="3321430"/>
              <a:ext cx="475130" cy="397783"/>
            </a:xfrm>
            <a:prstGeom prst="rect">
              <a:avLst/>
            </a:prstGeom>
          </p:spPr>
        </p:pic>
        <p:pic>
          <p:nvPicPr>
            <p:cNvPr id="62" name="圖片 61" descr="一張含有 圓形, 圖形, 設計 的圖片&#10;&#10;自動產生的描述">
              <a:extLst>
                <a:ext uri="{FF2B5EF4-FFF2-40B4-BE49-F238E27FC236}">
                  <a16:creationId xmlns:a16="http://schemas.microsoft.com/office/drawing/2014/main" id="{C5190592-1EF1-B5F8-FAA8-16416D4D84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201" y="5032506"/>
              <a:ext cx="440127" cy="425775"/>
            </a:xfrm>
            <a:prstGeom prst="rect">
              <a:avLst/>
            </a:prstGeom>
          </p:spPr>
        </p:pic>
        <p:pic>
          <p:nvPicPr>
            <p:cNvPr id="64" name="圖片 63" descr="一張含有 白色, 行, 設計 的圖片&#10;&#10;自動產生的描述">
              <a:extLst>
                <a:ext uri="{FF2B5EF4-FFF2-40B4-BE49-F238E27FC236}">
                  <a16:creationId xmlns:a16="http://schemas.microsoft.com/office/drawing/2014/main" id="{486C7CE0-BE70-F6C9-24DA-2DE6AC32F8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7183" y="2360024"/>
              <a:ext cx="400429" cy="400429"/>
            </a:xfrm>
            <a:prstGeom prst="rect">
              <a:avLst/>
            </a:prstGeom>
          </p:spPr>
        </p:pic>
        <p:pic>
          <p:nvPicPr>
            <p:cNvPr id="66" name="圖片 65" descr="一張含有 正方形, 樣式, 像素, 對稱 的圖片&#10;&#10;自動產生的描述">
              <a:extLst>
                <a:ext uri="{FF2B5EF4-FFF2-40B4-BE49-F238E27FC236}">
                  <a16:creationId xmlns:a16="http://schemas.microsoft.com/office/drawing/2014/main" id="{63425A1F-A382-AA39-D838-97037F75EB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100" y="4983027"/>
              <a:ext cx="493033" cy="493033"/>
            </a:xfrm>
            <a:prstGeom prst="rect">
              <a:avLst/>
            </a:prstGeom>
          </p:spPr>
        </p:pic>
        <p:sp>
          <p:nvSpPr>
            <p:cNvPr id="12" name="文字方塊 11">
              <a:extLst>
                <a:ext uri="{FF2B5EF4-FFF2-40B4-BE49-F238E27FC236}">
                  <a16:creationId xmlns:a16="http://schemas.microsoft.com/office/drawing/2014/main" id="{3CFBEA0B-C539-B410-706A-84BB37D76305}"/>
                </a:ext>
              </a:extLst>
            </p:cNvPr>
            <p:cNvSpPr txBox="1"/>
            <p:nvPr/>
          </p:nvSpPr>
          <p:spPr>
            <a:xfrm>
              <a:off x="505433" y="4935135"/>
              <a:ext cx="3370729" cy="958660"/>
            </a:xfrm>
            <a:prstGeom prst="rect">
              <a:avLst/>
            </a:prstGeom>
            <a:noFill/>
          </p:spPr>
          <p:txBody>
            <a:bodyPr wrap="square" rtlCol="0" anchor="ctr">
              <a:spAutoFit/>
            </a:bodyPr>
            <a:lstStyle/>
            <a:p>
              <a:pPr marL="171450" indent="-171450" defTabSz="457200">
                <a:lnSpc>
                  <a:spcPct val="120000"/>
                </a:lnSpc>
                <a:buFont typeface="Arial" panose="020B0604020202020204" pitchFamily="34" charset="0"/>
                <a:buChar char="•"/>
                <a:defRPr/>
              </a:pP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給模型時間 </a:t>
              </a:r>
              <a:r>
                <a:rPr lang="en-US" altLang="zh-TW" sz="1200" kern="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思考</a:t>
              </a:r>
              <a:r>
                <a:rPr lang="en-US" altLang="zh-TW" sz="1200" kern="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並將複雜任務分解成可管理的步驟，能顯著提高回應質量。</a:t>
              </a:r>
            </a:p>
            <a:p>
              <a:pPr marL="171450" indent="-171450" defTabSz="457200">
                <a:lnSpc>
                  <a:spcPct val="120000"/>
                </a:lnSpc>
                <a:buFont typeface="Arial" panose="020B0604020202020204" pitchFamily="34" charset="0"/>
                <a:buChar char="•"/>
                <a:defRPr/>
              </a:pPr>
              <a:r>
                <a:rPr lang="zh-TW" altLang="en-US" sz="1200" kern="0" dirty="0">
                  <a:solidFill>
                    <a:schemeClr val="accent6">
                      <a:lumMod val="10000"/>
                    </a:schemeClr>
                  </a:solidFill>
                  <a:latin typeface="微軟正黑體" panose="020B0604030504040204" pitchFamily="34" charset="-120"/>
                  <a:ea typeface="微軟正黑體" panose="020B0604030504040204" pitchFamily="34" charset="-120"/>
                </a:rPr>
                <a:t>場景：數學問題評估、文檔分析。</a:t>
              </a:r>
            </a:p>
            <a:p>
              <a:pPr defTabSz="457200" eaLnBrk="0" fontAlgn="base" hangingPunct="0">
                <a:lnSpc>
                  <a:spcPct val="120000"/>
                </a:lnSpc>
                <a:spcBef>
                  <a:spcPct val="0"/>
                </a:spcBef>
                <a:spcAft>
                  <a:spcPct val="0"/>
                </a:spcAft>
                <a:defRPr/>
              </a:pPr>
              <a:r>
                <a:rPr lang="zh-TW" altLang="en-US" sz="1200" b="1" u="sng" kern="0" dirty="0">
                  <a:solidFill>
                    <a:schemeClr val="accent1"/>
                  </a:solidFill>
                  <a:latin typeface="微軟正黑體" panose="020B0604030504040204" pitchFamily="34" charset="-120"/>
                  <a:ea typeface="微軟正黑體" panose="020B0604030504040204" pitchFamily="34" charset="-120"/>
                </a:rPr>
                <a:t>深度分析、指導學習、全面覆蓋、避免偏見。</a:t>
              </a:r>
            </a:p>
          </p:txBody>
        </p:sp>
      </p:grpSp>
      <p:sp>
        <p:nvSpPr>
          <p:cNvPr id="19" name="矩形 18">
            <a:extLst>
              <a:ext uri="{FF2B5EF4-FFF2-40B4-BE49-F238E27FC236}">
                <a16:creationId xmlns:a16="http://schemas.microsoft.com/office/drawing/2014/main" id="{F544E880-DE1E-E868-AC31-7A7067526A2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0" name="標題 1">
            <a:extLst>
              <a:ext uri="{FF2B5EF4-FFF2-40B4-BE49-F238E27FC236}">
                <a16:creationId xmlns:a16="http://schemas.microsoft.com/office/drawing/2014/main" id="{4028D8C8-0FD9-C07A-157B-2E3D1ECFACBA}"/>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Prompt</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 工程關鍵要點</a:t>
            </a:r>
            <a:endParaRPr lang="en-US" altLang="zh-TW" sz="3200" b="1"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21719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觀念上的提醒</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關於資料科學，你必須知道的幾件事</a:t>
            </a:r>
            <a:endParaRPr kumimoji="0" lang="en-US" altLang="zh-TW"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449004" y="1595836"/>
            <a:ext cx="11512187" cy="449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會寫程式 ≠ 會分析</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程式只是完成分析的一個</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手段</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，它不是目的</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分析問題是為了解決問題，解決問題才是核心目標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產品設計思維</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所有的分析都是建立在假設基礎上，觀點因人而異</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資料科學的強項是多層次且深度的挖掘資料特性，與統計科學沒有優劣之分，兩者功能不同</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資料分析只有邏輯之分</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須符合過程嚴謹且證據可靠</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，且沒有標準答案</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世人俗稱的大數據是相對概念，這個世界都是抽樣數據</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工業界多半是歸納法</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重時效</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，容易有很多無法解釋的現象</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透過演繹法和領域經驗所配搭的分析才經得起被檢視和挑戰</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資料分析本質上就是由</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分類</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和</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對比</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以及</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閥值</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三要素所構成</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與人進行數據溝通以前，必須瞭解現在闡述的是事實還是觀點</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觀點含有主觀意識</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p>
          <a:p>
            <a:pPr marL="0" marR="0" lvl="0" indent="0" algn="l" defTabSz="913607"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TW" altLang="zh-TW" sz="1800" b="0" i="0" u="none" strike="noStrike" kern="1200" cap="none" spc="0" normalizeH="0" baseline="0" noProof="0">
                <a:ln>
                  <a:noFill/>
                </a:ln>
                <a:solidFill>
                  <a:srgbClr val="000000"/>
                </a:solidFill>
                <a:effectLst/>
                <a:uLnTx/>
                <a:uFillTx/>
                <a:latin typeface="Arial" panose="020B0604020202020204" pitchFamily="34" charset="0"/>
                <a:ea typeface="Inter"/>
                <a:cs typeface="+mn-cs"/>
              </a:rPr>
            </a:br>
            <a:endParaRPr kumimoji="0" lang="zh-TW" altLang="zh-TW" sz="1800" b="0" i="0" u="none" strike="noStrike" kern="1200" cap="none" spc="0" normalizeH="0" baseline="0" noProof="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18831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93903DD9-B9F3-2FE5-55E0-E18205332338}"/>
              </a:ext>
            </a:extLst>
          </p:cNvPr>
          <p:cNvSpPr txBox="1">
            <a:spLocks/>
          </p:cNvSpPr>
          <p:nvPr/>
        </p:nvSpPr>
        <p:spPr bwMode="auto">
          <a:xfrm>
            <a:off x="2190017" y="431650"/>
            <a:ext cx="7759707" cy="51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defPPr>
              <a:defRPr lang="zh-TW"/>
            </a:defPPr>
            <a:lvl1pPr marR="0" lvl="0" indent="0" fontAlgn="base">
              <a:lnSpc>
                <a:spcPct val="100000"/>
              </a:lnSpc>
              <a:spcBef>
                <a:spcPct val="0"/>
              </a:spcBef>
              <a:spcAft>
                <a:spcPct val="0"/>
              </a:spcAft>
              <a:buClrTx/>
              <a:buSzTx/>
              <a:buFontTx/>
              <a:buNone/>
              <a:tabLst/>
              <a:defRPr kumimoji="1" sz="2800" b="1" i="0" u="none" strike="noStrike" kern="0" cap="none" spc="0" normalizeH="0" baseline="0">
                <a:ln>
                  <a:noFill/>
                </a:ln>
                <a:solidFill>
                  <a:prstClr val="black"/>
                </a:solidFill>
                <a:effectLst/>
                <a:uLnTx/>
                <a:uFillTx/>
                <a:latin typeface="微軟正黑體" panose="020B0604030504040204" pitchFamily="34" charset="-120"/>
                <a:ea typeface="微軟正黑體" panose="020B0604030504040204" pitchFamily="34" charset="-120"/>
                <a:cs typeface="+mj-cs"/>
              </a:defRPr>
            </a:lvl1pPr>
            <a:lvl2pPr fontAlgn="base">
              <a:spcBef>
                <a:spcPct val="0"/>
              </a:spcBef>
              <a:spcAft>
                <a:spcPct val="0"/>
              </a:spcAft>
              <a:defRPr kumimoji="1" sz="3733" b="1">
                <a:solidFill>
                  <a:srgbClr val="BF1400"/>
                </a:solidFill>
                <a:latin typeface="Trebuchet MS" pitchFamily="34" charset="0"/>
                <a:ea typeface="新細明體" pitchFamily="18" charset="-120"/>
              </a:defRPr>
            </a:lvl2pPr>
            <a:lvl3pPr fontAlgn="base">
              <a:spcBef>
                <a:spcPct val="0"/>
              </a:spcBef>
              <a:spcAft>
                <a:spcPct val="0"/>
              </a:spcAft>
              <a:defRPr kumimoji="1" sz="3733" b="1">
                <a:solidFill>
                  <a:srgbClr val="BF1400"/>
                </a:solidFill>
                <a:latin typeface="Trebuchet MS" pitchFamily="34" charset="0"/>
                <a:ea typeface="新細明體" pitchFamily="18" charset="-120"/>
              </a:defRPr>
            </a:lvl3pPr>
            <a:lvl4pPr fontAlgn="base">
              <a:spcBef>
                <a:spcPct val="0"/>
              </a:spcBef>
              <a:spcAft>
                <a:spcPct val="0"/>
              </a:spcAft>
              <a:defRPr kumimoji="1" sz="3733" b="1">
                <a:solidFill>
                  <a:srgbClr val="BF1400"/>
                </a:solidFill>
                <a:latin typeface="Trebuchet MS" pitchFamily="34" charset="0"/>
                <a:ea typeface="新細明體" pitchFamily="18" charset="-120"/>
              </a:defRPr>
            </a:lvl4pPr>
            <a:lvl5pPr fontAlgn="base">
              <a:spcBef>
                <a:spcPct val="0"/>
              </a:spcBef>
              <a:spcAft>
                <a:spcPct val="0"/>
              </a:spcAft>
              <a:defRPr kumimoji="1" sz="3733" b="1">
                <a:solidFill>
                  <a:srgbClr val="BF1400"/>
                </a:solidFill>
                <a:latin typeface="Trebuchet MS" pitchFamily="34" charset="0"/>
                <a:ea typeface="新細明體" pitchFamily="18" charset="-120"/>
              </a:defRPr>
            </a:lvl5pPr>
            <a:lvl6pPr marL="609585" fontAlgn="base">
              <a:spcBef>
                <a:spcPct val="0"/>
              </a:spcBef>
              <a:spcAft>
                <a:spcPct val="0"/>
              </a:spcAft>
              <a:defRPr kumimoji="1" sz="3733" b="1">
                <a:solidFill>
                  <a:srgbClr val="BF1400"/>
                </a:solidFill>
                <a:latin typeface="Trebuchet MS" pitchFamily="34" charset="0"/>
                <a:ea typeface="新細明體" pitchFamily="18" charset="-120"/>
              </a:defRPr>
            </a:lvl6pPr>
            <a:lvl7pPr marL="1219170" fontAlgn="base">
              <a:spcBef>
                <a:spcPct val="0"/>
              </a:spcBef>
              <a:spcAft>
                <a:spcPct val="0"/>
              </a:spcAft>
              <a:defRPr kumimoji="1" sz="3733" b="1">
                <a:solidFill>
                  <a:srgbClr val="BF1400"/>
                </a:solidFill>
                <a:latin typeface="Trebuchet MS" pitchFamily="34" charset="0"/>
                <a:ea typeface="新細明體" pitchFamily="18" charset="-120"/>
              </a:defRPr>
            </a:lvl7pPr>
            <a:lvl8pPr marL="1828754" fontAlgn="base">
              <a:spcBef>
                <a:spcPct val="0"/>
              </a:spcBef>
              <a:spcAft>
                <a:spcPct val="0"/>
              </a:spcAft>
              <a:defRPr kumimoji="1" sz="3733" b="1">
                <a:solidFill>
                  <a:srgbClr val="BF1400"/>
                </a:solidFill>
                <a:latin typeface="Trebuchet MS" pitchFamily="34" charset="0"/>
                <a:ea typeface="新細明體" pitchFamily="18" charset="-120"/>
              </a:defRPr>
            </a:lvl8pPr>
            <a:lvl9pPr marL="2438339" fontAlgn="base">
              <a:spcBef>
                <a:spcPct val="0"/>
              </a:spcBef>
              <a:spcAft>
                <a:spcPct val="0"/>
              </a:spcAft>
              <a:defRPr kumimoji="1" sz="3733" b="1">
                <a:solidFill>
                  <a:srgbClr val="BF1400"/>
                </a:solidFill>
                <a:latin typeface="Trebuchet MS" pitchFamily="34" charset="0"/>
                <a:ea typeface="新細明體" pitchFamily="18" charset="-120"/>
              </a:defRPr>
            </a:lvl9pPr>
          </a:lstStyle>
          <a:p>
            <a:pPr lvl="1"/>
            <a:r>
              <a:rPr lang="zh-TW" altLang="en-US" sz="2800" b="1" dirty="0">
                <a:solidFill>
                  <a:schemeClr val="accent6">
                    <a:lumMod val="10000"/>
                  </a:schemeClr>
                </a:solidFill>
                <a:latin typeface="微軟正黑體" panose="020B0604030504040204" pitchFamily="34" charset="-120"/>
                <a:ea typeface="微軟正黑體" panose="020B0604030504040204" pitchFamily="34" charset="-120"/>
              </a:rPr>
              <a:t>準備 </a:t>
            </a:r>
            <a:r>
              <a:rPr lang="en-US" altLang="zh-TW" sz="2800" b="1" dirty="0">
                <a:solidFill>
                  <a:schemeClr val="accent6">
                    <a:lumMod val="10000"/>
                  </a:schemeClr>
                </a:solidFill>
                <a:latin typeface="微軟正黑體" panose="020B0604030504040204" pitchFamily="34" charset="-120"/>
                <a:ea typeface="微軟正黑體" panose="020B0604030504040204" pitchFamily="34" charset="-120"/>
              </a:rPr>
              <a:t>Dataset </a:t>
            </a:r>
            <a:r>
              <a:rPr lang="zh-TW" altLang="en-US" sz="2800" b="1" dirty="0">
                <a:solidFill>
                  <a:schemeClr val="accent6">
                    <a:lumMod val="10000"/>
                  </a:schemeClr>
                </a:solidFill>
                <a:latin typeface="微軟正黑體" panose="020B0604030504040204" pitchFamily="34" charset="-120"/>
                <a:ea typeface="微軟正黑體" panose="020B0604030504040204" pitchFamily="34" charset="-120"/>
              </a:rPr>
              <a:t>測試資料集</a:t>
            </a:r>
          </a:p>
        </p:txBody>
      </p:sp>
      <p:sp>
        <p:nvSpPr>
          <p:cNvPr id="2" name="TextBox 9">
            <a:extLst>
              <a:ext uri="{FF2B5EF4-FFF2-40B4-BE49-F238E27FC236}">
                <a16:creationId xmlns:a16="http://schemas.microsoft.com/office/drawing/2014/main" id="{4478D976-26B6-CE51-F9B4-11F550683CD1}"/>
              </a:ext>
            </a:extLst>
          </p:cNvPr>
          <p:cNvSpPr txBox="1"/>
          <p:nvPr/>
        </p:nvSpPr>
        <p:spPr>
          <a:xfrm>
            <a:off x="2098784" y="933948"/>
            <a:ext cx="9616620" cy="369332"/>
          </a:xfrm>
          <a:prstGeom prst="rect">
            <a:avLst/>
          </a:prstGeom>
          <a:noFill/>
        </p:spPr>
        <p:txBody>
          <a:bodyPr wrap="square" rtlCol="0">
            <a:spAutoFit/>
          </a:bodyPr>
          <a:lstStyle/>
          <a:p>
            <a:pPr algn="l"/>
            <a:r>
              <a:rPr lang="zh-TW" altLang="en-US" sz="1800" dirty="0">
                <a:solidFill>
                  <a:schemeClr val="accent6">
                    <a:lumMod val="10000"/>
                  </a:schemeClr>
                </a:solidFill>
                <a:latin typeface="微軟正黑體" panose="020B0604030504040204" pitchFamily="34" charset="-120"/>
                <a:ea typeface="微軟正黑體" panose="020B0604030504040204" pitchFamily="34" charset="-120"/>
              </a:rPr>
              <a:t>以業務拜訪客戶跟進紀錄為例</a:t>
            </a:r>
          </a:p>
        </p:txBody>
      </p:sp>
      <p:grpSp>
        <p:nvGrpSpPr>
          <p:cNvPr id="3" name="群組 2">
            <a:extLst>
              <a:ext uri="{FF2B5EF4-FFF2-40B4-BE49-F238E27FC236}">
                <a16:creationId xmlns:a16="http://schemas.microsoft.com/office/drawing/2014/main" id="{ED4D9E7E-998A-2F41-B83C-EEEB169E5606}"/>
              </a:ext>
            </a:extLst>
          </p:cNvPr>
          <p:cNvGrpSpPr/>
          <p:nvPr/>
        </p:nvGrpSpPr>
        <p:grpSpPr>
          <a:xfrm>
            <a:off x="0" y="0"/>
            <a:ext cx="1869078" cy="6334126"/>
            <a:chOff x="-1" y="-1"/>
            <a:chExt cx="1869078" cy="6858001"/>
          </a:xfrm>
        </p:grpSpPr>
        <p:sp>
          <p:nvSpPr>
            <p:cNvPr id="4" name="矩形 3">
              <a:extLst>
                <a:ext uri="{FF2B5EF4-FFF2-40B4-BE49-F238E27FC236}">
                  <a16:creationId xmlns:a16="http://schemas.microsoft.com/office/drawing/2014/main" id="{4A60A4E2-3289-6B5F-D545-ECAA0C96AA01}"/>
                </a:ext>
              </a:extLst>
            </p:cNvPr>
            <p:cNvSpPr/>
            <p:nvPr/>
          </p:nvSpPr>
          <p:spPr>
            <a:xfrm>
              <a:off x="-1" y="-1"/>
              <a:ext cx="185588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DA2341FF-5AC7-538F-21FF-813672DC7402}"/>
                </a:ext>
              </a:extLst>
            </p:cNvPr>
            <p:cNvSpPr txBox="1"/>
            <p:nvPr/>
          </p:nvSpPr>
          <p:spPr>
            <a:xfrm>
              <a:off x="13196" y="564724"/>
              <a:ext cx="1855881" cy="1852838"/>
            </a:xfrm>
            <a:prstGeom prst="rect">
              <a:avLst/>
            </a:prstGeom>
            <a:noFill/>
          </p:spPr>
          <p:txBody>
            <a:bodyPr wrap="square" rtlCol="0">
              <a:spAutoFit/>
            </a:bodyPr>
            <a:lstStyle/>
            <a:p>
              <a:pPr>
                <a:lnSpc>
                  <a:spcPct val="150000"/>
                </a:lnSpc>
              </a:pPr>
              <a:r>
                <a:rPr lang="zh-TW" altLang="en-US" sz="2000" b="1" dirty="0">
                  <a:solidFill>
                    <a:schemeClr val="accent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rPr>
                <a:t>步驟</a:t>
              </a:r>
              <a:endParaRPr lang="en-US" altLang="zh-TW" sz="2000" b="1" dirty="0">
                <a:solidFill>
                  <a:schemeClr val="accent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endParaRPr>
            </a:p>
            <a:p>
              <a:pPr>
                <a:lnSpc>
                  <a:spcPct val="150000"/>
                </a:lnSpc>
              </a:pPr>
              <a:r>
                <a:rPr lang="zh-TW" altLang="en-US" sz="2000" b="1" dirty="0">
                  <a:solidFill>
                    <a:schemeClr val="accent6">
                      <a:lumMod val="10000"/>
                    </a:schemeClr>
                  </a:solidFill>
                  <a:latin typeface="微軟正黑體" panose="020B0604030504040204" pitchFamily="34" charset="-120"/>
                  <a:ea typeface="微軟正黑體" panose="020B0604030504040204" pitchFamily="34" charset="-120"/>
                </a:rPr>
                <a:t>測試資料集</a:t>
              </a:r>
              <a:endParaRPr lang="en-US" altLang="zh-TW" sz="2000" dirty="0">
                <a:latin typeface="Microsoft JhengHei UI" panose="020B0604030504040204" pitchFamily="34" charset="-120"/>
                <a:ea typeface="Microsoft JhengHei UI" panose="020B0604030504040204" pitchFamily="34" charset="-120"/>
                <a:cs typeface="Calibri Light" panose="020F0302020204030204" pitchFamily="34" charset="0"/>
              </a:endParaRPr>
            </a:p>
            <a:p>
              <a:pPr>
                <a:lnSpc>
                  <a:spcPct val="150000"/>
                </a:lnSpc>
              </a:pPr>
              <a:r>
                <a:rPr lang="zh-TW" altLang="en-US" sz="1600" dirty="0">
                  <a:latin typeface="Microsoft JhengHei UI" panose="020B0604030504040204" pitchFamily="34" charset="-120"/>
                  <a:ea typeface="Microsoft JhengHei UI" panose="020B0604030504040204" pitchFamily="34" charset="-120"/>
                  <a:cs typeface="Calibri Light" panose="020F0302020204030204" pitchFamily="34" charset="0"/>
                </a:rPr>
                <a:t>設計 </a:t>
              </a:r>
              <a:r>
                <a:rPr lang="en-US" altLang="zh-TW" sz="1600" dirty="0">
                  <a:latin typeface="Microsoft JhengHei UI" panose="020B0604030504040204" pitchFamily="34" charset="-120"/>
                  <a:ea typeface="Microsoft JhengHei UI" panose="020B0604030504040204" pitchFamily="34" charset="-120"/>
                  <a:cs typeface="Calibri Light" panose="020F0302020204030204" pitchFamily="34" charset="0"/>
                </a:rPr>
                <a:t>prompt</a:t>
              </a:r>
            </a:p>
            <a:p>
              <a:pPr>
                <a:lnSpc>
                  <a:spcPct val="150000"/>
                </a:lnSpc>
              </a:pPr>
              <a:r>
                <a:rPr lang="zh-TW" altLang="en-US" sz="1600" dirty="0">
                  <a:latin typeface="Microsoft JhengHei UI" panose="020B0604030504040204" pitchFamily="34" charset="-120"/>
                  <a:ea typeface="Microsoft JhengHei UI" panose="020B0604030504040204" pitchFamily="34" charset="-120"/>
                  <a:cs typeface="Calibri Light" panose="020F0302020204030204" pitchFamily="34" charset="0"/>
                </a:rPr>
                <a:t>評估生成結果</a:t>
              </a:r>
              <a:endParaRPr lang="en-US" altLang="zh-TW" sz="1600" dirty="0">
                <a:latin typeface="Microsoft JhengHei UI" panose="020B0604030504040204" pitchFamily="34" charset="-120"/>
                <a:ea typeface="Microsoft JhengHei UI" panose="020B0604030504040204" pitchFamily="34" charset="-120"/>
                <a:cs typeface="Calibri Light" panose="020F0302020204030204" pitchFamily="34" charset="0"/>
              </a:endParaRPr>
            </a:p>
          </p:txBody>
        </p:sp>
        <p:sp>
          <p:nvSpPr>
            <p:cNvPr id="6" name="等腰三角形 5">
              <a:extLst>
                <a:ext uri="{FF2B5EF4-FFF2-40B4-BE49-F238E27FC236}">
                  <a16:creationId xmlns:a16="http://schemas.microsoft.com/office/drawing/2014/main" id="{2ECBDBDB-6F8E-6CB3-D372-A97196D1A8FD}"/>
                </a:ext>
              </a:extLst>
            </p:cNvPr>
            <p:cNvSpPr/>
            <p:nvPr/>
          </p:nvSpPr>
          <p:spPr>
            <a:xfrm rot="10800000">
              <a:off x="690464" y="331458"/>
              <a:ext cx="373225" cy="1679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4FF725B-3646-6939-15CD-AD290446D53F}"/>
                </a:ext>
              </a:extLst>
            </p:cNvPr>
            <p:cNvSpPr/>
            <p:nvPr/>
          </p:nvSpPr>
          <p:spPr>
            <a:xfrm>
              <a:off x="690464" y="0"/>
              <a:ext cx="373224" cy="331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橢圓 7">
            <a:extLst>
              <a:ext uri="{FF2B5EF4-FFF2-40B4-BE49-F238E27FC236}">
                <a16:creationId xmlns:a16="http://schemas.microsoft.com/office/drawing/2014/main" id="{D1BD8073-2375-BF95-F3CC-29D5B1AB6A42}"/>
              </a:ext>
            </a:extLst>
          </p:cNvPr>
          <p:cNvSpPr/>
          <p:nvPr/>
        </p:nvSpPr>
        <p:spPr>
          <a:xfrm>
            <a:off x="2111981" y="403942"/>
            <a:ext cx="459293" cy="460983"/>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新細明體" panose="02020500000000000000" pitchFamily="18" charset="-120"/>
              <a:cs typeface="+mn-cs"/>
            </a:endParaRPr>
          </a:p>
        </p:txBody>
      </p:sp>
      <p:graphicFrame>
        <p:nvGraphicFramePr>
          <p:cNvPr id="9" name="表格 8">
            <a:extLst>
              <a:ext uri="{FF2B5EF4-FFF2-40B4-BE49-F238E27FC236}">
                <a16:creationId xmlns:a16="http://schemas.microsoft.com/office/drawing/2014/main" id="{4E69DA5E-8EA3-4CB5-EA21-156D2859B726}"/>
              </a:ext>
            </a:extLst>
          </p:cNvPr>
          <p:cNvGraphicFramePr>
            <a:graphicFrameLocks noGrp="1"/>
          </p:cNvGraphicFramePr>
          <p:nvPr>
            <p:extLst>
              <p:ext uri="{D42A27DB-BD31-4B8C-83A1-F6EECF244321}">
                <p14:modId xmlns:p14="http://schemas.microsoft.com/office/powerpoint/2010/main" val="3725261268"/>
              </p:ext>
            </p:extLst>
          </p:nvPr>
        </p:nvGraphicFramePr>
        <p:xfrm>
          <a:off x="2111981" y="1743248"/>
          <a:ext cx="9566276" cy="4071748"/>
        </p:xfrm>
        <a:graphic>
          <a:graphicData uri="http://schemas.openxmlformats.org/drawingml/2006/table">
            <a:tbl>
              <a:tblPr/>
              <a:tblGrid>
                <a:gridCol w="658062">
                  <a:extLst>
                    <a:ext uri="{9D8B030D-6E8A-4147-A177-3AD203B41FA5}">
                      <a16:colId xmlns:a16="http://schemas.microsoft.com/office/drawing/2014/main" val="895746214"/>
                    </a:ext>
                  </a:extLst>
                </a:gridCol>
                <a:gridCol w="8250152">
                  <a:extLst>
                    <a:ext uri="{9D8B030D-6E8A-4147-A177-3AD203B41FA5}">
                      <a16:colId xmlns:a16="http://schemas.microsoft.com/office/drawing/2014/main" val="1535361776"/>
                    </a:ext>
                  </a:extLst>
                </a:gridCol>
                <a:gridCol w="658062">
                  <a:extLst>
                    <a:ext uri="{9D8B030D-6E8A-4147-A177-3AD203B41FA5}">
                      <a16:colId xmlns:a16="http://schemas.microsoft.com/office/drawing/2014/main" val="2430419677"/>
                    </a:ext>
                  </a:extLst>
                </a:gridCol>
              </a:tblGrid>
              <a:tr h="236072">
                <a:tc>
                  <a:txBody>
                    <a:bodyPr/>
                    <a:lstStyle/>
                    <a:p>
                      <a:pPr algn="l" fontAlgn="ctr"/>
                      <a:r>
                        <a:rPr lang="zh-TW" altLang="en-US" sz="16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客戶</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6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拜訪紀錄</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6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實際需求</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863423"/>
                  </a:ext>
                </a:extLst>
              </a:tr>
              <a:tr h="628809">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公司</a:t>
                      </a: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客戶對我們的售後服務表現出顯著的疑慮。他們反映，在遇到問題時，客服的反應速度不夠快，導致他們的業務運作受到影響。例如，前幾個月的一次故障問題，客服人員花了兩天才回應，而問題的解決花了整整一周。這對他們的業務流程造成了不小的困擾。他們強調，對於這種情況，希望能夠有一個專屬的客服窗口，能夠更快速、更有效地解決他們的問題，保障他們的業務運作不受影響。</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專屬客服窗口</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104860"/>
                  </a:ext>
                </a:extLst>
              </a:tr>
              <a:tr h="628809">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公司</a:t>
                      </a: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客戶對我們的產品質量表示非常滿意，認為我們的產品穩定且性能優異，符合他們的需求。然而，在付款方式上，他們希望能有更多靈活性。目前的付款方式對於他們的資金流管理存在一定挑戰，尤其在現金流較緊張的季度。客戶建議，我們能否提供一些分期付款或延遲付款的選項，以便他們在購買我們產品的同時，能夠更好地管理其資金流動，確保公司的財務穩定。</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更靈活的付款方式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9328813"/>
                  </a:ext>
                </a:extLst>
              </a:tr>
              <a:tr h="628809">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公司</a:t>
                      </a:r>
                      <a:r>
                        <a:rPr lang="en-US" sz="1200" b="0" i="0" u="none" strike="noStrike">
                          <a:solidFill>
                            <a:srgbClr val="000000"/>
                          </a:solidFill>
                          <a:effectLst/>
                          <a:latin typeface="微軟正黑體" panose="020B0604030504040204" pitchFamily="34" charset="-120"/>
                          <a:ea typeface="微軟正黑體" panose="020B0604030504040204" pitchFamily="34" charset="-120"/>
                        </a:rPr>
                        <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客戶對我們產品的功能性提出了一些具體的改進建議。他們表示，雖然目前的產品功能已經比較全面，但在數據報表方面仍有改進空間。特別是，客戶希望能夠增加數據報表的自定義選項，使不同部門可以根據自己的需求生成特定的報表。例如，銷售部門需要不同於財務部門的數據視圖。這樣的自定義功能將大大提高他們的工作效率，幫助各部門更好地利用數據進行決策。</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增加數據報表自定義選項</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912623"/>
                  </a:ext>
                </a:extLst>
              </a:tr>
              <a:tr h="628809">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公司</a:t>
                      </a:r>
                      <a:r>
                        <a:rPr lang="en-US" sz="1200" b="0" i="0" u="none" strike="noStrike">
                          <a:solidFill>
                            <a:srgbClr val="000000"/>
                          </a:solidFill>
                          <a:effectLst/>
                          <a:latin typeface="微軟正黑體" panose="020B0604030504040204" pitchFamily="34" charset="-120"/>
                          <a:ea typeface="微軟正黑體" panose="020B0604030504040204" pitchFamily="34" charset="-120"/>
                        </a:rPr>
                        <a:t>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客戶對我們提供的培訓服務表現出不滿。他們認為，目前的培訓內容過於理論化，缺乏實際操作的部分，導致員工在培訓後無法立即應用所學知識。例如，他們的技術人員在參加培訓後，仍然需要額外的時間來適應和應用新技能。客戶建議，我們的培訓應增加更多的實操環節，讓參與者能夠在培訓過程中直接進行實踐，這樣才能確保學習效果和實際應用能力的提升。</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增加培訓實操環節</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390172"/>
                  </a:ext>
                </a:extLst>
              </a:tr>
              <a:tr h="834835">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公司</a:t>
                      </a:r>
                      <a:r>
                        <a:rPr lang="en-US" sz="1200" b="0" i="0" u="none" strike="noStrike">
                          <a:solidFill>
                            <a:srgbClr val="000000"/>
                          </a:solidFill>
                          <a:effectLst/>
                          <a:latin typeface="微軟正黑體" panose="020B0604030504040204" pitchFamily="34" charset="-120"/>
                          <a:ea typeface="微軟正黑體" panose="020B0604030504040204" pitchFamily="34" charset="-120"/>
                        </a:rPr>
                        <a:t>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客戶對我們的系統整合方案表現出濃厚的興趣，認為這將有助於他們提升整體運營效率。然而，他們擔心實施過程中可能對現有業務造成影響。他們特別提到，曾經在實施其他系統時，因為缺乏詳細的實施計劃和風險評估，導致業務中斷。他們希望我們能提供一份詳細的實施計劃，包括各個階段的時間安排、資源配置以及潛在風險的應對措施，確保系統整合順利進行，並將對現有業務的影響降到最低。</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提供詳細實施計劃和風險評估</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61110"/>
                  </a:ext>
                </a:extLst>
              </a:tr>
            </a:tbl>
          </a:graphicData>
        </a:graphic>
      </p:graphicFrame>
    </p:spTree>
    <p:extLst>
      <p:ext uri="{BB962C8B-B14F-4D97-AF65-F5344CB8AC3E}">
        <p14:creationId xmlns:p14="http://schemas.microsoft.com/office/powerpoint/2010/main" val="2016873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93903DD9-B9F3-2FE5-55E0-E18205332338}"/>
              </a:ext>
            </a:extLst>
          </p:cNvPr>
          <p:cNvSpPr txBox="1">
            <a:spLocks/>
          </p:cNvSpPr>
          <p:nvPr/>
        </p:nvSpPr>
        <p:spPr bwMode="auto">
          <a:xfrm>
            <a:off x="2190017" y="431650"/>
            <a:ext cx="7759707" cy="51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defPPr>
              <a:defRPr lang="zh-TW"/>
            </a:defPPr>
            <a:lvl1pPr marR="0" lvl="0" indent="0" fontAlgn="base">
              <a:lnSpc>
                <a:spcPct val="100000"/>
              </a:lnSpc>
              <a:spcBef>
                <a:spcPct val="0"/>
              </a:spcBef>
              <a:spcAft>
                <a:spcPct val="0"/>
              </a:spcAft>
              <a:buClrTx/>
              <a:buSzTx/>
              <a:buFontTx/>
              <a:buNone/>
              <a:tabLst/>
              <a:defRPr kumimoji="1" sz="2800" b="1" i="0" u="none" strike="noStrike" kern="0" cap="none" spc="0" normalizeH="0" baseline="0">
                <a:ln>
                  <a:noFill/>
                </a:ln>
                <a:solidFill>
                  <a:prstClr val="black"/>
                </a:solidFill>
                <a:effectLst/>
                <a:uLnTx/>
                <a:uFillTx/>
                <a:latin typeface="微軟正黑體" panose="020B0604030504040204" pitchFamily="34" charset="-120"/>
                <a:ea typeface="微軟正黑體" panose="020B0604030504040204" pitchFamily="34" charset="-120"/>
                <a:cs typeface="+mj-cs"/>
              </a:defRPr>
            </a:lvl1pPr>
            <a:lvl2pPr fontAlgn="base">
              <a:spcBef>
                <a:spcPct val="0"/>
              </a:spcBef>
              <a:spcAft>
                <a:spcPct val="0"/>
              </a:spcAft>
              <a:defRPr kumimoji="1" sz="3733" b="1">
                <a:solidFill>
                  <a:srgbClr val="BF1400"/>
                </a:solidFill>
                <a:latin typeface="Trebuchet MS" pitchFamily="34" charset="0"/>
                <a:ea typeface="新細明體" pitchFamily="18" charset="-120"/>
              </a:defRPr>
            </a:lvl2pPr>
            <a:lvl3pPr fontAlgn="base">
              <a:spcBef>
                <a:spcPct val="0"/>
              </a:spcBef>
              <a:spcAft>
                <a:spcPct val="0"/>
              </a:spcAft>
              <a:defRPr kumimoji="1" sz="3733" b="1">
                <a:solidFill>
                  <a:srgbClr val="BF1400"/>
                </a:solidFill>
                <a:latin typeface="Trebuchet MS" pitchFamily="34" charset="0"/>
                <a:ea typeface="新細明體" pitchFamily="18" charset="-120"/>
              </a:defRPr>
            </a:lvl3pPr>
            <a:lvl4pPr fontAlgn="base">
              <a:spcBef>
                <a:spcPct val="0"/>
              </a:spcBef>
              <a:spcAft>
                <a:spcPct val="0"/>
              </a:spcAft>
              <a:defRPr kumimoji="1" sz="3733" b="1">
                <a:solidFill>
                  <a:srgbClr val="BF1400"/>
                </a:solidFill>
                <a:latin typeface="Trebuchet MS" pitchFamily="34" charset="0"/>
                <a:ea typeface="新細明體" pitchFamily="18" charset="-120"/>
              </a:defRPr>
            </a:lvl4pPr>
            <a:lvl5pPr fontAlgn="base">
              <a:spcBef>
                <a:spcPct val="0"/>
              </a:spcBef>
              <a:spcAft>
                <a:spcPct val="0"/>
              </a:spcAft>
              <a:defRPr kumimoji="1" sz="3733" b="1">
                <a:solidFill>
                  <a:srgbClr val="BF1400"/>
                </a:solidFill>
                <a:latin typeface="Trebuchet MS" pitchFamily="34" charset="0"/>
                <a:ea typeface="新細明體" pitchFamily="18" charset="-120"/>
              </a:defRPr>
            </a:lvl5pPr>
            <a:lvl6pPr marL="609585" fontAlgn="base">
              <a:spcBef>
                <a:spcPct val="0"/>
              </a:spcBef>
              <a:spcAft>
                <a:spcPct val="0"/>
              </a:spcAft>
              <a:defRPr kumimoji="1" sz="3733" b="1">
                <a:solidFill>
                  <a:srgbClr val="BF1400"/>
                </a:solidFill>
                <a:latin typeface="Trebuchet MS" pitchFamily="34" charset="0"/>
                <a:ea typeface="新細明體" pitchFamily="18" charset="-120"/>
              </a:defRPr>
            </a:lvl6pPr>
            <a:lvl7pPr marL="1219170" fontAlgn="base">
              <a:spcBef>
                <a:spcPct val="0"/>
              </a:spcBef>
              <a:spcAft>
                <a:spcPct val="0"/>
              </a:spcAft>
              <a:defRPr kumimoji="1" sz="3733" b="1">
                <a:solidFill>
                  <a:srgbClr val="BF1400"/>
                </a:solidFill>
                <a:latin typeface="Trebuchet MS" pitchFamily="34" charset="0"/>
                <a:ea typeface="新細明體" pitchFamily="18" charset="-120"/>
              </a:defRPr>
            </a:lvl7pPr>
            <a:lvl8pPr marL="1828754" fontAlgn="base">
              <a:spcBef>
                <a:spcPct val="0"/>
              </a:spcBef>
              <a:spcAft>
                <a:spcPct val="0"/>
              </a:spcAft>
              <a:defRPr kumimoji="1" sz="3733" b="1">
                <a:solidFill>
                  <a:srgbClr val="BF1400"/>
                </a:solidFill>
                <a:latin typeface="Trebuchet MS" pitchFamily="34" charset="0"/>
                <a:ea typeface="新細明體" pitchFamily="18" charset="-120"/>
              </a:defRPr>
            </a:lvl8pPr>
            <a:lvl9pPr marL="2438339" fontAlgn="base">
              <a:spcBef>
                <a:spcPct val="0"/>
              </a:spcBef>
              <a:spcAft>
                <a:spcPct val="0"/>
              </a:spcAft>
              <a:defRPr kumimoji="1" sz="3733" b="1">
                <a:solidFill>
                  <a:srgbClr val="BF1400"/>
                </a:solidFill>
                <a:latin typeface="Trebuchet MS" pitchFamily="34" charset="0"/>
                <a:ea typeface="新細明體" pitchFamily="18" charset="-120"/>
              </a:defRPr>
            </a:lvl9pPr>
          </a:lstStyle>
          <a:p>
            <a:pPr lvl="1"/>
            <a:r>
              <a:rPr lang="zh-TW" altLang="en-US" sz="2800" b="1" dirty="0">
                <a:solidFill>
                  <a:schemeClr val="accent6">
                    <a:lumMod val="10000"/>
                  </a:schemeClr>
                </a:solidFill>
                <a:latin typeface="微軟正黑體" panose="020B0604030504040204" pitchFamily="34" charset="-120"/>
                <a:ea typeface="微軟正黑體" panose="020B0604030504040204" pitchFamily="34" charset="-120"/>
              </a:rPr>
              <a:t>準備幾個不同版本的 </a:t>
            </a:r>
            <a:r>
              <a:rPr lang="en-US" altLang="zh-TW" sz="2800" b="1" dirty="0">
                <a:solidFill>
                  <a:schemeClr val="accent6">
                    <a:lumMod val="10000"/>
                  </a:schemeClr>
                </a:solidFill>
                <a:latin typeface="微軟正黑體" panose="020B0604030504040204" pitchFamily="34" charset="-120"/>
                <a:ea typeface="微軟正黑體" panose="020B0604030504040204" pitchFamily="34" charset="-120"/>
              </a:rPr>
              <a:t>Prompt</a:t>
            </a:r>
            <a:endParaRPr lang="zh-TW" altLang="en-US" sz="28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2" name="TextBox 9">
            <a:extLst>
              <a:ext uri="{FF2B5EF4-FFF2-40B4-BE49-F238E27FC236}">
                <a16:creationId xmlns:a16="http://schemas.microsoft.com/office/drawing/2014/main" id="{4478D976-26B6-CE51-F9B4-11F550683CD1}"/>
              </a:ext>
            </a:extLst>
          </p:cNvPr>
          <p:cNvSpPr txBox="1"/>
          <p:nvPr/>
        </p:nvSpPr>
        <p:spPr>
          <a:xfrm>
            <a:off x="2098784" y="933948"/>
            <a:ext cx="9616620" cy="369332"/>
          </a:xfrm>
          <a:prstGeom prst="rect">
            <a:avLst/>
          </a:prstGeom>
          <a:noFill/>
        </p:spPr>
        <p:txBody>
          <a:bodyPr wrap="square" rtlCol="0">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其中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{{title}}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和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{{description}}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是自訂變數，會套用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Dataset </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中的資料</a:t>
            </a:r>
          </a:p>
        </p:txBody>
      </p:sp>
      <p:grpSp>
        <p:nvGrpSpPr>
          <p:cNvPr id="3" name="群組 2">
            <a:extLst>
              <a:ext uri="{FF2B5EF4-FFF2-40B4-BE49-F238E27FC236}">
                <a16:creationId xmlns:a16="http://schemas.microsoft.com/office/drawing/2014/main" id="{ED4D9E7E-998A-2F41-B83C-EEEB169E5606}"/>
              </a:ext>
            </a:extLst>
          </p:cNvPr>
          <p:cNvGrpSpPr/>
          <p:nvPr/>
        </p:nvGrpSpPr>
        <p:grpSpPr>
          <a:xfrm>
            <a:off x="0" y="0"/>
            <a:ext cx="1869078" cy="6334126"/>
            <a:chOff x="-1" y="-1"/>
            <a:chExt cx="1869078" cy="6858001"/>
          </a:xfrm>
        </p:grpSpPr>
        <p:sp>
          <p:nvSpPr>
            <p:cNvPr id="4" name="矩形 3">
              <a:extLst>
                <a:ext uri="{FF2B5EF4-FFF2-40B4-BE49-F238E27FC236}">
                  <a16:creationId xmlns:a16="http://schemas.microsoft.com/office/drawing/2014/main" id="{4A60A4E2-3289-6B5F-D545-ECAA0C96AA01}"/>
                </a:ext>
              </a:extLst>
            </p:cNvPr>
            <p:cNvSpPr/>
            <p:nvPr/>
          </p:nvSpPr>
          <p:spPr>
            <a:xfrm>
              <a:off x="-1" y="-1"/>
              <a:ext cx="185588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DA2341FF-5AC7-538F-21FF-813672DC7402}"/>
                </a:ext>
              </a:extLst>
            </p:cNvPr>
            <p:cNvSpPr txBox="1"/>
            <p:nvPr/>
          </p:nvSpPr>
          <p:spPr>
            <a:xfrm>
              <a:off x="13196" y="564724"/>
              <a:ext cx="1855881" cy="1852838"/>
            </a:xfrm>
            <a:prstGeom prst="rect">
              <a:avLst/>
            </a:prstGeom>
            <a:noFill/>
          </p:spPr>
          <p:txBody>
            <a:bodyPr wrap="square" rtlCol="0">
              <a:spAutoFit/>
            </a:bodyPr>
            <a:lstStyle/>
            <a:p>
              <a:pPr>
                <a:lnSpc>
                  <a:spcPct val="150000"/>
                </a:lnSpc>
              </a:pPr>
              <a:r>
                <a:rPr lang="zh-TW" altLang="en-US" sz="2000" b="1" dirty="0">
                  <a:solidFill>
                    <a:schemeClr val="accent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rPr>
                <a:t>步驟</a:t>
              </a:r>
              <a:endParaRPr lang="en-US" altLang="zh-TW" sz="2000" b="1" dirty="0">
                <a:solidFill>
                  <a:schemeClr val="accent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endParaRPr>
            </a:p>
            <a:p>
              <a:pPr>
                <a:lnSpc>
                  <a:spcPct val="150000"/>
                </a:lnSpc>
              </a:pPr>
              <a:r>
                <a:rPr lang="zh-TW" altLang="en-US" sz="1600" dirty="0">
                  <a:latin typeface="Microsoft JhengHei UI" panose="020B0604030504040204" pitchFamily="34" charset="-120"/>
                  <a:ea typeface="Microsoft JhengHei UI" panose="020B0604030504040204" pitchFamily="34" charset="-120"/>
                  <a:cs typeface="Calibri Light" panose="020F0302020204030204" pitchFamily="34" charset="0"/>
                </a:rPr>
                <a:t>測試資料集</a:t>
              </a:r>
              <a:endParaRPr lang="en-US" altLang="zh-TW" sz="1600" dirty="0">
                <a:latin typeface="Microsoft JhengHei UI" panose="020B0604030504040204" pitchFamily="34" charset="-120"/>
                <a:ea typeface="Microsoft JhengHei UI" panose="020B0604030504040204" pitchFamily="34" charset="-120"/>
                <a:cs typeface="Calibri Light" panose="020F0302020204030204" pitchFamily="34" charset="0"/>
              </a:endParaRPr>
            </a:p>
            <a:p>
              <a:pPr>
                <a:lnSpc>
                  <a:spcPct val="150000"/>
                </a:lnSpc>
              </a:pPr>
              <a:r>
                <a:rPr lang="zh-TW" altLang="en-US" sz="2000" b="1" dirty="0">
                  <a:solidFill>
                    <a:schemeClr val="accent6">
                      <a:lumMod val="10000"/>
                    </a:schemeClr>
                  </a:solidFill>
                  <a:latin typeface="微軟正黑體" panose="020B0604030504040204" pitchFamily="34" charset="-120"/>
                  <a:ea typeface="微軟正黑體" panose="020B0604030504040204" pitchFamily="34" charset="-120"/>
                </a:rPr>
                <a:t>設計 </a:t>
              </a:r>
              <a:r>
                <a:rPr lang="en-US" altLang="zh-TW" sz="2000" b="1" dirty="0">
                  <a:solidFill>
                    <a:schemeClr val="accent6">
                      <a:lumMod val="10000"/>
                    </a:schemeClr>
                  </a:solidFill>
                  <a:latin typeface="微軟正黑體" panose="020B0604030504040204" pitchFamily="34" charset="-120"/>
                  <a:ea typeface="微軟正黑體" panose="020B0604030504040204" pitchFamily="34" charset="-120"/>
                </a:rPr>
                <a:t>prompt </a:t>
              </a:r>
            </a:p>
            <a:p>
              <a:pPr>
                <a:lnSpc>
                  <a:spcPct val="150000"/>
                </a:lnSpc>
              </a:pPr>
              <a:r>
                <a:rPr lang="zh-TW" altLang="en-US" sz="1600" dirty="0">
                  <a:latin typeface="Microsoft JhengHei UI" panose="020B0604030504040204" pitchFamily="34" charset="-120"/>
                  <a:ea typeface="Microsoft JhengHei UI" panose="020B0604030504040204" pitchFamily="34" charset="-120"/>
                  <a:cs typeface="Calibri Light" panose="020F0302020204030204" pitchFamily="34" charset="0"/>
                </a:rPr>
                <a:t>評估生成結果</a:t>
              </a:r>
              <a:endParaRPr lang="en-US" altLang="zh-TW" sz="1600" dirty="0">
                <a:latin typeface="Microsoft JhengHei UI" panose="020B0604030504040204" pitchFamily="34" charset="-120"/>
                <a:ea typeface="Microsoft JhengHei UI" panose="020B0604030504040204" pitchFamily="34" charset="-120"/>
                <a:cs typeface="Calibri Light" panose="020F0302020204030204" pitchFamily="34" charset="0"/>
              </a:endParaRPr>
            </a:p>
          </p:txBody>
        </p:sp>
        <p:sp>
          <p:nvSpPr>
            <p:cNvPr id="6" name="等腰三角形 5">
              <a:extLst>
                <a:ext uri="{FF2B5EF4-FFF2-40B4-BE49-F238E27FC236}">
                  <a16:creationId xmlns:a16="http://schemas.microsoft.com/office/drawing/2014/main" id="{2ECBDBDB-6F8E-6CB3-D372-A97196D1A8FD}"/>
                </a:ext>
              </a:extLst>
            </p:cNvPr>
            <p:cNvSpPr/>
            <p:nvPr/>
          </p:nvSpPr>
          <p:spPr>
            <a:xfrm rot="10800000">
              <a:off x="690464" y="331458"/>
              <a:ext cx="373225" cy="1679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4FF725B-3646-6939-15CD-AD290446D53F}"/>
                </a:ext>
              </a:extLst>
            </p:cNvPr>
            <p:cNvSpPr/>
            <p:nvPr/>
          </p:nvSpPr>
          <p:spPr>
            <a:xfrm>
              <a:off x="690464" y="0"/>
              <a:ext cx="373224" cy="331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橢圓 7">
            <a:extLst>
              <a:ext uri="{FF2B5EF4-FFF2-40B4-BE49-F238E27FC236}">
                <a16:creationId xmlns:a16="http://schemas.microsoft.com/office/drawing/2014/main" id="{D1BD8073-2375-BF95-F3CC-29D5B1AB6A42}"/>
              </a:ext>
            </a:extLst>
          </p:cNvPr>
          <p:cNvSpPr/>
          <p:nvPr/>
        </p:nvSpPr>
        <p:spPr>
          <a:xfrm>
            <a:off x="2111981" y="403942"/>
            <a:ext cx="459293" cy="460983"/>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lumMod val="85000"/>
                    <a:lumOff val="15000"/>
                  </a:schemeClr>
                </a:solidFill>
                <a:latin typeface="Calibri" panose="020F0502020204030204"/>
                <a:ea typeface="新細明體" panose="02020500000000000000" pitchFamily="18" charset="-120"/>
              </a:rPr>
              <a:t>2</a:t>
            </a:r>
            <a:endParaRPr kumimoji="0" lang="zh-TW" alt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0C923A30-F5AF-3859-A171-D3A5A51EA1ED}"/>
              </a:ext>
            </a:extLst>
          </p:cNvPr>
          <p:cNvPicPr>
            <a:picLocks noChangeAspect="1"/>
          </p:cNvPicPr>
          <p:nvPr/>
        </p:nvPicPr>
        <p:blipFill>
          <a:blip r:embed="rId2"/>
          <a:stretch>
            <a:fillRect/>
          </a:stretch>
        </p:blipFill>
        <p:spPr>
          <a:xfrm>
            <a:off x="4882718" y="1476148"/>
            <a:ext cx="5779363" cy="1335754"/>
          </a:xfrm>
          <a:prstGeom prst="rect">
            <a:avLst/>
          </a:prstGeom>
        </p:spPr>
      </p:pic>
      <p:pic>
        <p:nvPicPr>
          <p:cNvPr id="10" name="圖片 9">
            <a:extLst>
              <a:ext uri="{FF2B5EF4-FFF2-40B4-BE49-F238E27FC236}">
                <a16:creationId xmlns:a16="http://schemas.microsoft.com/office/drawing/2014/main" id="{CFBC833F-D9F6-B862-4D69-6CE9A33F7BAD}"/>
              </a:ext>
            </a:extLst>
          </p:cNvPr>
          <p:cNvPicPr>
            <a:picLocks noChangeAspect="1"/>
          </p:cNvPicPr>
          <p:nvPr/>
        </p:nvPicPr>
        <p:blipFill>
          <a:blip r:embed="rId3"/>
          <a:stretch>
            <a:fillRect/>
          </a:stretch>
        </p:blipFill>
        <p:spPr>
          <a:xfrm>
            <a:off x="4892245" y="2811902"/>
            <a:ext cx="5770457" cy="3642156"/>
          </a:xfrm>
          <a:prstGeom prst="rect">
            <a:avLst/>
          </a:prstGeom>
        </p:spPr>
      </p:pic>
      <p:sp>
        <p:nvSpPr>
          <p:cNvPr id="11" name="文字方塊 10">
            <a:extLst>
              <a:ext uri="{FF2B5EF4-FFF2-40B4-BE49-F238E27FC236}">
                <a16:creationId xmlns:a16="http://schemas.microsoft.com/office/drawing/2014/main" id="{2EDC0481-5EF7-4398-FBB4-E324E2FBB778}"/>
              </a:ext>
            </a:extLst>
          </p:cNvPr>
          <p:cNvSpPr txBox="1"/>
          <p:nvPr/>
        </p:nvSpPr>
        <p:spPr>
          <a:xfrm>
            <a:off x="1981200" y="2084804"/>
            <a:ext cx="2937816" cy="369332"/>
          </a:xfrm>
          <a:prstGeom prst="rect">
            <a:avLst/>
          </a:prstGeom>
          <a:noFill/>
        </p:spPr>
        <p:txBody>
          <a:bodyPr wrap="square">
            <a:spAutoFit/>
          </a:bodyPr>
          <a:lstStyle/>
          <a:p>
            <a:pPr algn="ctr"/>
            <a:r>
              <a:rPr lang="en-US" altLang="zh-TW" b="1" i="0" dirty="0">
                <a:solidFill>
                  <a:srgbClr val="181B1E"/>
                </a:solidFill>
                <a:effectLst/>
                <a:latin typeface="微軟正黑體" panose="020B0604030504040204" pitchFamily="34" charset="-120"/>
                <a:ea typeface="微軟正黑體" panose="020B0604030504040204" pitchFamily="34" charset="-120"/>
              </a:rPr>
              <a:t>##</a:t>
            </a:r>
            <a:r>
              <a:rPr lang="zh-TW" altLang="en-US" b="1" i="0" dirty="0">
                <a:solidFill>
                  <a:srgbClr val="181B1E"/>
                </a:solidFill>
                <a:effectLst/>
                <a:latin typeface="微軟正黑體" panose="020B0604030504040204" pitchFamily="34" charset="-120"/>
                <a:ea typeface="微軟正黑體" panose="020B0604030504040204" pitchFamily="34" charset="-120"/>
              </a:rPr>
              <a:t> 候選一號</a:t>
            </a:r>
            <a:r>
              <a:rPr lang="en-US" altLang="zh-TW" b="1" i="0" dirty="0">
                <a:solidFill>
                  <a:srgbClr val="181B1E"/>
                </a:solidFill>
                <a:effectLst/>
                <a:latin typeface="微軟正黑體" panose="020B0604030504040204" pitchFamily="34" charset="-120"/>
                <a:ea typeface="微軟正黑體" panose="020B0604030504040204" pitchFamily="34" charset="-120"/>
              </a:rPr>
              <a:t>: Zero-shot</a:t>
            </a:r>
          </a:p>
        </p:txBody>
      </p:sp>
      <p:sp>
        <p:nvSpPr>
          <p:cNvPr id="12" name="文字方塊 11">
            <a:extLst>
              <a:ext uri="{FF2B5EF4-FFF2-40B4-BE49-F238E27FC236}">
                <a16:creationId xmlns:a16="http://schemas.microsoft.com/office/drawing/2014/main" id="{8B05161A-2257-4034-1276-C120DF37CBAD}"/>
              </a:ext>
            </a:extLst>
          </p:cNvPr>
          <p:cNvSpPr txBox="1"/>
          <p:nvPr/>
        </p:nvSpPr>
        <p:spPr>
          <a:xfrm>
            <a:off x="1981200" y="4349115"/>
            <a:ext cx="2937816" cy="369332"/>
          </a:xfrm>
          <a:prstGeom prst="rect">
            <a:avLst/>
          </a:prstGeom>
          <a:noFill/>
        </p:spPr>
        <p:txBody>
          <a:bodyPr wrap="square">
            <a:spAutoFit/>
          </a:bodyPr>
          <a:lstStyle/>
          <a:p>
            <a:pPr algn="ctr"/>
            <a:r>
              <a:rPr lang="en-US" altLang="zh-TW" b="1" i="0" dirty="0">
                <a:solidFill>
                  <a:srgbClr val="181B1E"/>
                </a:solidFill>
                <a:effectLst/>
                <a:latin typeface="微軟正黑體" panose="020B0604030504040204" pitchFamily="34" charset="-120"/>
                <a:ea typeface="微軟正黑體" panose="020B0604030504040204" pitchFamily="34" charset="-120"/>
              </a:rPr>
              <a:t>##</a:t>
            </a:r>
            <a:r>
              <a:rPr lang="zh-TW" altLang="en-US" b="1" i="0" dirty="0">
                <a:solidFill>
                  <a:srgbClr val="181B1E"/>
                </a:solidFill>
                <a:effectLst/>
                <a:latin typeface="微軟正黑體" panose="020B0604030504040204" pitchFamily="34" charset="-120"/>
                <a:ea typeface="微軟正黑體" panose="020B0604030504040204" pitchFamily="34" charset="-120"/>
              </a:rPr>
              <a:t> 候選</a:t>
            </a:r>
            <a:r>
              <a:rPr lang="zh-TW" altLang="en-US" b="1" dirty="0">
                <a:solidFill>
                  <a:srgbClr val="181B1E"/>
                </a:solidFill>
                <a:latin typeface="微軟正黑體" panose="020B0604030504040204" pitchFamily="34" charset="-120"/>
                <a:ea typeface="微軟正黑體" panose="020B0604030504040204" pitchFamily="34" charset="-120"/>
              </a:rPr>
              <a:t>二</a:t>
            </a:r>
            <a:r>
              <a:rPr lang="zh-TW" altLang="en-US" b="1" i="0" dirty="0">
                <a:solidFill>
                  <a:srgbClr val="181B1E"/>
                </a:solidFill>
                <a:effectLst/>
                <a:latin typeface="微軟正黑體" panose="020B0604030504040204" pitchFamily="34" charset="-120"/>
                <a:ea typeface="微軟正黑體" panose="020B0604030504040204" pitchFamily="34" charset="-120"/>
              </a:rPr>
              <a:t>號</a:t>
            </a:r>
            <a:r>
              <a:rPr lang="en-US" altLang="zh-TW" b="1" i="0" dirty="0">
                <a:solidFill>
                  <a:srgbClr val="181B1E"/>
                </a:solidFill>
                <a:effectLst/>
                <a:latin typeface="微軟正黑體" panose="020B0604030504040204" pitchFamily="34" charset="-120"/>
                <a:ea typeface="微軟正黑體" panose="020B0604030504040204" pitchFamily="34" charset="-120"/>
              </a:rPr>
              <a:t>: Few-shot</a:t>
            </a:r>
          </a:p>
        </p:txBody>
      </p:sp>
    </p:spTree>
    <p:extLst>
      <p:ext uri="{BB962C8B-B14F-4D97-AF65-F5344CB8AC3E}">
        <p14:creationId xmlns:p14="http://schemas.microsoft.com/office/powerpoint/2010/main" val="3899099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93903DD9-B9F3-2FE5-55E0-E18205332338}"/>
              </a:ext>
            </a:extLst>
          </p:cNvPr>
          <p:cNvSpPr txBox="1">
            <a:spLocks/>
          </p:cNvSpPr>
          <p:nvPr/>
        </p:nvSpPr>
        <p:spPr bwMode="auto">
          <a:xfrm>
            <a:off x="2190017" y="431650"/>
            <a:ext cx="7759707" cy="51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defPPr>
              <a:defRPr lang="zh-TW"/>
            </a:defPPr>
            <a:lvl1pPr marR="0" lvl="0" indent="0" fontAlgn="base">
              <a:lnSpc>
                <a:spcPct val="100000"/>
              </a:lnSpc>
              <a:spcBef>
                <a:spcPct val="0"/>
              </a:spcBef>
              <a:spcAft>
                <a:spcPct val="0"/>
              </a:spcAft>
              <a:buClrTx/>
              <a:buSzTx/>
              <a:buFontTx/>
              <a:buNone/>
              <a:tabLst/>
              <a:defRPr kumimoji="1" sz="2800" b="1" i="0" u="none" strike="noStrike" kern="0" cap="none" spc="0" normalizeH="0" baseline="0">
                <a:ln>
                  <a:noFill/>
                </a:ln>
                <a:solidFill>
                  <a:prstClr val="black"/>
                </a:solidFill>
                <a:effectLst/>
                <a:uLnTx/>
                <a:uFillTx/>
                <a:latin typeface="微軟正黑體" panose="020B0604030504040204" pitchFamily="34" charset="-120"/>
                <a:ea typeface="微軟正黑體" panose="020B0604030504040204" pitchFamily="34" charset="-120"/>
                <a:cs typeface="+mj-cs"/>
              </a:defRPr>
            </a:lvl1pPr>
            <a:lvl2pPr fontAlgn="base">
              <a:spcBef>
                <a:spcPct val="0"/>
              </a:spcBef>
              <a:spcAft>
                <a:spcPct val="0"/>
              </a:spcAft>
              <a:defRPr kumimoji="1" sz="3733" b="1">
                <a:solidFill>
                  <a:srgbClr val="BF1400"/>
                </a:solidFill>
                <a:latin typeface="Trebuchet MS" pitchFamily="34" charset="0"/>
                <a:ea typeface="新細明體" pitchFamily="18" charset="-120"/>
              </a:defRPr>
            </a:lvl2pPr>
            <a:lvl3pPr fontAlgn="base">
              <a:spcBef>
                <a:spcPct val="0"/>
              </a:spcBef>
              <a:spcAft>
                <a:spcPct val="0"/>
              </a:spcAft>
              <a:defRPr kumimoji="1" sz="3733" b="1">
                <a:solidFill>
                  <a:srgbClr val="BF1400"/>
                </a:solidFill>
                <a:latin typeface="Trebuchet MS" pitchFamily="34" charset="0"/>
                <a:ea typeface="新細明體" pitchFamily="18" charset="-120"/>
              </a:defRPr>
            </a:lvl3pPr>
            <a:lvl4pPr fontAlgn="base">
              <a:spcBef>
                <a:spcPct val="0"/>
              </a:spcBef>
              <a:spcAft>
                <a:spcPct val="0"/>
              </a:spcAft>
              <a:defRPr kumimoji="1" sz="3733" b="1">
                <a:solidFill>
                  <a:srgbClr val="BF1400"/>
                </a:solidFill>
                <a:latin typeface="Trebuchet MS" pitchFamily="34" charset="0"/>
                <a:ea typeface="新細明體" pitchFamily="18" charset="-120"/>
              </a:defRPr>
            </a:lvl4pPr>
            <a:lvl5pPr fontAlgn="base">
              <a:spcBef>
                <a:spcPct val="0"/>
              </a:spcBef>
              <a:spcAft>
                <a:spcPct val="0"/>
              </a:spcAft>
              <a:defRPr kumimoji="1" sz="3733" b="1">
                <a:solidFill>
                  <a:srgbClr val="BF1400"/>
                </a:solidFill>
                <a:latin typeface="Trebuchet MS" pitchFamily="34" charset="0"/>
                <a:ea typeface="新細明體" pitchFamily="18" charset="-120"/>
              </a:defRPr>
            </a:lvl5pPr>
            <a:lvl6pPr marL="609585" fontAlgn="base">
              <a:spcBef>
                <a:spcPct val="0"/>
              </a:spcBef>
              <a:spcAft>
                <a:spcPct val="0"/>
              </a:spcAft>
              <a:defRPr kumimoji="1" sz="3733" b="1">
                <a:solidFill>
                  <a:srgbClr val="BF1400"/>
                </a:solidFill>
                <a:latin typeface="Trebuchet MS" pitchFamily="34" charset="0"/>
                <a:ea typeface="新細明體" pitchFamily="18" charset="-120"/>
              </a:defRPr>
            </a:lvl6pPr>
            <a:lvl7pPr marL="1219170" fontAlgn="base">
              <a:spcBef>
                <a:spcPct val="0"/>
              </a:spcBef>
              <a:spcAft>
                <a:spcPct val="0"/>
              </a:spcAft>
              <a:defRPr kumimoji="1" sz="3733" b="1">
                <a:solidFill>
                  <a:srgbClr val="BF1400"/>
                </a:solidFill>
                <a:latin typeface="Trebuchet MS" pitchFamily="34" charset="0"/>
                <a:ea typeface="新細明體" pitchFamily="18" charset="-120"/>
              </a:defRPr>
            </a:lvl7pPr>
            <a:lvl8pPr marL="1828754" fontAlgn="base">
              <a:spcBef>
                <a:spcPct val="0"/>
              </a:spcBef>
              <a:spcAft>
                <a:spcPct val="0"/>
              </a:spcAft>
              <a:defRPr kumimoji="1" sz="3733" b="1">
                <a:solidFill>
                  <a:srgbClr val="BF1400"/>
                </a:solidFill>
                <a:latin typeface="Trebuchet MS" pitchFamily="34" charset="0"/>
                <a:ea typeface="新細明體" pitchFamily="18" charset="-120"/>
              </a:defRPr>
            </a:lvl8pPr>
            <a:lvl9pPr marL="2438339" fontAlgn="base">
              <a:spcBef>
                <a:spcPct val="0"/>
              </a:spcBef>
              <a:spcAft>
                <a:spcPct val="0"/>
              </a:spcAft>
              <a:defRPr kumimoji="1" sz="3733" b="1">
                <a:solidFill>
                  <a:srgbClr val="BF1400"/>
                </a:solidFill>
                <a:latin typeface="Trebuchet MS" pitchFamily="34" charset="0"/>
                <a:ea typeface="新細明體" pitchFamily="18" charset="-120"/>
              </a:defRPr>
            </a:lvl9pPr>
          </a:lstStyle>
          <a:p>
            <a:pPr lvl="1"/>
            <a:r>
              <a:rPr lang="zh-TW" altLang="en-US" sz="2800" b="1" dirty="0">
                <a:solidFill>
                  <a:schemeClr val="accent6">
                    <a:lumMod val="10000"/>
                  </a:schemeClr>
                </a:solidFill>
                <a:latin typeface="微軟正黑體" panose="020B0604030504040204" pitchFamily="34" charset="-120"/>
                <a:ea typeface="微軟正黑體" panose="020B0604030504040204" pitchFamily="34" charset="-120"/>
              </a:rPr>
              <a:t>執行 </a:t>
            </a:r>
            <a:r>
              <a:rPr lang="en-US" altLang="zh-TW" sz="2800" b="1" dirty="0">
                <a:solidFill>
                  <a:schemeClr val="accent6">
                    <a:lumMod val="10000"/>
                  </a:schemeClr>
                </a:solidFill>
                <a:latin typeface="微軟正黑體" panose="020B0604030504040204" pitchFamily="34" charset="-120"/>
                <a:ea typeface="微軟正黑體" panose="020B0604030504040204" pitchFamily="34" charset="-120"/>
              </a:rPr>
              <a:t>Evaluation </a:t>
            </a:r>
            <a:r>
              <a:rPr lang="zh-TW" altLang="en-US" sz="2800" b="1" dirty="0">
                <a:solidFill>
                  <a:schemeClr val="accent6">
                    <a:lumMod val="10000"/>
                  </a:schemeClr>
                </a:solidFill>
                <a:latin typeface="微軟正黑體" panose="020B0604030504040204" pitchFamily="34" charset="-120"/>
                <a:ea typeface="微軟正黑體" panose="020B0604030504040204" pitchFamily="34" charset="-120"/>
              </a:rPr>
              <a:t>評估</a:t>
            </a:r>
          </a:p>
        </p:txBody>
      </p:sp>
      <p:grpSp>
        <p:nvGrpSpPr>
          <p:cNvPr id="3" name="群組 2">
            <a:extLst>
              <a:ext uri="{FF2B5EF4-FFF2-40B4-BE49-F238E27FC236}">
                <a16:creationId xmlns:a16="http://schemas.microsoft.com/office/drawing/2014/main" id="{ED4D9E7E-998A-2F41-B83C-EEEB169E5606}"/>
              </a:ext>
            </a:extLst>
          </p:cNvPr>
          <p:cNvGrpSpPr/>
          <p:nvPr/>
        </p:nvGrpSpPr>
        <p:grpSpPr>
          <a:xfrm>
            <a:off x="0" y="0"/>
            <a:ext cx="1869078" cy="6334126"/>
            <a:chOff x="-1" y="-1"/>
            <a:chExt cx="1869078" cy="6858001"/>
          </a:xfrm>
        </p:grpSpPr>
        <p:sp>
          <p:nvSpPr>
            <p:cNvPr id="4" name="矩形 3">
              <a:extLst>
                <a:ext uri="{FF2B5EF4-FFF2-40B4-BE49-F238E27FC236}">
                  <a16:creationId xmlns:a16="http://schemas.microsoft.com/office/drawing/2014/main" id="{4A60A4E2-3289-6B5F-D545-ECAA0C96AA01}"/>
                </a:ext>
              </a:extLst>
            </p:cNvPr>
            <p:cNvSpPr/>
            <p:nvPr/>
          </p:nvSpPr>
          <p:spPr>
            <a:xfrm>
              <a:off x="-1" y="-1"/>
              <a:ext cx="185588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DA2341FF-5AC7-538F-21FF-813672DC7402}"/>
                </a:ext>
              </a:extLst>
            </p:cNvPr>
            <p:cNvSpPr txBox="1"/>
            <p:nvPr/>
          </p:nvSpPr>
          <p:spPr>
            <a:xfrm>
              <a:off x="13196" y="564724"/>
              <a:ext cx="1855881" cy="1841245"/>
            </a:xfrm>
            <a:prstGeom prst="rect">
              <a:avLst/>
            </a:prstGeom>
            <a:noFill/>
          </p:spPr>
          <p:txBody>
            <a:bodyPr wrap="square" rtlCol="0">
              <a:spAutoFit/>
            </a:bodyPr>
            <a:lstStyle/>
            <a:p>
              <a:pPr>
                <a:lnSpc>
                  <a:spcPct val="150000"/>
                </a:lnSpc>
              </a:pPr>
              <a:r>
                <a:rPr lang="zh-TW" altLang="en-US" sz="2000" b="1" dirty="0">
                  <a:solidFill>
                    <a:schemeClr val="accent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rPr>
                <a:t>步驟</a:t>
              </a:r>
              <a:endParaRPr lang="en-US" altLang="zh-TW" sz="2000" b="1" dirty="0">
                <a:solidFill>
                  <a:schemeClr val="accent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endParaRPr>
            </a:p>
            <a:p>
              <a:pPr>
                <a:lnSpc>
                  <a:spcPct val="150000"/>
                </a:lnSpc>
              </a:pPr>
              <a:r>
                <a:rPr lang="zh-TW" altLang="en-US" sz="1600" dirty="0">
                  <a:latin typeface="Microsoft JhengHei UI" panose="020B0604030504040204" pitchFamily="34" charset="-120"/>
                  <a:ea typeface="Microsoft JhengHei UI" panose="020B0604030504040204" pitchFamily="34" charset="-120"/>
                  <a:cs typeface="Calibri Light" panose="020F0302020204030204" pitchFamily="34" charset="0"/>
                </a:rPr>
                <a:t>測試資料集</a:t>
              </a:r>
              <a:endParaRPr lang="en-US" altLang="zh-TW" sz="1600" dirty="0">
                <a:latin typeface="Microsoft JhengHei UI" panose="020B0604030504040204" pitchFamily="34" charset="-120"/>
                <a:ea typeface="Microsoft JhengHei UI" panose="020B0604030504040204" pitchFamily="34" charset="-120"/>
                <a:cs typeface="Calibri Light" panose="020F0302020204030204" pitchFamily="34" charset="0"/>
              </a:endParaRPr>
            </a:p>
            <a:p>
              <a:pPr>
                <a:lnSpc>
                  <a:spcPct val="150000"/>
                </a:lnSpc>
              </a:pPr>
              <a:r>
                <a:rPr lang="zh-TW" altLang="en-US" sz="1600" dirty="0">
                  <a:latin typeface="Microsoft JhengHei UI" panose="020B0604030504040204" pitchFamily="34" charset="-120"/>
                  <a:ea typeface="Microsoft JhengHei UI" panose="020B0604030504040204" pitchFamily="34" charset="-120"/>
                  <a:cs typeface="Calibri Light" panose="020F0302020204030204" pitchFamily="34" charset="0"/>
                </a:rPr>
                <a:t>設計 </a:t>
              </a:r>
              <a:r>
                <a:rPr lang="en-US" altLang="zh-TW" sz="1600" dirty="0">
                  <a:latin typeface="Microsoft JhengHei UI" panose="020B0604030504040204" pitchFamily="34" charset="-120"/>
                  <a:ea typeface="Microsoft JhengHei UI" panose="020B0604030504040204" pitchFamily="34" charset="-120"/>
                  <a:cs typeface="Calibri Light" panose="020F0302020204030204" pitchFamily="34" charset="0"/>
                </a:rPr>
                <a:t>prompt </a:t>
              </a:r>
            </a:p>
            <a:p>
              <a:pPr>
                <a:lnSpc>
                  <a:spcPct val="150000"/>
                </a:lnSpc>
              </a:pPr>
              <a:r>
                <a:rPr lang="zh-TW" altLang="en-US" sz="2000" b="1" dirty="0">
                  <a:solidFill>
                    <a:schemeClr val="accent6">
                      <a:lumMod val="10000"/>
                    </a:schemeClr>
                  </a:solidFill>
                  <a:latin typeface="Microsoft JhengHei UI" panose="020B0604030504040204" pitchFamily="34" charset="-120"/>
                  <a:ea typeface="Microsoft JhengHei UI" panose="020B0604030504040204" pitchFamily="34" charset="-120"/>
                  <a:cs typeface="Calibri Light" panose="020F0302020204030204" pitchFamily="34" charset="0"/>
                </a:rPr>
                <a:t>評估生成結果</a:t>
              </a:r>
              <a:endParaRPr lang="en-US" altLang="zh-TW" sz="2000" b="1" dirty="0">
                <a:solidFill>
                  <a:schemeClr val="accent6">
                    <a:lumMod val="10000"/>
                  </a:schemeClr>
                </a:solidFill>
                <a:latin typeface="Microsoft JhengHei UI" panose="020B0604030504040204" pitchFamily="34" charset="-120"/>
                <a:ea typeface="Microsoft JhengHei UI" panose="020B0604030504040204" pitchFamily="34" charset="-120"/>
                <a:cs typeface="Calibri Light" panose="020F0302020204030204" pitchFamily="34" charset="0"/>
              </a:endParaRPr>
            </a:p>
          </p:txBody>
        </p:sp>
        <p:sp>
          <p:nvSpPr>
            <p:cNvPr id="6" name="等腰三角形 5">
              <a:extLst>
                <a:ext uri="{FF2B5EF4-FFF2-40B4-BE49-F238E27FC236}">
                  <a16:creationId xmlns:a16="http://schemas.microsoft.com/office/drawing/2014/main" id="{2ECBDBDB-6F8E-6CB3-D372-A97196D1A8FD}"/>
                </a:ext>
              </a:extLst>
            </p:cNvPr>
            <p:cNvSpPr/>
            <p:nvPr/>
          </p:nvSpPr>
          <p:spPr>
            <a:xfrm rot="10800000">
              <a:off x="690464" y="331458"/>
              <a:ext cx="373225" cy="1679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4FF725B-3646-6939-15CD-AD290446D53F}"/>
                </a:ext>
              </a:extLst>
            </p:cNvPr>
            <p:cNvSpPr/>
            <p:nvPr/>
          </p:nvSpPr>
          <p:spPr>
            <a:xfrm>
              <a:off x="690464" y="0"/>
              <a:ext cx="373224" cy="331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橢圓 7">
            <a:extLst>
              <a:ext uri="{FF2B5EF4-FFF2-40B4-BE49-F238E27FC236}">
                <a16:creationId xmlns:a16="http://schemas.microsoft.com/office/drawing/2014/main" id="{D1BD8073-2375-BF95-F3CC-29D5B1AB6A42}"/>
              </a:ext>
            </a:extLst>
          </p:cNvPr>
          <p:cNvSpPr/>
          <p:nvPr/>
        </p:nvSpPr>
        <p:spPr>
          <a:xfrm>
            <a:off x="2111981" y="403942"/>
            <a:ext cx="459293" cy="460983"/>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lumMod val="85000"/>
                    <a:lumOff val="15000"/>
                  </a:schemeClr>
                </a:solidFill>
                <a:latin typeface="Calibri" panose="020F0502020204030204"/>
                <a:ea typeface="新細明體" panose="02020500000000000000" pitchFamily="18" charset="-120"/>
              </a:rPr>
              <a:t>3</a:t>
            </a:r>
            <a:endParaRPr kumimoji="0" lang="zh-TW" alt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E0079337-831B-49BE-7BDA-A56A062DEAEA}"/>
              </a:ext>
            </a:extLst>
          </p:cNvPr>
          <p:cNvSpPr txBox="1"/>
          <p:nvPr/>
        </p:nvSpPr>
        <p:spPr>
          <a:xfrm>
            <a:off x="2009775" y="1112236"/>
            <a:ext cx="4448175" cy="2369880"/>
          </a:xfrm>
          <a:prstGeom prst="rect">
            <a:avLst/>
          </a:prstGeom>
          <a:noFill/>
        </p:spPr>
        <p:txBody>
          <a:bodyPr wrap="square">
            <a:spAutoFit/>
          </a:bodyPr>
          <a:lstStyle/>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批次跑出結果，進行評估</a:t>
            </a: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哪一個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Prompt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的效果比較好</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有多好</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p>
          <a:p>
            <a:pPr marL="742950" lvl="1" indent="-2857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數越多成本</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(cost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和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latency)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會越高，值得嗎</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p>
          <a:p>
            <a:pPr marL="742950" lvl="1" indent="-2857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若改用更高級的模型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GPT-4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的結果會好多少</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p>
          <a:p>
            <a:pPr marL="742950" lvl="1" indent="-2857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成本值得嗎</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GPT-4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比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GPT3.5-Turbo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貴</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20~30</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倍、速度慢一倍</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Zero-shot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GPT-4 </a:t>
            </a:r>
            <a:r>
              <a:rPr lang="en-US" altLang="zh-TW" sz="1200" dirty="0" err="1">
                <a:solidFill>
                  <a:schemeClr val="accent6">
                    <a:lumMod val="10000"/>
                  </a:schemeClr>
                </a:solidFill>
                <a:latin typeface="微軟正黑體" panose="020B0604030504040204" pitchFamily="34" charset="-120"/>
                <a:ea typeface="微軟正黑體" panose="020B0604030504040204" pitchFamily="34" charset="-120"/>
              </a:rPr>
              <a:t>v.s</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用高級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Prompting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技巧花比較多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GPT3.5-Turbo</a:t>
            </a:r>
          </a:p>
          <a:p>
            <a:pPr marL="742950" lvl="1" indent="-2857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哪一個划算</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p>
        </p:txBody>
      </p:sp>
      <p:graphicFrame>
        <p:nvGraphicFramePr>
          <p:cNvPr id="10" name="表格 9">
            <a:extLst>
              <a:ext uri="{FF2B5EF4-FFF2-40B4-BE49-F238E27FC236}">
                <a16:creationId xmlns:a16="http://schemas.microsoft.com/office/drawing/2014/main" id="{0039DA08-530E-FA9A-7131-696044F4B8A4}"/>
              </a:ext>
            </a:extLst>
          </p:cNvPr>
          <p:cNvGraphicFramePr>
            <a:graphicFrameLocks noGrp="1"/>
          </p:cNvGraphicFramePr>
          <p:nvPr>
            <p:extLst>
              <p:ext uri="{D42A27DB-BD31-4B8C-83A1-F6EECF244321}">
                <p14:modId xmlns:p14="http://schemas.microsoft.com/office/powerpoint/2010/main" val="431173499"/>
              </p:ext>
            </p:extLst>
          </p:nvPr>
        </p:nvGraphicFramePr>
        <p:xfrm>
          <a:off x="6679404" y="4284344"/>
          <a:ext cx="5207794" cy="1522542"/>
        </p:xfrm>
        <a:graphic>
          <a:graphicData uri="http://schemas.openxmlformats.org/drawingml/2006/table">
            <a:tbl>
              <a:tblPr/>
              <a:tblGrid>
                <a:gridCol w="1438077">
                  <a:extLst>
                    <a:ext uri="{9D8B030D-6E8A-4147-A177-3AD203B41FA5}">
                      <a16:colId xmlns:a16="http://schemas.microsoft.com/office/drawing/2014/main" val="1935188697"/>
                    </a:ext>
                  </a:extLst>
                </a:gridCol>
                <a:gridCol w="1466001">
                  <a:extLst>
                    <a:ext uri="{9D8B030D-6E8A-4147-A177-3AD203B41FA5}">
                      <a16:colId xmlns:a16="http://schemas.microsoft.com/office/drawing/2014/main" val="1117143537"/>
                    </a:ext>
                  </a:extLst>
                </a:gridCol>
                <a:gridCol w="2303716">
                  <a:extLst>
                    <a:ext uri="{9D8B030D-6E8A-4147-A177-3AD203B41FA5}">
                      <a16:colId xmlns:a16="http://schemas.microsoft.com/office/drawing/2014/main" val="507553818"/>
                    </a:ext>
                  </a:extLst>
                </a:gridCol>
              </a:tblGrid>
              <a:tr h="279133">
                <a:tc>
                  <a:txBody>
                    <a:bodyPr/>
                    <a:lstStyle/>
                    <a:p>
                      <a:pPr algn="l" fontAlgn="ctr"/>
                      <a:r>
                        <a:rPr lang="zh-TW" altLang="en-US" sz="16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zh-TW" altLang="en-US" sz="16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有標準答案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zh-TW" altLang="en-US" sz="16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沒有標準答案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8297060"/>
                  </a:ext>
                </a:extLst>
              </a:tr>
              <a:tr h="499901">
                <a:tc>
                  <a:txBody>
                    <a:bodyPr/>
                    <a:lstStyle/>
                    <a:p>
                      <a:pPr algn="l" fontAlgn="ctr"/>
                      <a:r>
                        <a:rPr lang="zh-TW" altLang="en-US" sz="16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有參考答案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zh-TW" altLang="en-US"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準確率 </a:t>
                      </a:r>
                      <a:endPar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a:t>
                      </a:r>
                      <a:r>
                        <a:rPr lang="en-US"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Accuracy)</a:t>
                      </a:r>
                    </a:p>
                    <a:p>
                      <a:pPr algn="ctr" fontAlgn="ctr"/>
                      <a:r>
                        <a:rPr lang="zh-TW" altLang="en-US"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計算 </a:t>
                      </a: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embedding </a:t>
                      </a:r>
                      <a:r>
                        <a:rPr lang="zh-TW" altLang="en-US"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相似度 問 </a:t>
                      </a: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LLM </a:t>
                      </a:r>
                      <a:r>
                        <a:rPr lang="zh-TW" altLang="en-US"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兩者是否相似</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6745853"/>
                  </a:ext>
                </a:extLst>
              </a:tr>
              <a:tr h="743508">
                <a:tc>
                  <a:txBody>
                    <a:bodyPr/>
                    <a:lstStyle/>
                    <a:p>
                      <a:pPr algn="l" fontAlgn="ctr"/>
                      <a:r>
                        <a:rPr lang="zh-TW" altLang="en-US" sz="16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沒有參考答案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依據評分指南，詢問 </a:t>
                      </a: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LLM </a:t>
                      </a:r>
                      <a:r>
                        <a:rPr lang="zh-TW" altLang="en-US"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對內容進行評分，通常以 </a:t>
                      </a: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1 </a:t>
                      </a:r>
                      <a:r>
                        <a:rPr lang="zh-TW" altLang="en-US"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到 </a:t>
                      </a: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5 </a:t>
                      </a:r>
                      <a:r>
                        <a:rPr lang="zh-TW" altLang="en-US"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分的範圍進行評價。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9107222"/>
                  </a:ext>
                </a:extLst>
              </a:tr>
            </a:tbl>
          </a:graphicData>
        </a:graphic>
      </p:graphicFrame>
      <p:grpSp>
        <p:nvGrpSpPr>
          <p:cNvPr id="11" name="群組 10">
            <a:extLst>
              <a:ext uri="{FF2B5EF4-FFF2-40B4-BE49-F238E27FC236}">
                <a16:creationId xmlns:a16="http://schemas.microsoft.com/office/drawing/2014/main" id="{5F6938B6-3F65-15AC-92A5-F71A1CF9F281}"/>
              </a:ext>
            </a:extLst>
          </p:cNvPr>
          <p:cNvGrpSpPr/>
          <p:nvPr/>
        </p:nvGrpSpPr>
        <p:grpSpPr>
          <a:xfrm>
            <a:off x="2341627" y="3995233"/>
            <a:ext cx="3635266" cy="1663815"/>
            <a:chOff x="1200151" y="3669446"/>
            <a:chExt cx="4162425" cy="1905089"/>
          </a:xfrm>
        </p:grpSpPr>
        <p:sp>
          <p:nvSpPr>
            <p:cNvPr id="12" name="矩形 11">
              <a:extLst>
                <a:ext uri="{FF2B5EF4-FFF2-40B4-BE49-F238E27FC236}">
                  <a16:creationId xmlns:a16="http://schemas.microsoft.com/office/drawing/2014/main" id="{45E4E410-DC46-063D-7439-6BC1DC528EF5}"/>
                </a:ext>
              </a:extLst>
            </p:cNvPr>
            <p:cNvSpPr/>
            <p:nvPr/>
          </p:nvSpPr>
          <p:spPr>
            <a:xfrm rot="20996866">
              <a:off x="1200151" y="4790181"/>
              <a:ext cx="4162425" cy="104775"/>
            </a:xfrm>
            <a:prstGeom prst="rect">
              <a:avLst/>
            </a:prstGeom>
            <a:noFill/>
            <a:ln w="190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流程圖: 延遲 12">
              <a:extLst>
                <a:ext uri="{FF2B5EF4-FFF2-40B4-BE49-F238E27FC236}">
                  <a16:creationId xmlns:a16="http://schemas.microsoft.com/office/drawing/2014/main" id="{F7B8E689-E517-A080-9F3B-3AFDFE22A882}"/>
                </a:ext>
              </a:extLst>
            </p:cNvPr>
            <p:cNvSpPr/>
            <p:nvPr/>
          </p:nvSpPr>
          <p:spPr>
            <a:xfrm rot="16200000">
              <a:off x="2914774" y="4852131"/>
              <a:ext cx="949511" cy="495298"/>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6D8E960A-3DB9-C1DA-FAE3-C2E32FA918F2}"/>
                </a:ext>
              </a:extLst>
            </p:cNvPr>
            <p:cNvSpPr/>
            <p:nvPr/>
          </p:nvSpPr>
          <p:spPr>
            <a:xfrm>
              <a:off x="3213316" y="4815903"/>
              <a:ext cx="352425" cy="352425"/>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Picture 4" descr="Money icons for free download | Freepik">
              <a:extLst>
                <a:ext uri="{FF2B5EF4-FFF2-40B4-BE49-F238E27FC236}">
                  <a16:creationId xmlns:a16="http://schemas.microsoft.com/office/drawing/2014/main" id="{BCE666C5-F712-AB8A-59EA-689A38B5A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922" y="4312452"/>
              <a:ext cx="679663" cy="6796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Velocity Icons - Free SVG &amp; PNG Velocity Images - Noun Project">
              <a:extLst>
                <a:ext uri="{FF2B5EF4-FFF2-40B4-BE49-F238E27FC236}">
                  <a16:creationId xmlns:a16="http://schemas.microsoft.com/office/drawing/2014/main" id="{E414C900-3204-103F-4270-E57DB4FDA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22" y="3669446"/>
              <a:ext cx="838200" cy="8382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ectangle 1">
            <a:extLst>
              <a:ext uri="{FF2B5EF4-FFF2-40B4-BE49-F238E27FC236}">
                <a16:creationId xmlns:a16="http://schemas.microsoft.com/office/drawing/2014/main" id="{681884D7-F4CC-8CEA-E913-FE5C72C73B03}"/>
              </a:ext>
            </a:extLst>
          </p:cNvPr>
          <p:cNvSpPr>
            <a:spLocks noChangeArrowheads="1"/>
          </p:cNvSpPr>
          <p:nvPr/>
        </p:nvSpPr>
        <p:spPr bwMode="auto">
          <a:xfrm>
            <a:off x="6603205" y="1112236"/>
            <a:ext cx="535067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TW" altLang="zh-TW" sz="1600" b="1"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若有標準答案：</a:t>
            </a:r>
            <a:endParaRPr kumimoji="0" lang="zh-TW" altLang="zh-TW" sz="16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a:p>
            <a:pPr marL="628650" lvl="1" indent="-171450" eaLnBrk="0" fontAlgn="base" hangingPunct="0">
              <a:spcBef>
                <a:spcPct val="0"/>
              </a:spcBef>
              <a:spcAft>
                <a:spcPct val="0"/>
              </a:spcAft>
              <a:buFont typeface="Arial" panose="020B0604020202020204" pitchFamily="34" charset="0"/>
              <a:buChar char="•"/>
            </a:pPr>
            <a:r>
              <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可以計算準確率 (Accuracy)。</a:t>
            </a:r>
            <a:endParaRPr kumimoji="0" lang="en-US"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tabLst/>
            </a:pPr>
            <a:r>
              <a:rPr kumimoji="0" lang="zh-TW" altLang="zh-TW" sz="1600" b="1"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若沒有標準答案但有參考答案：</a:t>
            </a:r>
            <a:endParaRPr kumimoji="0" lang="zh-TW" altLang="zh-TW" sz="16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a:p>
            <a:pPr marL="628650" lvl="1" indent="-171450" eaLnBrk="0" fontAlgn="base" hangingPunct="0">
              <a:spcBef>
                <a:spcPct val="0"/>
              </a:spcBef>
              <a:spcAft>
                <a:spcPct val="0"/>
              </a:spcAft>
              <a:buFont typeface="Arial" panose="020B0604020202020204" pitchFamily="34" charset="0"/>
              <a:buChar char="•"/>
            </a:pPr>
            <a:r>
              <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可以使用傳統的自然語言處理 (NLP) 方法，例如 BLEU 分數或 ROUGE 分數來評估。具體方法可以參考 </a:t>
            </a:r>
            <a:r>
              <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BLEU</a:t>
            </a:r>
            <a:r>
              <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 和 </a:t>
            </a:r>
            <a:r>
              <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ROUGE</a:t>
            </a:r>
            <a:r>
              <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 的說明。</a:t>
            </a:r>
          </a:p>
          <a:p>
            <a:pPr marL="628650" lvl="1" indent="-171450" eaLnBrk="0" fontAlgn="base" hangingPunct="0">
              <a:spcBef>
                <a:spcPct val="0"/>
              </a:spcBef>
              <a:spcAft>
                <a:spcPct val="0"/>
              </a:spcAft>
              <a:buFont typeface="Arial" panose="020B0604020202020204" pitchFamily="34" charset="0"/>
              <a:buChar char="•"/>
            </a:pPr>
            <a:r>
              <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也可以參考 OpenAI 提供的</a:t>
            </a:r>
            <a:r>
              <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摘要評估示例</a:t>
            </a:r>
            <a:r>
              <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a:t>
            </a:r>
          </a:p>
          <a:p>
            <a:pPr marL="628650" lvl="1" indent="-171450" eaLnBrk="0" fontAlgn="base" hangingPunct="0">
              <a:spcBef>
                <a:spcPct val="0"/>
              </a:spcBef>
              <a:spcAft>
                <a:spcPct val="0"/>
              </a:spcAft>
              <a:buFont typeface="Arial" panose="020B0604020202020204" pitchFamily="34" charset="0"/>
              <a:buChar char="•"/>
            </a:pPr>
            <a:r>
              <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計算詞嵌入 (embedding) 來比較相似度（語義相似度）。直接詢問大型語言模型 (LLM) 兩者是否相似。</a:t>
            </a:r>
            <a:endParaRPr kumimoji="0" lang="en-US"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6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tabLst/>
            </a:pPr>
            <a:r>
              <a:rPr kumimoji="0" lang="zh-TW" altLang="zh-TW" sz="1600" b="1"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若沒有參考答案但有評分指南（如評分標準、標準化評分表等）：</a:t>
            </a:r>
            <a:endParaRPr kumimoji="0" lang="zh-TW" altLang="zh-TW" sz="16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a:p>
            <a:pPr marL="628650" lvl="1" indent="-171450" eaLnBrk="0" fontAlgn="base" hangingPunct="0">
              <a:spcBef>
                <a:spcPct val="0"/>
              </a:spcBef>
              <a:spcAft>
                <a:spcPct val="0"/>
              </a:spcAft>
              <a:buFont typeface="Arial" panose="020B0604020202020204" pitchFamily="34" charset="0"/>
              <a:buChar char="•"/>
            </a:pPr>
            <a:r>
              <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依據評分指南，詢問 LLM 對內容進行評分，通常以 1 到 5 分的範圍進行評價。</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200"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170ABAF5-5285-A526-78D4-5DA130D8984E}"/>
              </a:ext>
            </a:extLst>
          </p:cNvPr>
          <p:cNvSpPr txBox="1"/>
          <p:nvPr/>
        </p:nvSpPr>
        <p:spPr>
          <a:xfrm>
            <a:off x="2478505" y="5437554"/>
            <a:ext cx="415498" cy="369332"/>
          </a:xfrm>
          <a:prstGeom prst="rect">
            <a:avLst/>
          </a:prstGeom>
          <a:noFill/>
        </p:spPr>
        <p:txBody>
          <a:bodyPr wrap="none" rtlCol="0">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錢</a:t>
            </a:r>
          </a:p>
        </p:txBody>
      </p:sp>
      <p:sp>
        <p:nvSpPr>
          <p:cNvPr id="19" name="文字方塊 18">
            <a:extLst>
              <a:ext uri="{FF2B5EF4-FFF2-40B4-BE49-F238E27FC236}">
                <a16:creationId xmlns:a16="http://schemas.microsoft.com/office/drawing/2014/main" id="{52D48925-4636-6D30-555A-ED49BA996330}"/>
              </a:ext>
            </a:extLst>
          </p:cNvPr>
          <p:cNvSpPr txBox="1"/>
          <p:nvPr/>
        </p:nvSpPr>
        <p:spPr>
          <a:xfrm>
            <a:off x="5239649" y="4934954"/>
            <a:ext cx="646331" cy="369332"/>
          </a:xfrm>
          <a:prstGeom prst="rect">
            <a:avLst/>
          </a:prstGeom>
          <a:noFill/>
        </p:spPr>
        <p:txBody>
          <a:bodyPr wrap="none" rtlCol="0">
            <a:spAutoFit/>
          </a:bodyPr>
          <a:lstStyle/>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時間</a:t>
            </a:r>
          </a:p>
        </p:txBody>
      </p:sp>
    </p:spTree>
    <p:extLst>
      <p:ext uri="{BB962C8B-B14F-4D97-AF65-F5344CB8AC3E}">
        <p14:creationId xmlns:p14="http://schemas.microsoft.com/office/powerpoint/2010/main" val="640982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Prompt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8160545" cy="4832092"/>
          </a:xfrm>
          <a:prstGeom prst="rect">
            <a:avLst/>
          </a:prstGeom>
          <a:noFill/>
        </p:spPr>
        <p:txBody>
          <a:bodyPr wrap="square">
            <a:spAutoFit/>
          </a:bodyPr>
          <a:lstStyle/>
          <a:p>
            <a:r>
              <a:rPr lang="en-US" altLang="zh-TW" sz="16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600" dirty="0">
                <a:solidFill>
                  <a:schemeClr val="accent6">
                    <a:lumMod val="10000"/>
                  </a:schemeClr>
                </a:solidFill>
                <a:latin typeface="微軟正黑體" panose="020B0604030504040204" pitchFamily="34" charset="-120"/>
                <a:ea typeface="微軟正黑體" panose="020B0604030504040204" pitchFamily="34" charset="-120"/>
              </a:rPr>
              <a:t> 關於 </a:t>
            </a:r>
            <a:r>
              <a:rPr lang="en-US" altLang="zh-TW" sz="1600" dirty="0">
                <a:solidFill>
                  <a:schemeClr val="accent6">
                    <a:lumMod val="10000"/>
                  </a:schemeClr>
                </a:solidFill>
                <a:latin typeface="微軟正黑體" panose="020B0604030504040204" pitchFamily="34" charset="-120"/>
                <a:ea typeface="微軟正黑體" panose="020B0604030504040204" pitchFamily="34" charset="-120"/>
              </a:rPr>
              <a:t>prompt </a:t>
            </a:r>
          </a:p>
          <a:p>
            <a:endParaRPr lang="en-US" altLang="zh-TW" sz="1600"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What is In-context Learning, and how does it work: The Beginner’s Guide</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https://www.lakera.ai/blog/what-is-in-context-learning</a:t>
            </a:r>
            <a:endParaRPr lang="en-US" altLang="zh-TW" sz="120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Principled Instructions Are All You Need for Questioning LLaMA-1/2, GPT-3.5/4</a:t>
            </a:r>
          </a:p>
          <a:p>
            <a:r>
              <a:rPr lang="en-US" altLang="zh-TW" sz="120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https://arxiv.org/abs/2312.16171v1</a:t>
            </a:r>
            <a:endParaRPr lang="en-US" altLang="zh-TW" sz="120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b="1" i="0" dirty="0">
                <a:solidFill>
                  <a:schemeClr val="accent6">
                    <a:lumMod val="10000"/>
                  </a:schemeClr>
                </a:solidFill>
                <a:effectLst/>
                <a:latin typeface="微軟正黑體" panose="020B0604030504040204" pitchFamily="34" charset="-120"/>
                <a:ea typeface="微軟正黑體" panose="020B0604030504040204" pitchFamily="34" charset="-120"/>
              </a:rPr>
              <a:t>ChatGPT Prompt Engineering for Developers</a:t>
            </a:r>
            <a:endPar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r>
              <a:rPr lang="en-US" altLang="zh-TW" sz="120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hlinkClick r:id="rId4"/>
              </a:rPr>
              <a:t>https://www.deeplearning.ai/short-courses/chatgpt-prompt-engineering-for-developers/</a:t>
            </a:r>
            <a:endParaRPr lang="en-US" altLang="zh-TW" sz="120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endParaRPr lang="en-US" altLang="zh-TW" sz="120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r>
              <a:rPr lang="en-US" altLang="zh-TW" sz="1200" b="1" i="0" dirty="0">
                <a:solidFill>
                  <a:srgbClr val="000000"/>
                </a:solidFill>
                <a:effectLst/>
                <a:highlight>
                  <a:srgbClr val="FFFFFF"/>
                </a:highlight>
                <a:latin typeface="微軟正黑體" panose="020B0604030504040204" pitchFamily="34" charset="-120"/>
                <a:ea typeface="微軟正黑體" panose="020B0604030504040204" pitchFamily="34" charset="-120"/>
              </a:rPr>
              <a:t>OpenAI’s Prompt Engineering Guide: Mastering ChatGPT for Advanced Applications</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hlinkClick r:id="rId5"/>
              </a:rPr>
              <a:t>https://www.unite.ai/openais-prompt-engineering-guide-mastering-chatgpt-for-advanced-applications/</a:t>
            </a:r>
            <a:endParaRPr lang="en-US" altLang="zh-TW" sz="120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endParaRPr lang="en-US" altLang="zh-TW" sz="120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endParaRPr>
          </a:p>
          <a:p>
            <a:r>
              <a:rPr lang="en-US" altLang="zh-TW" sz="1200" b="1" dirty="0" err="1">
                <a:solidFill>
                  <a:schemeClr val="accent6">
                    <a:lumMod val="10000"/>
                  </a:schemeClr>
                </a:solidFill>
                <a:latin typeface="微軟正黑體" panose="020B0604030504040204" pitchFamily="34" charset="-120"/>
                <a:ea typeface="微軟正黑體" panose="020B0604030504040204" pitchFamily="34" charset="-120"/>
              </a:rPr>
              <a:t>Openai</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 Prompt engineering guides </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https://platform.openai.com/docs/guides/prompt-engineering</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Azure Prompt engineering</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Guide</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7">
                  <a:extLst>
                    <a:ext uri="{A12FA001-AC4F-418D-AE19-62706E023703}">
                      <ahyp:hlinkClr xmlns:ahyp="http://schemas.microsoft.com/office/drawing/2018/hyperlinkcolor" val="tx"/>
                    </a:ext>
                  </a:extLst>
                </a:hlinkClick>
              </a:rPr>
              <a:t>https://learn.microsoft.com/en-us/azure/ai-services/openai/concepts/advanced-prompt-engineering?pivots=programming-language-chat-completions</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pPr lvl="1"/>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Anthropic Prompt engineering</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Guide </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https://docs.anthropic.com/claude/docs</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
        <p:nvSpPr>
          <p:cNvPr id="2" name="矩形: 圓角 1">
            <a:extLst>
              <a:ext uri="{FF2B5EF4-FFF2-40B4-BE49-F238E27FC236}">
                <a16:creationId xmlns:a16="http://schemas.microsoft.com/office/drawing/2014/main" id="{25F7BCD3-E7BA-E421-F889-74B2785A88F4}"/>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簡介</a:t>
            </a:r>
          </a:p>
        </p:txBody>
      </p:sp>
      <p:sp>
        <p:nvSpPr>
          <p:cNvPr id="5" name="文字方塊 4">
            <a:extLst>
              <a:ext uri="{FF2B5EF4-FFF2-40B4-BE49-F238E27FC236}">
                <a16:creationId xmlns:a16="http://schemas.microsoft.com/office/drawing/2014/main" id="{11F18657-8574-4821-DCEE-6D25AABD9863}"/>
              </a:ext>
            </a:extLst>
          </p:cNvPr>
          <p:cNvSpPr txBox="1"/>
          <p:nvPr/>
        </p:nvSpPr>
        <p:spPr>
          <a:xfrm>
            <a:off x="8551069" y="4323040"/>
            <a:ext cx="3336131" cy="1754326"/>
          </a:xfrm>
          <a:prstGeom prst="rect">
            <a:avLst/>
          </a:prstGeom>
          <a:noFill/>
        </p:spPr>
        <p:txBody>
          <a:bodyPr wrap="square">
            <a:spAutoFit/>
          </a:bodyPr>
          <a:lstStyle/>
          <a:p>
            <a:pPr>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指南 </a:t>
            </a:r>
            <a:r>
              <a:rPr lang="en-US" altLang="zh-TW" sz="1200" dirty="0">
                <a:latin typeface="微軟正黑體" panose="020B0604030504040204" pitchFamily="34" charset="-120"/>
                <a:ea typeface="微軟正黑體" panose="020B0604030504040204" pitchFamily="34" charset="-120"/>
              </a:rPr>
              <a:t>Guidelines </a:t>
            </a:r>
          </a:p>
          <a:p>
            <a:pPr marL="742950" lvl="1" indent="-2857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Principle 1: </a:t>
            </a:r>
            <a:r>
              <a:rPr lang="zh-TW" altLang="en-US" sz="1200" dirty="0">
                <a:latin typeface="微軟正黑體" panose="020B0604030504040204" pitchFamily="34" charset="-120"/>
                <a:ea typeface="微軟正黑體" panose="020B0604030504040204" pitchFamily="34" charset="-120"/>
              </a:rPr>
              <a:t>寫清晰且具體的指示</a:t>
            </a:r>
          </a:p>
          <a:p>
            <a:pPr marL="742950" lvl="1" indent="-2857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Principle 2: </a:t>
            </a:r>
            <a:r>
              <a:rPr lang="zh-TW" altLang="en-US" sz="1200" dirty="0">
                <a:latin typeface="微軟正黑體" panose="020B0604030504040204" pitchFamily="34" charset="-120"/>
                <a:ea typeface="微軟正黑體" panose="020B0604030504040204" pitchFamily="34" charset="-120"/>
              </a:rPr>
              <a:t>給模型思考時間</a:t>
            </a:r>
          </a:p>
          <a:p>
            <a:pPr>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常見基本用法示範</a:t>
            </a:r>
          </a:p>
          <a:p>
            <a:pPr marL="742950" lvl="1" indent="-2857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Summarizing </a:t>
            </a:r>
            <a:r>
              <a:rPr lang="zh-TW" altLang="en-US" sz="1200" dirty="0">
                <a:latin typeface="微軟正黑體" panose="020B0604030504040204" pitchFamily="34" charset="-120"/>
                <a:ea typeface="微軟正黑體" panose="020B0604030504040204" pitchFamily="34" charset="-120"/>
              </a:rPr>
              <a:t>摘要</a:t>
            </a:r>
          </a:p>
          <a:p>
            <a:pPr marL="742950" lvl="1" indent="-2857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Inferring </a:t>
            </a:r>
            <a:r>
              <a:rPr lang="zh-TW" altLang="en-US" sz="1200" dirty="0">
                <a:latin typeface="微軟正黑體" panose="020B0604030504040204" pitchFamily="34" charset="-120"/>
                <a:ea typeface="微軟正黑體" panose="020B0604030504040204" pitchFamily="34" charset="-120"/>
              </a:rPr>
              <a:t>推理</a:t>
            </a:r>
          </a:p>
          <a:p>
            <a:pPr marL="742950" lvl="1" indent="-2857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Transforming </a:t>
            </a:r>
            <a:r>
              <a:rPr lang="zh-TW" altLang="en-US" sz="1200" dirty="0">
                <a:latin typeface="微軟正黑體" panose="020B0604030504040204" pitchFamily="34" charset="-120"/>
                <a:ea typeface="微軟正黑體" panose="020B0604030504040204" pitchFamily="34" charset="-120"/>
              </a:rPr>
              <a:t>文本轉換、翻譯</a:t>
            </a:r>
          </a:p>
          <a:p>
            <a:pPr marL="742950" lvl="1" indent="-2857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Expanding </a:t>
            </a:r>
            <a:r>
              <a:rPr lang="zh-TW" altLang="en-US" sz="1200" dirty="0">
                <a:latin typeface="微軟正黑體" panose="020B0604030504040204" pitchFamily="34" charset="-120"/>
                <a:ea typeface="微軟正黑體" panose="020B0604030504040204" pitchFamily="34" charset="-120"/>
              </a:rPr>
              <a:t>擴寫</a:t>
            </a:r>
          </a:p>
          <a:p>
            <a:pPr marL="742950" lvl="1" indent="-2857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Chatbot </a:t>
            </a:r>
            <a:r>
              <a:rPr lang="zh-TW" altLang="en-US" sz="1200" dirty="0">
                <a:latin typeface="微軟正黑體" panose="020B0604030504040204" pitchFamily="34" charset="-120"/>
                <a:ea typeface="微軟正黑體" panose="020B0604030504040204" pitchFamily="34" charset="-120"/>
              </a:rPr>
              <a:t>聊天機器人</a:t>
            </a:r>
          </a:p>
        </p:txBody>
      </p:sp>
      <p:cxnSp>
        <p:nvCxnSpPr>
          <p:cNvPr id="9" name="接點: 肘形 8">
            <a:extLst>
              <a:ext uri="{FF2B5EF4-FFF2-40B4-BE49-F238E27FC236}">
                <a16:creationId xmlns:a16="http://schemas.microsoft.com/office/drawing/2014/main" id="{FE64E8D3-9E62-2A83-5D0E-3502E7A1683F}"/>
              </a:ext>
            </a:extLst>
          </p:cNvPr>
          <p:cNvCxnSpPr>
            <a:endCxn id="5" idx="0"/>
          </p:cNvCxnSpPr>
          <p:nvPr/>
        </p:nvCxnSpPr>
        <p:spPr>
          <a:xfrm>
            <a:off x="6943725" y="3362325"/>
            <a:ext cx="3275410" cy="96071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3729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fontAlgn="ctr"/>
            <a:r>
              <a:rPr lang="zh-TW" altLang="en-US" b="1" dirty="0">
                <a:solidFill>
                  <a:srgbClr val="0D0D0D"/>
                </a:solidFill>
                <a:latin typeface="微軟正黑體" panose="020B0604030504040204" pitchFamily="34" charset="-120"/>
                <a:ea typeface="微軟正黑體" panose="020B0604030504040204" pitchFamily="34" charset="-120"/>
              </a:rPr>
              <a:t>嘿嘿嘿</a:t>
            </a:r>
            <a:endParaRPr lang="en-US" altLang="zh-TW" sz="18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4914EC18-52B1-F5AB-7F70-BA7E4E479C18}"/>
              </a:ext>
            </a:extLst>
          </p:cNvPr>
          <p:cNvSpPr txBox="1"/>
          <p:nvPr/>
        </p:nvSpPr>
        <p:spPr>
          <a:xfrm>
            <a:off x="1055440" y="1546534"/>
            <a:ext cx="6912768" cy="2862322"/>
          </a:xfrm>
          <a:prstGeom prst="rect">
            <a:avLst/>
          </a:prstGeom>
          <a:noFill/>
        </p:spPr>
        <p:txBody>
          <a:bodyPr wrap="square">
            <a:spAutoFit/>
          </a:bodyPr>
          <a:lstStyle/>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Chaining Prompts</a:t>
            </a:r>
          </a:p>
          <a:p>
            <a:r>
              <a:rPr lang="zh-TW" altLang="en-US" dirty="0">
                <a:solidFill>
                  <a:srgbClr val="0D0D0D"/>
                </a:solidFill>
                <a:latin typeface="微軟正黑體" panose="020B0604030504040204" pitchFamily="34" charset="-120"/>
                <a:ea typeface="微軟正黑體" panose="020B0604030504040204" pitchFamily="34" charset="-120"/>
              </a:rPr>
              <a:t>串接外部工具</a:t>
            </a:r>
            <a:endParaRPr lang="en-US" altLang="zh-TW" dirty="0">
              <a:solidFill>
                <a:srgbClr val="0D0D0D"/>
              </a:solidFill>
              <a:latin typeface="微軟正黑體" panose="020B0604030504040204" pitchFamily="34" charset="-120"/>
              <a:ea typeface="微軟正黑體" panose="020B0604030504040204" pitchFamily="34" charset="-120"/>
            </a:endParaRPr>
          </a:p>
          <a:p>
            <a:endParaRPr lang="en-US" altLang="zh-TW" dirty="0">
              <a:solidFill>
                <a:srgbClr val="0D0D0D"/>
              </a:solidFill>
              <a:latin typeface="微軟正黑體" panose="020B0604030504040204" pitchFamily="34" charset="-120"/>
              <a:ea typeface="微軟正黑體" panose="020B0604030504040204" pitchFamily="34" charset="-120"/>
            </a:endParaRPr>
          </a:p>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Summarization</a:t>
            </a:r>
          </a:p>
          <a:p>
            <a:r>
              <a:rPr lang="zh-TW" altLang="en-US" dirty="0">
                <a:solidFill>
                  <a:srgbClr val="0D0D0D"/>
                </a:solidFill>
                <a:latin typeface="微軟正黑體" panose="020B0604030504040204" pitchFamily="34" charset="-120"/>
                <a:ea typeface="微軟正黑體" panose="020B0604030504040204" pitchFamily="34" charset="-120"/>
              </a:rPr>
              <a:t>長文本摘要策略</a:t>
            </a:r>
            <a:endParaRPr lang="en-US" altLang="zh-TW" dirty="0">
              <a:solidFill>
                <a:srgbClr val="0D0D0D"/>
              </a:solidFill>
              <a:latin typeface="微軟正黑體" panose="020B0604030504040204" pitchFamily="34" charset="-120"/>
              <a:ea typeface="微軟正黑體" panose="020B0604030504040204" pitchFamily="34" charset="-120"/>
            </a:endParaRPr>
          </a:p>
          <a:p>
            <a:endParaRPr lang="en-US" altLang="zh-TW" dirty="0">
              <a:solidFill>
                <a:srgbClr val="0D0D0D"/>
              </a:solidFill>
              <a:latin typeface="微軟正黑體" panose="020B0604030504040204" pitchFamily="34" charset="-120"/>
              <a:ea typeface="微軟正黑體" panose="020B0604030504040204" pitchFamily="34" charset="-120"/>
            </a:endParaRPr>
          </a:p>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Retriever Augmented </a:t>
            </a:r>
          </a:p>
          <a:p>
            <a:r>
              <a:rPr lang="zh-TW" altLang="en-US" dirty="0">
                <a:solidFill>
                  <a:srgbClr val="0D0D0D"/>
                </a:solidFill>
                <a:latin typeface="微軟正黑體" panose="020B0604030504040204" pitchFamily="34" charset="-120"/>
                <a:ea typeface="微軟正黑體" panose="020B0604030504040204" pitchFamily="34" charset="-120"/>
              </a:rPr>
              <a:t>檢索增強生成</a:t>
            </a:r>
            <a:r>
              <a:rPr lang="en-US" altLang="zh-TW" dirty="0">
                <a:solidFill>
                  <a:srgbClr val="0D0D0D"/>
                </a:solidFill>
                <a:latin typeface="微軟正黑體" panose="020B0604030504040204" pitchFamily="34" charset="-120"/>
                <a:ea typeface="微軟正黑體" panose="020B0604030504040204" pitchFamily="34" charset="-120"/>
              </a:rPr>
              <a:t>(RAG)</a:t>
            </a:r>
          </a:p>
          <a:p>
            <a:endParaRPr lang="zh-TW" altLang="en-US" dirty="0">
              <a:solidFill>
                <a:srgbClr val="0D0D0D"/>
              </a:solidFill>
              <a:latin typeface="微軟正黑體" panose="020B0604030504040204" pitchFamily="34" charset="-120"/>
              <a:ea typeface="微軟正黑體" panose="020B0604030504040204" pitchFamily="34" charset="-120"/>
            </a:endParaRPr>
          </a:p>
          <a:p>
            <a:endParaRPr lang="zh-TW" altLang="en-US" dirty="0">
              <a:solidFill>
                <a:srgbClr val="0D0D0D"/>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95229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2800" b="1" i="0" dirty="0">
                <a:solidFill>
                  <a:srgbClr val="0D0D0D"/>
                </a:solidFill>
                <a:effectLst/>
                <a:highlight>
                  <a:srgbClr val="FFFFFF"/>
                </a:highlight>
                <a:latin typeface="微軟正黑體" panose="020B0604030504040204" pitchFamily="34" charset="-120"/>
                <a:ea typeface="微軟正黑體" panose="020B0604030504040204" pitchFamily="34" charset="-120"/>
              </a:rPr>
              <a:t>Chaining Prompts</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523867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0AECF3F-6BE7-E0AF-7B58-0893D52F41E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圓角 5">
            <a:extLst>
              <a:ext uri="{FF2B5EF4-FFF2-40B4-BE49-F238E27FC236}">
                <a16:creationId xmlns:a16="http://schemas.microsoft.com/office/drawing/2014/main" id="{34F12CE8-78C2-24FC-0561-E7A2A03AC7B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Prompt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串接</a:t>
            </a:r>
          </a:p>
        </p:txBody>
      </p:sp>
      <p:sp>
        <p:nvSpPr>
          <p:cNvPr id="7" name="標題 1">
            <a:extLst>
              <a:ext uri="{FF2B5EF4-FFF2-40B4-BE49-F238E27FC236}">
                <a16:creationId xmlns:a16="http://schemas.microsoft.com/office/drawing/2014/main" id="{17CE8C80-4C39-66DA-A50E-DEE91F5E520D}"/>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Chaining Prompts</a:t>
            </a:r>
          </a:p>
        </p:txBody>
      </p:sp>
      <p:sp>
        <p:nvSpPr>
          <p:cNvPr id="8" name="文字方塊 7">
            <a:extLst>
              <a:ext uri="{FF2B5EF4-FFF2-40B4-BE49-F238E27FC236}">
                <a16:creationId xmlns:a16="http://schemas.microsoft.com/office/drawing/2014/main" id="{F8E2CC9D-AAC6-D1BB-8746-89FF2EBA259B}"/>
              </a:ext>
            </a:extLst>
          </p:cNvPr>
          <p:cNvSpPr txBox="1"/>
          <p:nvPr/>
        </p:nvSpPr>
        <p:spPr>
          <a:xfrm>
            <a:off x="390524" y="1340768"/>
            <a:ext cx="5507000" cy="226215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將任務拆分為多個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Prompts</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，每次只執行一個子任務，並將前一個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Prompt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的輸出作為下一個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Prompt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的（部分）輸入。</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這種鏈式方法通常能夠獲得更穩定的最終結果，而且在進行錯誤排除時也更加簡單。然而，這樣的做法可能會</a:t>
            </a:r>
            <a:r>
              <a:rPr lang="zh-TW" altLang="en-US" sz="1200" dirty="0">
                <a:solidFill>
                  <a:srgbClr val="0070C0"/>
                </a:solidFill>
                <a:latin typeface="微軟正黑體" panose="020B0604030504040204" pitchFamily="34" charset="-120"/>
                <a:ea typeface="微軟正黑體" panose="020B0604030504040204" pitchFamily="34" charset="-120"/>
              </a:rPr>
              <a:t>增加 </a:t>
            </a:r>
            <a:r>
              <a:rPr lang="en-US" altLang="zh-TW" sz="1200" dirty="0">
                <a:solidFill>
                  <a:srgbClr val="0070C0"/>
                </a:solidFill>
                <a:latin typeface="微軟正黑體" panose="020B0604030504040204" pitchFamily="34" charset="-120"/>
                <a:ea typeface="微軟正黑體" panose="020B0604030504040204" pitchFamily="34" charset="-120"/>
              </a:rPr>
              <a:t>API </a:t>
            </a:r>
            <a:r>
              <a:rPr lang="zh-TW" altLang="en-US" sz="1200" dirty="0">
                <a:solidFill>
                  <a:srgbClr val="0070C0"/>
                </a:solidFill>
                <a:latin typeface="微軟正黑體" panose="020B0604030504040204" pitchFamily="34" charset="-120"/>
                <a:ea typeface="微軟正黑體" panose="020B0604030504040204" pitchFamily="34" charset="-120"/>
              </a:rPr>
              <a:t>呼叫的延遲時間</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，並且使用的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tokens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數量也會更多。</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dirty="0">
                <a:solidFill>
                  <a:srgbClr val="1B769B"/>
                </a:solidFill>
                <a:latin typeface="微軟正黑體" panose="020B0604030504040204" pitchFamily="34" charset="-120"/>
                <a:ea typeface="微軟正黑體" panose="020B0604030504040204" pitchFamily="34" charset="-120"/>
              </a:rPr>
              <a:t>**當需要整合外部工具時，只能採用 </a:t>
            </a:r>
            <a:r>
              <a:rPr lang="en-US" altLang="zh-TW" sz="1200" dirty="0">
                <a:solidFill>
                  <a:srgbClr val="1B769B"/>
                </a:solidFill>
                <a:latin typeface="微軟正黑體" panose="020B0604030504040204" pitchFamily="34" charset="-120"/>
                <a:ea typeface="微軟正黑體" panose="020B0604030504040204" pitchFamily="34" charset="-120"/>
              </a:rPr>
              <a:t>Chaining </a:t>
            </a:r>
            <a:r>
              <a:rPr lang="zh-TW" altLang="en-US" sz="1200" dirty="0">
                <a:solidFill>
                  <a:srgbClr val="1B769B"/>
                </a:solidFill>
                <a:latin typeface="微軟正黑體" panose="020B0604030504040204" pitchFamily="34" charset="-120"/>
                <a:ea typeface="微軟正黑體" panose="020B0604030504040204" pitchFamily="34" charset="-120"/>
              </a:rPr>
              <a:t>方法，無法使用 </a:t>
            </a:r>
            <a:r>
              <a:rPr lang="en-US" altLang="zh-TW" sz="1200" dirty="0" err="1">
                <a:solidFill>
                  <a:srgbClr val="1B769B"/>
                </a:solidFill>
                <a:latin typeface="微軟正黑體" panose="020B0604030504040204" pitchFamily="34" charset="-120"/>
                <a:ea typeface="微軟正黑體" panose="020B0604030504040204" pitchFamily="34" charset="-120"/>
              </a:rPr>
              <a:t>CoT</a:t>
            </a:r>
            <a:r>
              <a:rPr lang="zh-TW" altLang="en-US" sz="1200" dirty="0">
                <a:solidFill>
                  <a:srgbClr val="1B769B"/>
                </a:solidFill>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3" name="圖片 2">
            <a:extLst>
              <a:ext uri="{FF2B5EF4-FFF2-40B4-BE49-F238E27FC236}">
                <a16:creationId xmlns:a16="http://schemas.microsoft.com/office/drawing/2014/main" id="{9CB277A5-25BB-C587-A32F-B39BDE4E59BD}"/>
              </a:ext>
            </a:extLst>
          </p:cNvPr>
          <p:cNvPicPr>
            <a:picLocks noChangeAspect="1"/>
          </p:cNvPicPr>
          <p:nvPr/>
        </p:nvPicPr>
        <p:blipFill rotWithShape="1">
          <a:blip r:embed="rId2"/>
          <a:srcRect l="9063" t="35695" r="11562" b="29445"/>
          <a:stretch/>
        </p:blipFill>
        <p:spPr>
          <a:xfrm>
            <a:off x="531228" y="3984845"/>
            <a:ext cx="4943476" cy="1221272"/>
          </a:xfrm>
          <a:prstGeom prst="rect">
            <a:avLst/>
          </a:prstGeom>
        </p:spPr>
      </p:pic>
      <p:cxnSp>
        <p:nvCxnSpPr>
          <p:cNvPr id="10" name="接點: 肘形 9">
            <a:extLst>
              <a:ext uri="{FF2B5EF4-FFF2-40B4-BE49-F238E27FC236}">
                <a16:creationId xmlns:a16="http://schemas.microsoft.com/office/drawing/2014/main" id="{2D31313F-7D33-648B-C48A-9B0D88E5493A}"/>
              </a:ext>
            </a:extLst>
          </p:cNvPr>
          <p:cNvCxnSpPr>
            <a:cxnSpLocks/>
          </p:cNvCxnSpPr>
          <p:nvPr/>
        </p:nvCxnSpPr>
        <p:spPr>
          <a:xfrm rot="16200000" flipH="1">
            <a:off x="1262932" y="4794801"/>
            <a:ext cx="819151" cy="220816"/>
          </a:xfrm>
          <a:prstGeom prst="bentConnector3">
            <a:avLst>
              <a:gd name="adj1" fmla="val -1163"/>
            </a:avLst>
          </a:prstGeom>
          <a:ln>
            <a:prstDash val="sysDot"/>
            <a:tailEnd type="triangle"/>
          </a:ln>
        </p:spPr>
        <p:style>
          <a:lnRef idx="1">
            <a:schemeClr val="dk1"/>
          </a:lnRef>
          <a:fillRef idx="0">
            <a:schemeClr val="dk1"/>
          </a:fillRef>
          <a:effectRef idx="0">
            <a:schemeClr val="dk1"/>
          </a:effectRef>
          <a:fontRef idx="minor">
            <a:schemeClr val="tx1"/>
          </a:fontRef>
        </p:style>
      </p:cxnSp>
      <p:cxnSp>
        <p:nvCxnSpPr>
          <p:cNvPr id="15" name="接點: 肘形 14">
            <a:extLst>
              <a:ext uri="{FF2B5EF4-FFF2-40B4-BE49-F238E27FC236}">
                <a16:creationId xmlns:a16="http://schemas.microsoft.com/office/drawing/2014/main" id="{C9067F52-8B10-E6F8-C745-4A881D040FFA}"/>
              </a:ext>
            </a:extLst>
          </p:cNvPr>
          <p:cNvCxnSpPr>
            <a:cxnSpLocks/>
          </p:cNvCxnSpPr>
          <p:nvPr/>
        </p:nvCxnSpPr>
        <p:spPr>
          <a:xfrm rot="16200000" flipH="1">
            <a:off x="2694274" y="4794803"/>
            <a:ext cx="819151" cy="220816"/>
          </a:xfrm>
          <a:prstGeom prst="bentConnector3">
            <a:avLst>
              <a:gd name="adj1" fmla="val -1163"/>
            </a:avLst>
          </a:prstGeom>
          <a:ln>
            <a:prstDash val="sysDot"/>
            <a:tailEnd type="triangle"/>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026C4A38-0895-80DD-9633-5C981B7EF92D}"/>
              </a:ext>
            </a:extLst>
          </p:cNvPr>
          <p:cNvCxnSpPr>
            <a:cxnSpLocks/>
          </p:cNvCxnSpPr>
          <p:nvPr/>
        </p:nvCxnSpPr>
        <p:spPr>
          <a:xfrm rot="16200000" flipH="1">
            <a:off x="4097046" y="4785279"/>
            <a:ext cx="819151" cy="220816"/>
          </a:xfrm>
          <a:prstGeom prst="bentConnector3">
            <a:avLst>
              <a:gd name="adj1" fmla="val -1163"/>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17" name="矩形: 圓角 16">
            <a:extLst>
              <a:ext uri="{FF2B5EF4-FFF2-40B4-BE49-F238E27FC236}">
                <a16:creationId xmlns:a16="http://schemas.microsoft.com/office/drawing/2014/main" id="{D58EB19E-D311-F04E-C8BD-00B2C7588C19}"/>
              </a:ext>
            </a:extLst>
          </p:cNvPr>
          <p:cNvSpPr/>
          <p:nvPr/>
        </p:nvSpPr>
        <p:spPr>
          <a:xfrm>
            <a:off x="1476375" y="5328037"/>
            <a:ext cx="609600" cy="316395"/>
          </a:xfrm>
          <a:prstGeom prst="roundRect">
            <a:avLst/>
          </a:prstGeom>
          <a:solidFill>
            <a:srgbClr val="1B7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Tool 1</a:t>
            </a:r>
            <a:endParaRPr lang="zh-TW" altLang="en-US" sz="1000" dirty="0"/>
          </a:p>
        </p:txBody>
      </p:sp>
      <p:sp>
        <p:nvSpPr>
          <p:cNvPr id="21" name="矩形: 圓角 20">
            <a:extLst>
              <a:ext uri="{FF2B5EF4-FFF2-40B4-BE49-F238E27FC236}">
                <a16:creationId xmlns:a16="http://schemas.microsoft.com/office/drawing/2014/main" id="{EF4DD54F-701C-32B0-26E8-CA1B31E7C267}"/>
              </a:ext>
            </a:extLst>
          </p:cNvPr>
          <p:cNvSpPr/>
          <p:nvPr/>
        </p:nvSpPr>
        <p:spPr>
          <a:xfrm>
            <a:off x="2918983" y="5328037"/>
            <a:ext cx="609600" cy="316395"/>
          </a:xfrm>
          <a:prstGeom prst="roundRect">
            <a:avLst/>
          </a:prstGeom>
          <a:solidFill>
            <a:srgbClr val="1B7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Tool 2</a:t>
            </a:r>
            <a:endParaRPr lang="zh-TW" altLang="en-US" sz="1000" dirty="0"/>
          </a:p>
        </p:txBody>
      </p:sp>
      <p:sp>
        <p:nvSpPr>
          <p:cNvPr id="23" name="矩形: 圓角 22">
            <a:extLst>
              <a:ext uri="{FF2B5EF4-FFF2-40B4-BE49-F238E27FC236}">
                <a16:creationId xmlns:a16="http://schemas.microsoft.com/office/drawing/2014/main" id="{769324DD-FBE4-7D19-052B-F4912550A986}"/>
              </a:ext>
            </a:extLst>
          </p:cNvPr>
          <p:cNvSpPr/>
          <p:nvPr/>
        </p:nvSpPr>
        <p:spPr>
          <a:xfrm>
            <a:off x="4321755" y="5328037"/>
            <a:ext cx="609600" cy="316395"/>
          </a:xfrm>
          <a:prstGeom prst="roundRect">
            <a:avLst/>
          </a:prstGeom>
          <a:solidFill>
            <a:srgbClr val="1B7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t>Tool N</a:t>
            </a:r>
            <a:endParaRPr lang="zh-TW" altLang="en-US" sz="1000" dirty="0"/>
          </a:p>
        </p:txBody>
      </p:sp>
      <p:sp>
        <p:nvSpPr>
          <p:cNvPr id="59" name="文字方塊 58">
            <a:extLst>
              <a:ext uri="{FF2B5EF4-FFF2-40B4-BE49-F238E27FC236}">
                <a16:creationId xmlns:a16="http://schemas.microsoft.com/office/drawing/2014/main" id="{4385AD0E-EFEE-DF03-45FB-4AD99A660774}"/>
              </a:ext>
            </a:extLst>
          </p:cNvPr>
          <p:cNvSpPr txBox="1"/>
          <p:nvPr/>
        </p:nvSpPr>
        <p:spPr>
          <a:xfrm>
            <a:off x="6977296" y="1798659"/>
            <a:ext cx="4279748" cy="3970318"/>
          </a:xfrm>
          <a:prstGeom prst="rect">
            <a:avLst/>
          </a:prstGeom>
          <a:noFill/>
        </p:spPr>
        <p:txBody>
          <a:bodyPr wrap="squar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Step 1: Create and Organize Prompt Recipes</a:t>
            </a:r>
          </a:p>
          <a:p>
            <a:pPr>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創建可重用的提示詞模板</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：根據每個步驟或任務的核心要素，編寫提示詞模板。</a:t>
            </a:r>
          </a:p>
          <a:p>
            <a:pPr>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組織提示庫</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：將這些配方存入一個便於日後檢索和更新的庫中。</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Step 2: Identify and Sequence Main Prompts</a:t>
            </a:r>
          </a:p>
          <a:p>
            <a:pPr>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識別主要提示</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：分解任務，確定完成目標所需的主要步驟。</a:t>
            </a:r>
          </a:p>
          <a:p>
            <a:pPr>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決定執行順序</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：安排每個提示的執行順序，確保步驟有序進行。</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Step 3: Define Inputs and Outputs</a:t>
            </a:r>
          </a:p>
          <a:p>
            <a:pPr>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明確輸入和輸出</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：為每個提示定義所需的輸入信息和預期的輸出結果。</a:t>
            </a:r>
          </a:p>
          <a:p>
            <a:pPr>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確保兼容性</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：檢查每個提示的輸出是否能作為下一提示的有效輸入。</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Step 4: Execute the Prompt Chain</a:t>
            </a:r>
          </a:p>
          <a:p>
            <a:pPr>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執行提示鏈</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：按順序逐步執行提示，確保每個步驟的輸出能正確傳遞到下一步。</a:t>
            </a:r>
          </a:p>
          <a:p>
            <a:pPr>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迭代處理</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：重複這一過程，直到完成整個任務。</a:t>
            </a:r>
          </a:p>
        </p:txBody>
      </p:sp>
      <p:pic>
        <p:nvPicPr>
          <p:cNvPr id="9" name="Picture 3" descr="A comparison of this blog post and the two previous ones (blog #1 and blog #2)">
            <a:extLst>
              <a:ext uri="{FF2B5EF4-FFF2-40B4-BE49-F238E27FC236}">
                <a16:creationId xmlns:a16="http://schemas.microsoft.com/office/drawing/2014/main" id="{A611251A-5A8E-F79A-F54D-9EAA5836B8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36"/>
          <a:stretch/>
        </p:blipFill>
        <p:spPr bwMode="auto">
          <a:xfrm>
            <a:off x="402873" y="3680784"/>
            <a:ext cx="5401951" cy="2429805"/>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13">
            <a:extLst>
              <a:ext uri="{FF2B5EF4-FFF2-40B4-BE49-F238E27FC236}">
                <a16:creationId xmlns:a16="http://schemas.microsoft.com/office/drawing/2014/main" id="{F62E3030-82BD-1B20-3BBC-85AD972A2A2E}"/>
              </a:ext>
            </a:extLst>
          </p:cNvPr>
          <p:cNvPicPr>
            <a:picLocks noChangeAspect="1"/>
          </p:cNvPicPr>
          <p:nvPr/>
        </p:nvPicPr>
        <p:blipFill>
          <a:blip r:embed="rId4"/>
          <a:stretch>
            <a:fillRect/>
          </a:stretch>
        </p:blipFill>
        <p:spPr>
          <a:xfrm>
            <a:off x="4449273" y="5429833"/>
            <a:ext cx="421248" cy="407747"/>
          </a:xfrm>
          <a:prstGeom prst="rect">
            <a:avLst/>
          </a:prstGeom>
        </p:spPr>
      </p:pic>
      <p:pic>
        <p:nvPicPr>
          <p:cNvPr id="18" name="圖片 17">
            <a:extLst>
              <a:ext uri="{FF2B5EF4-FFF2-40B4-BE49-F238E27FC236}">
                <a16:creationId xmlns:a16="http://schemas.microsoft.com/office/drawing/2014/main" id="{075FE7B7-ABD8-71AC-C415-11B5A7A983A8}"/>
              </a:ext>
            </a:extLst>
          </p:cNvPr>
          <p:cNvPicPr>
            <a:picLocks noChangeAspect="1"/>
          </p:cNvPicPr>
          <p:nvPr/>
        </p:nvPicPr>
        <p:blipFill>
          <a:blip r:embed="rId4"/>
          <a:stretch>
            <a:fillRect/>
          </a:stretch>
        </p:blipFill>
        <p:spPr>
          <a:xfrm>
            <a:off x="4939581" y="5429833"/>
            <a:ext cx="421248" cy="407747"/>
          </a:xfrm>
          <a:prstGeom prst="rect">
            <a:avLst/>
          </a:prstGeom>
        </p:spPr>
      </p:pic>
      <p:pic>
        <p:nvPicPr>
          <p:cNvPr id="19" name="圖片 18">
            <a:extLst>
              <a:ext uri="{FF2B5EF4-FFF2-40B4-BE49-F238E27FC236}">
                <a16:creationId xmlns:a16="http://schemas.microsoft.com/office/drawing/2014/main" id="{F2E0CD9E-CAE1-F292-91BE-C4081D0FF297}"/>
              </a:ext>
            </a:extLst>
          </p:cNvPr>
          <p:cNvPicPr>
            <a:picLocks noChangeAspect="1"/>
          </p:cNvPicPr>
          <p:nvPr/>
        </p:nvPicPr>
        <p:blipFill>
          <a:blip r:embed="rId4"/>
          <a:stretch>
            <a:fillRect/>
          </a:stretch>
        </p:blipFill>
        <p:spPr>
          <a:xfrm>
            <a:off x="5432061" y="5429833"/>
            <a:ext cx="421248" cy="407747"/>
          </a:xfrm>
          <a:prstGeom prst="rect">
            <a:avLst/>
          </a:prstGeom>
        </p:spPr>
      </p:pic>
      <p:sp>
        <p:nvSpPr>
          <p:cNvPr id="22" name="文字方塊 21">
            <a:extLst>
              <a:ext uri="{FF2B5EF4-FFF2-40B4-BE49-F238E27FC236}">
                <a16:creationId xmlns:a16="http://schemas.microsoft.com/office/drawing/2014/main" id="{D9374BCD-1F53-FD32-395C-33F9723A750E}"/>
              </a:ext>
            </a:extLst>
          </p:cNvPr>
          <p:cNvSpPr txBox="1"/>
          <p:nvPr/>
        </p:nvSpPr>
        <p:spPr>
          <a:xfrm>
            <a:off x="934956" y="3323083"/>
            <a:ext cx="907256" cy="459485"/>
          </a:xfrm>
          <a:prstGeom prst="rect">
            <a:avLst/>
          </a:prstGeom>
          <a:noFill/>
        </p:spPr>
        <p:txBody>
          <a:bodyPr wrap="square">
            <a:spAutoFit/>
          </a:bodyPr>
          <a:lstStyle/>
          <a:p>
            <a:pPr marR="0" lvl="0" algn="l" defTabSz="914400" rtl="0" eaLnBrk="1" fontAlgn="auto" latinLnBrk="0" hangingPunct="1">
              <a:lnSpc>
                <a:spcPct val="150000"/>
              </a:lnSpc>
              <a:spcBef>
                <a:spcPct val="0"/>
              </a:spcBef>
              <a:spcAft>
                <a:spcPts val="0"/>
              </a:spcAft>
              <a:buClrTx/>
              <a:buSzTx/>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Type I</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4" name="文字方塊 23">
            <a:extLst>
              <a:ext uri="{FF2B5EF4-FFF2-40B4-BE49-F238E27FC236}">
                <a16:creationId xmlns:a16="http://schemas.microsoft.com/office/drawing/2014/main" id="{6D6321EB-A568-A6A1-25BB-8F409DE59B49}"/>
              </a:ext>
            </a:extLst>
          </p:cNvPr>
          <p:cNvSpPr txBox="1"/>
          <p:nvPr/>
        </p:nvSpPr>
        <p:spPr>
          <a:xfrm>
            <a:off x="2512571" y="3323083"/>
            <a:ext cx="1044472" cy="459485"/>
          </a:xfrm>
          <a:prstGeom prst="rect">
            <a:avLst/>
          </a:prstGeom>
          <a:noFill/>
        </p:spPr>
        <p:txBody>
          <a:bodyPr wrap="square">
            <a:spAutoFit/>
          </a:bodyPr>
          <a:lstStyle/>
          <a:p>
            <a:pPr marR="0" lvl="0" algn="l" defTabSz="914400" rtl="0" eaLnBrk="1" fontAlgn="auto" latinLnBrk="0" hangingPunct="1">
              <a:lnSpc>
                <a:spcPct val="150000"/>
              </a:lnSpc>
              <a:spcBef>
                <a:spcPct val="0"/>
              </a:spcBef>
              <a:spcAft>
                <a:spcPts val="0"/>
              </a:spcAft>
              <a:buClrTx/>
              <a:buSzTx/>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Type II</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5" name="文字方塊 24">
            <a:extLst>
              <a:ext uri="{FF2B5EF4-FFF2-40B4-BE49-F238E27FC236}">
                <a16:creationId xmlns:a16="http://schemas.microsoft.com/office/drawing/2014/main" id="{D86A9914-29CF-9273-6D31-8FA0EA516CF7}"/>
              </a:ext>
            </a:extLst>
          </p:cNvPr>
          <p:cNvSpPr txBox="1"/>
          <p:nvPr/>
        </p:nvSpPr>
        <p:spPr>
          <a:xfrm>
            <a:off x="4221131" y="3323083"/>
            <a:ext cx="1041334" cy="459485"/>
          </a:xfrm>
          <a:prstGeom prst="rect">
            <a:avLst/>
          </a:prstGeom>
          <a:noFill/>
        </p:spPr>
        <p:txBody>
          <a:bodyPr wrap="square">
            <a:spAutoFit/>
          </a:bodyPr>
          <a:lstStyle/>
          <a:p>
            <a:pPr marR="0" lvl="0" algn="l" defTabSz="914400" rtl="0" eaLnBrk="1" fontAlgn="auto" latinLnBrk="0" hangingPunct="1">
              <a:lnSpc>
                <a:spcPct val="150000"/>
              </a:lnSpc>
              <a:spcBef>
                <a:spcPct val="0"/>
              </a:spcBef>
              <a:spcAft>
                <a:spcPts val="0"/>
              </a:spcAft>
              <a:buClrTx/>
              <a:buSzTx/>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Type III</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744749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0AECF3F-6BE7-E0AF-7B58-0893D52F41E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圓角 5">
            <a:extLst>
              <a:ext uri="{FF2B5EF4-FFF2-40B4-BE49-F238E27FC236}">
                <a16:creationId xmlns:a16="http://schemas.microsoft.com/office/drawing/2014/main" id="{34F12CE8-78C2-24FC-0561-E7A2A03AC7B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Prompt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串接</a:t>
            </a:r>
          </a:p>
        </p:txBody>
      </p:sp>
      <p:sp>
        <p:nvSpPr>
          <p:cNvPr id="7" name="標題 1">
            <a:extLst>
              <a:ext uri="{FF2B5EF4-FFF2-40B4-BE49-F238E27FC236}">
                <a16:creationId xmlns:a16="http://schemas.microsoft.com/office/drawing/2014/main" id="{17CE8C80-4C39-66DA-A50E-DEE91F5E520D}"/>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總結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Chaining Prompts </a:t>
            </a:r>
          </a:p>
        </p:txBody>
      </p:sp>
      <p:sp>
        <p:nvSpPr>
          <p:cNvPr id="9" name="橢圓 8">
            <a:extLst>
              <a:ext uri="{FF2B5EF4-FFF2-40B4-BE49-F238E27FC236}">
                <a16:creationId xmlns:a16="http://schemas.microsoft.com/office/drawing/2014/main" id="{1C26D5AF-C92B-B85D-5F39-F10C6B28107C}"/>
              </a:ext>
            </a:extLst>
          </p:cNvPr>
          <p:cNvSpPr/>
          <p:nvPr/>
        </p:nvSpPr>
        <p:spPr>
          <a:xfrm>
            <a:off x="439067" y="1287682"/>
            <a:ext cx="620506" cy="620506"/>
          </a:xfrm>
          <a:prstGeom prst="ellipse">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07" eaLnBrk="0" fontAlgn="base" hangingPunct="0">
              <a:spcBef>
                <a:spcPct val="0"/>
              </a:spcBef>
              <a:spcAft>
                <a:spcPct val="0"/>
              </a:spcAft>
            </a:pPr>
            <a:endParaRPr lang="zh-TW" altLang="en-US">
              <a:solidFill>
                <a:srgbClr val="FFFFFF"/>
              </a:solidFill>
              <a:latin typeface="Century Gothic" panose="020F0302020204030204"/>
              <a:ea typeface="新細明體" panose="02020500000000000000" pitchFamily="18" charset="-120"/>
            </a:endParaRPr>
          </a:p>
        </p:txBody>
      </p:sp>
      <p:sp>
        <p:nvSpPr>
          <p:cNvPr id="11" name="文字方塊 10">
            <a:extLst>
              <a:ext uri="{FF2B5EF4-FFF2-40B4-BE49-F238E27FC236}">
                <a16:creationId xmlns:a16="http://schemas.microsoft.com/office/drawing/2014/main" id="{415DA7B2-510E-2F41-D53F-558459E76078}"/>
              </a:ext>
            </a:extLst>
          </p:cNvPr>
          <p:cNvSpPr txBox="1"/>
          <p:nvPr/>
        </p:nvSpPr>
        <p:spPr>
          <a:xfrm>
            <a:off x="1109594" y="1228725"/>
            <a:ext cx="4398469" cy="500265"/>
          </a:xfrm>
          <a:prstGeom prst="rect">
            <a:avLst/>
          </a:prstGeom>
          <a:noFill/>
        </p:spPr>
        <p:txBody>
          <a:bodyPr wrap="square" rtlCol="0" anchor="ctr">
            <a:spAutoFit/>
          </a:bodyPr>
          <a:lstStyle/>
          <a:p>
            <a:pPr defTabSz="913607" eaLnBrk="0" fontAlgn="base" hangingPunct="0">
              <a:lnSpc>
                <a:spcPct val="150000"/>
              </a:lnSpc>
              <a:spcBef>
                <a:spcPct val="0"/>
              </a:spcBef>
              <a:spcAft>
                <a:spcPct val="0"/>
              </a:spcAft>
            </a:pPr>
            <a:r>
              <a:rPr kumimoji="1" lang="en-US" altLang="zh-TW" sz="2000" b="1" i="1" dirty="0">
                <a:solidFill>
                  <a:srgbClr val="0053B6"/>
                </a:solidFill>
                <a:latin typeface="Microsoft JhengHei UI" panose="020B0604030504040204" pitchFamily="34" charset="-120"/>
                <a:ea typeface="Microsoft JhengHei UI" panose="020B0604030504040204" pitchFamily="34" charset="-120"/>
              </a:rPr>
              <a:t>1. </a:t>
            </a:r>
            <a:r>
              <a:rPr kumimoji="1" lang="zh-TW" altLang="zh-TW" sz="2000" b="1" dirty="0">
                <a:solidFill>
                  <a:srgbClr val="0053B6"/>
                </a:solidFill>
                <a:latin typeface="Microsoft JhengHei UI" panose="020B0604030504040204" pitchFamily="34" charset="-120"/>
                <a:ea typeface="Microsoft JhengHei UI" panose="020B0604030504040204" pitchFamily="34" charset="-120"/>
              </a:rPr>
              <a:t>簡化 Prompt</a:t>
            </a:r>
            <a:endParaRPr kumimoji="1" lang="en-US" altLang="zh-TW" sz="2000" b="1" dirty="0">
              <a:solidFill>
                <a:srgbClr val="0053B6"/>
              </a:solidFill>
              <a:latin typeface="Microsoft JhengHei UI" panose="020B0604030504040204" pitchFamily="34" charset="-120"/>
              <a:ea typeface="Microsoft JhengHei UI" panose="020B0604030504040204" pitchFamily="34" charset="-120"/>
            </a:endParaRPr>
          </a:p>
        </p:txBody>
      </p:sp>
      <p:sp>
        <p:nvSpPr>
          <p:cNvPr id="12" name="文字方塊 11">
            <a:extLst>
              <a:ext uri="{FF2B5EF4-FFF2-40B4-BE49-F238E27FC236}">
                <a16:creationId xmlns:a16="http://schemas.microsoft.com/office/drawing/2014/main" id="{FC4C7EC6-3B5F-8DD9-47D0-F6BB245ECA23}"/>
              </a:ext>
            </a:extLst>
          </p:cNvPr>
          <p:cNvSpPr txBox="1"/>
          <p:nvPr/>
        </p:nvSpPr>
        <p:spPr>
          <a:xfrm>
            <a:off x="1134592" y="2521904"/>
            <a:ext cx="3121270" cy="459485"/>
          </a:xfrm>
          <a:prstGeom prst="rect">
            <a:avLst/>
          </a:prstGeom>
          <a:noFill/>
        </p:spPr>
        <p:txBody>
          <a:bodyPr wrap="square" rtlCol="0" anchor="ctr">
            <a:spAutoFit/>
          </a:bodyPr>
          <a:lstStyle/>
          <a:p>
            <a:pPr defTabSz="913607" eaLnBrk="0" fontAlgn="base" hangingPunct="0">
              <a:lnSpc>
                <a:spcPct val="150000"/>
              </a:lnSpc>
              <a:spcBef>
                <a:spcPct val="0"/>
              </a:spcBef>
              <a:spcAft>
                <a:spcPct val="0"/>
              </a:spcAft>
            </a:pPr>
            <a:r>
              <a:rPr kumimoji="1" lang="en-US" altLang="zh-TW" b="1" i="1" dirty="0">
                <a:solidFill>
                  <a:srgbClr val="0053B6"/>
                </a:solidFill>
                <a:latin typeface="Microsoft JhengHei UI" panose="020B0604030504040204" pitchFamily="34" charset="-120"/>
                <a:ea typeface="Microsoft JhengHei UI" panose="020B0604030504040204" pitchFamily="34" charset="-120"/>
              </a:rPr>
              <a:t>2. </a:t>
            </a:r>
            <a:r>
              <a:rPr kumimoji="1" lang="zh-TW" altLang="en-US" b="1" dirty="0">
                <a:solidFill>
                  <a:srgbClr val="0053B6"/>
                </a:solidFill>
                <a:latin typeface="Microsoft JhengHei UI" panose="020B0604030504040204" pitchFamily="34" charset="-120"/>
                <a:ea typeface="Microsoft JhengHei UI" panose="020B0604030504040204" pitchFamily="34" charset="-120"/>
              </a:rPr>
              <a:t>方便 </a:t>
            </a:r>
            <a:r>
              <a:rPr kumimoji="1" lang="en-US" altLang="zh-TW" b="1" dirty="0">
                <a:solidFill>
                  <a:srgbClr val="0053B6"/>
                </a:solidFill>
                <a:latin typeface="Microsoft JhengHei UI" panose="020B0604030504040204" pitchFamily="34" charset="-120"/>
                <a:ea typeface="Microsoft JhengHei UI" panose="020B0604030504040204" pitchFamily="34" charset="-120"/>
              </a:rPr>
              <a:t>debug</a:t>
            </a:r>
          </a:p>
        </p:txBody>
      </p:sp>
      <p:sp>
        <p:nvSpPr>
          <p:cNvPr id="13" name="文字方塊 12">
            <a:extLst>
              <a:ext uri="{FF2B5EF4-FFF2-40B4-BE49-F238E27FC236}">
                <a16:creationId xmlns:a16="http://schemas.microsoft.com/office/drawing/2014/main" id="{EA4D34BE-13F8-935D-F310-62910609F716}"/>
              </a:ext>
            </a:extLst>
          </p:cNvPr>
          <p:cNvSpPr txBox="1"/>
          <p:nvPr/>
        </p:nvSpPr>
        <p:spPr>
          <a:xfrm>
            <a:off x="1134592" y="3554650"/>
            <a:ext cx="3121270" cy="459485"/>
          </a:xfrm>
          <a:prstGeom prst="rect">
            <a:avLst/>
          </a:prstGeom>
          <a:noFill/>
        </p:spPr>
        <p:txBody>
          <a:bodyPr wrap="square" rtlCol="0" anchor="ctr">
            <a:spAutoFit/>
          </a:bodyPr>
          <a:lstStyle/>
          <a:p>
            <a:pPr defTabSz="913607" eaLnBrk="0" fontAlgn="base" hangingPunct="0">
              <a:lnSpc>
                <a:spcPct val="150000"/>
              </a:lnSpc>
              <a:spcBef>
                <a:spcPct val="0"/>
              </a:spcBef>
              <a:spcAft>
                <a:spcPct val="0"/>
              </a:spcAft>
            </a:pPr>
            <a:r>
              <a:rPr kumimoji="1" lang="en-US" altLang="zh-TW" b="1" i="1" dirty="0">
                <a:solidFill>
                  <a:srgbClr val="0053B6"/>
                </a:solidFill>
                <a:latin typeface="Microsoft JhengHei UI" panose="020B0604030504040204" pitchFamily="34" charset="-120"/>
                <a:ea typeface="Microsoft JhengHei UI" panose="020B0604030504040204" pitchFamily="34" charset="-120"/>
              </a:rPr>
              <a:t>3. </a:t>
            </a:r>
            <a:r>
              <a:rPr kumimoji="1" lang="zh-TW" altLang="en-US" b="1" dirty="0">
                <a:solidFill>
                  <a:srgbClr val="0053B6"/>
                </a:solidFill>
                <a:latin typeface="Microsoft JhengHei UI" panose="020B0604030504040204" pitchFamily="34" charset="-120"/>
                <a:ea typeface="Microsoft JhengHei UI" panose="020B0604030504040204" pitchFamily="34" charset="-120"/>
              </a:rPr>
              <a:t>逐步驗證</a:t>
            </a:r>
            <a:endParaRPr kumimoji="1" lang="en-US" altLang="zh-TW" b="1" dirty="0">
              <a:solidFill>
                <a:srgbClr val="0053B6"/>
              </a:solidFill>
              <a:latin typeface="Microsoft JhengHei UI" panose="020B0604030504040204" pitchFamily="34" charset="-120"/>
              <a:ea typeface="Microsoft JhengHei UI" panose="020B0604030504040204" pitchFamily="34" charset="-120"/>
            </a:endParaRPr>
          </a:p>
        </p:txBody>
      </p:sp>
      <p:sp>
        <p:nvSpPr>
          <p:cNvPr id="14" name="文字方塊 13">
            <a:extLst>
              <a:ext uri="{FF2B5EF4-FFF2-40B4-BE49-F238E27FC236}">
                <a16:creationId xmlns:a16="http://schemas.microsoft.com/office/drawing/2014/main" id="{39EB2529-9AC7-16F3-21A0-E8B204E6B221}"/>
              </a:ext>
            </a:extLst>
          </p:cNvPr>
          <p:cNvSpPr txBox="1"/>
          <p:nvPr/>
        </p:nvSpPr>
        <p:spPr>
          <a:xfrm>
            <a:off x="1157343" y="4523254"/>
            <a:ext cx="3121270" cy="459485"/>
          </a:xfrm>
          <a:prstGeom prst="rect">
            <a:avLst/>
          </a:prstGeom>
          <a:noFill/>
        </p:spPr>
        <p:txBody>
          <a:bodyPr wrap="square" rtlCol="0" anchor="ctr">
            <a:spAutoFit/>
          </a:bodyPr>
          <a:lstStyle/>
          <a:p>
            <a:pPr defTabSz="913607" eaLnBrk="0" fontAlgn="base" hangingPunct="0">
              <a:lnSpc>
                <a:spcPct val="150000"/>
              </a:lnSpc>
              <a:spcBef>
                <a:spcPct val="0"/>
              </a:spcBef>
              <a:spcAft>
                <a:spcPct val="0"/>
              </a:spcAft>
            </a:pPr>
            <a:r>
              <a:rPr kumimoji="1" lang="en-US" altLang="zh-TW" b="1" i="1" dirty="0">
                <a:solidFill>
                  <a:srgbClr val="0053B6"/>
                </a:solidFill>
                <a:latin typeface="Microsoft JhengHei UI" panose="020B0604030504040204" pitchFamily="34" charset="-120"/>
                <a:ea typeface="Microsoft JhengHei UI" panose="020B0604030504040204" pitchFamily="34" charset="-120"/>
              </a:rPr>
              <a:t>4. </a:t>
            </a:r>
            <a:r>
              <a:rPr kumimoji="1" lang="zh-TW" altLang="en-US" b="1" dirty="0">
                <a:solidFill>
                  <a:srgbClr val="0053B6"/>
                </a:solidFill>
                <a:latin typeface="Microsoft JhengHei UI" panose="020B0604030504040204" pitchFamily="34" charset="-120"/>
                <a:ea typeface="Microsoft JhengHei UI" panose="020B0604030504040204" pitchFamily="34" charset="-120"/>
              </a:rPr>
              <a:t>整合外部工作</a:t>
            </a:r>
            <a:endParaRPr kumimoji="1" lang="en-US" altLang="zh-TW" b="1" dirty="0">
              <a:solidFill>
                <a:srgbClr val="0053B6"/>
              </a:solidFill>
              <a:latin typeface="Microsoft JhengHei UI" panose="020B0604030504040204" pitchFamily="34" charset="-120"/>
              <a:ea typeface="Microsoft JhengHei UI" panose="020B0604030504040204" pitchFamily="34" charset="-120"/>
            </a:endParaRPr>
          </a:p>
        </p:txBody>
      </p:sp>
      <p:sp>
        <p:nvSpPr>
          <p:cNvPr id="19" name="橢圓 18">
            <a:extLst>
              <a:ext uri="{FF2B5EF4-FFF2-40B4-BE49-F238E27FC236}">
                <a16:creationId xmlns:a16="http://schemas.microsoft.com/office/drawing/2014/main" id="{C4DC825D-CCDC-0FB7-50D4-B2A14E188F7F}"/>
              </a:ext>
            </a:extLst>
          </p:cNvPr>
          <p:cNvSpPr/>
          <p:nvPr/>
        </p:nvSpPr>
        <p:spPr>
          <a:xfrm>
            <a:off x="439067" y="2597091"/>
            <a:ext cx="620506" cy="620506"/>
          </a:xfrm>
          <a:prstGeom prst="ellipse">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07" eaLnBrk="0" fontAlgn="base" hangingPunct="0">
              <a:spcBef>
                <a:spcPct val="0"/>
              </a:spcBef>
              <a:spcAft>
                <a:spcPct val="0"/>
              </a:spcAft>
            </a:pPr>
            <a:endParaRPr lang="zh-TW" altLang="en-US">
              <a:solidFill>
                <a:srgbClr val="FFFFFF"/>
              </a:solidFill>
              <a:latin typeface="Century Gothic" panose="020F0302020204030204"/>
              <a:ea typeface="新細明體" panose="02020500000000000000" pitchFamily="18" charset="-120"/>
            </a:endParaRPr>
          </a:p>
        </p:txBody>
      </p:sp>
      <p:sp>
        <p:nvSpPr>
          <p:cNvPr id="20" name="橢圓 19">
            <a:extLst>
              <a:ext uri="{FF2B5EF4-FFF2-40B4-BE49-F238E27FC236}">
                <a16:creationId xmlns:a16="http://schemas.microsoft.com/office/drawing/2014/main" id="{BCC257E4-01EF-12EA-FA47-27A8A5AF3C71}"/>
              </a:ext>
            </a:extLst>
          </p:cNvPr>
          <p:cNvSpPr/>
          <p:nvPr/>
        </p:nvSpPr>
        <p:spPr>
          <a:xfrm>
            <a:off x="441521" y="3637207"/>
            <a:ext cx="620506" cy="620506"/>
          </a:xfrm>
          <a:prstGeom prst="ellipse">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07" eaLnBrk="0" fontAlgn="base" hangingPunct="0">
              <a:spcBef>
                <a:spcPct val="0"/>
              </a:spcBef>
              <a:spcAft>
                <a:spcPct val="0"/>
              </a:spcAft>
            </a:pPr>
            <a:endParaRPr lang="zh-TW" altLang="en-US">
              <a:solidFill>
                <a:srgbClr val="FFFFFF"/>
              </a:solidFill>
              <a:latin typeface="Century Gothic" panose="020F0302020204030204"/>
              <a:ea typeface="新細明體" panose="02020500000000000000" pitchFamily="18" charset="-120"/>
            </a:endParaRPr>
          </a:p>
        </p:txBody>
      </p:sp>
      <p:sp>
        <p:nvSpPr>
          <p:cNvPr id="22" name="橢圓 21">
            <a:extLst>
              <a:ext uri="{FF2B5EF4-FFF2-40B4-BE49-F238E27FC236}">
                <a16:creationId xmlns:a16="http://schemas.microsoft.com/office/drawing/2014/main" id="{97959F0E-9B46-8813-D3EE-E95A38D7BCF8}"/>
              </a:ext>
            </a:extLst>
          </p:cNvPr>
          <p:cNvSpPr/>
          <p:nvPr/>
        </p:nvSpPr>
        <p:spPr>
          <a:xfrm>
            <a:off x="429799" y="4553909"/>
            <a:ext cx="620506" cy="620506"/>
          </a:xfrm>
          <a:prstGeom prst="ellipse">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07" eaLnBrk="0" fontAlgn="base" hangingPunct="0">
              <a:spcBef>
                <a:spcPct val="0"/>
              </a:spcBef>
              <a:spcAft>
                <a:spcPct val="0"/>
              </a:spcAft>
            </a:pPr>
            <a:endParaRPr lang="zh-TW" altLang="en-US" dirty="0">
              <a:solidFill>
                <a:srgbClr val="FFFFFF"/>
              </a:solidFill>
              <a:latin typeface="Century Gothic" panose="020F0302020204030204"/>
              <a:ea typeface="新細明體" panose="02020500000000000000" pitchFamily="18" charset="-120"/>
            </a:endParaRPr>
          </a:p>
        </p:txBody>
      </p:sp>
      <p:pic>
        <p:nvPicPr>
          <p:cNvPr id="27" name="圖片 26" descr="一張含有 美工圖案 的圖片&#10;&#10;自動產生的描述">
            <a:extLst>
              <a:ext uri="{FF2B5EF4-FFF2-40B4-BE49-F238E27FC236}">
                <a16:creationId xmlns:a16="http://schemas.microsoft.com/office/drawing/2014/main" id="{4A5394F5-4650-7C58-C867-9D17A8582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25" y="1488075"/>
            <a:ext cx="464655" cy="263305"/>
          </a:xfrm>
          <a:prstGeom prst="rect">
            <a:avLst/>
          </a:prstGeom>
        </p:spPr>
      </p:pic>
      <p:pic>
        <p:nvPicPr>
          <p:cNvPr id="28" name="圖片 27">
            <a:extLst>
              <a:ext uri="{FF2B5EF4-FFF2-40B4-BE49-F238E27FC236}">
                <a16:creationId xmlns:a16="http://schemas.microsoft.com/office/drawing/2014/main" id="{8C2ECDD5-DC71-F449-6E18-A804C8A17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81" y="3786576"/>
            <a:ext cx="327222" cy="321768"/>
          </a:xfrm>
          <a:prstGeom prst="rect">
            <a:avLst/>
          </a:prstGeom>
        </p:spPr>
      </p:pic>
      <p:pic>
        <p:nvPicPr>
          <p:cNvPr id="29" name="圖片 28" descr="一張含有 字型, 圖形, 符號, 標誌 的圖片&#10;&#10;自動產生的描述">
            <a:extLst>
              <a:ext uri="{FF2B5EF4-FFF2-40B4-BE49-F238E27FC236}">
                <a16:creationId xmlns:a16="http://schemas.microsoft.com/office/drawing/2014/main" id="{CA43A0E3-DCF3-FBD5-4887-D53DCA124B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808" y="2737277"/>
            <a:ext cx="426395" cy="362436"/>
          </a:xfrm>
          <a:prstGeom prst="rect">
            <a:avLst/>
          </a:prstGeom>
        </p:spPr>
      </p:pic>
      <p:sp>
        <p:nvSpPr>
          <p:cNvPr id="30" name="文字方塊 29">
            <a:extLst>
              <a:ext uri="{FF2B5EF4-FFF2-40B4-BE49-F238E27FC236}">
                <a16:creationId xmlns:a16="http://schemas.microsoft.com/office/drawing/2014/main" id="{AF2A2050-29ED-C3E6-0D8E-EE2FF2DE6F76}"/>
              </a:ext>
            </a:extLst>
          </p:cNvPr>
          <p:cNvSpPr txBox="1"/>
          <p:nvPr/>
        </p:nvSpPr>
        <p:spPr>
          <a:xfrm>
            <a:off x="1166643" y="1637056"/>
            <a:ext cx="5946906" cy="954107"/>
          </a:xfrm>
          <a:prstGeom prst="rect">
            <a:avLst/>
          </a:prstGeom>
          <a:noFill/>
        </p:spPr>
        <p:txBody>
          <a:bodyPr wrap="square" rtlCol="0" anchor="ctr">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400" dirty="0">
                <a:solidFill>
                  <a:srgbClr val="D8D8D8">
                    <a:lumMod val="10000"/>
                  </a:srgbClr>
                </a:solidFill>
                <a:latin typeface="Microsoft JhengHei UI" panose="020B0604030504040204" pitchFamily="34" charset="-120"/>
                <a:ea typeface="Microsoft JhengHei UI" panose="020B0604030504040204" pitchFamily="34" charset="-120"/>
              </a:rPr>
              <a:t>避免單一 Prompt 過於複雜，將其拆解成多個較小的步驟，雖然這樣可能使模型的生成變得稍微困難，但整體效果會更好。</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400" dirty="0">
                <a:solidFill>
                  <a:srgbClr val="D8D8D8">
                    <a:lumMod val="10000"/>
                  </a:srgbClr>
                </a:solidFill>
                <a:latin typeface="Microsoft JhengHei UI" panose="020B0604030504040204" pitchFamily="34" charset="-120"/>
                <a:ea typeface="Microsoft JhengHei UI" panose="020B0604030504040204" pitchFamily="34" charset="-120"/>
              </a:rPr>
              <a:t>使用簡單的 prompt 也可以達到效果，這意味著可以使用像 GPT-3.5-turbo 這樣的較低版本模型，而不必依賴 GPT-4。</a:t>
            </a:r>
          </a:p>
        </p:txBody>
      </p:sp>
      <p:sp>
        <p:nvSpPr>
          <p:cNvPr id="31" name="文字方塊 30">
            <a:extLst>
              <a:ext uri="{FF2B5EF4-FFF2-40B4-BE49-F238E27FC236}">
                <a16:creationId xmlns:a16="http://schemas.microsoft.com/office/drawing/2014/main" id="{0EB08A70-C089-7175-98C7-0FFF0C71DB6D}"/>
              </a:ext>
            </a:extLst>
          </p:cNvPr>
          <p:cNvSpPr txBox="1"/>
          <p:nvPr/>
        </p:nvSpPr>
        <p:spPr>
          <a:xfrm>
            <a:off x="1134592" y="2938849"/>
            <a:ext cx="5946906" cy="523220"/>
          </a:xfrm>
          <a:prstGeom prst="rect">
            <a:avLst/>
          </a:prstGeom>
          <a:noFill/>
        </p:spPr>
        <p:txBody>
          <a:bodyPr wrap="square" rtlCol="0" anchor="ctr">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400" dirty="0">
                <a:solidFill>
                  <a:srgbClr val="D8D8D8">
                    <a:lumMod val="10000"/>
                  </a:srgbClr>
                </a:solidFill>
                <a:latin typeface="Microsoft JhengHei UI" panose="020B0604030504040204" pitchFamily="34" charset="-120"/>
                <a:ea typeface="Microsoft JhengHei UI" panose="020B0604030504040204" pitchFamily="34" charset="-120"/>
              </a:rPr>
              <a:t>可以逐步隔離和檢查每個步驟中的問題，從而更專注於優化具體的 prompt。</a:t>
            </a:r>
          </a:p>
        </p:txBody>
      </p:sp>
      <p:sp>
        <p:nvSpPr>
          <p:cNvPr id="32" name="文字方塊 31">
            <a:extLst>
              <a:ext uri="{FF2B5EF4-FFF2-40B4-BE49-F238E27FC236}">
                <a16:creationId xmlns:a16="http://schemas.microsoft.com/office/drawing/2014/main" id="{AFD2FE33-CDFF-5C9C-FD9C-50123B83FACE}"/>
              </a:ext>
            </a:extLst>
          </p:cNvPr>
          <p:cNvSpPr txBox="1"/>
          <p:nvPr/>
        </p:nvSpPr>
        <p:spPr>
          <a:xfrm>
            <a:off x="1134592" y="3888686"/>
            <a:ext cx="5946906" cy="523220"/>
          </a:xfrm>
          <a:prstGeom prst="rect">
            <a:avLst/>
          </a:prstGeom>
          <a:noFill/>
        </p:spPr>
        <p:txBody>
          <a:bodyPr wrap="square" rtlCol="0" anchor="ctr">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400" dirty="0">
                <a:solidFill>
                  <a:srgbClr val="D8D8D8">
                    <a:lumMod val="10000"/>
                  </a:srgbClr>
                </a:solidFill>
                <a:latin typeface="Microsoft JhengHei UI" panose="020B0604030504040204" pitchFamily="34" charset="-120"/>
                <a:ea typeface="Microsoft JhengHei UI" panose="020B0604030504040204" pitchFamily="34" charset="-120"/>
              </a:rPr>
              <a:t>允許分階段檢查語言模型的輸出結果，以確保其準確性，從而避免最終出現大的錯誤。</a:t>
            </a:r>
          </a:p>
        </p:txBody>
      </p:sp>
      <p:sp>
        <p:nvSpPr>
          <p:cNvPr id="33" name="文字方塊 32">
            <a:extLst>
              <a:ext uri="{FF2B5EF4-FFF2-40B4-BE49-F238E27FC236}">
                <a16:creationId xmlns:a16="http://schemas.microsoft.com/office/drawing/2014/main" id="{A00DD170-3A36-1D1C-9365-53854DE6926A}"/>
              </a:ext>
            </a:extLst>
          </p:cNvPr>
          <p:cNvSpPr txBox="1"/>
          <p:nvPr/>
        </p:nvSpPr>
        <p:spPr>
          <a:xfrm>
            <a:off x="1134593" y="4970045"/>
            <a:ext cx="5946906" cy="307777"/>
          </a:xfrm>
          <a:prstGeom prst="rect">
            <a:avLst/>
          </a:prstGeom>
          <a:noFill/>
        </p:spPr>
        <p:txBody>
          <a:bodyPr wrap="square" rtlCol="0" anchor="ctr">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400" dirty="0">
                <a:solidFill>
                  <a:srgbClr val="D8D8D8">
                    <a:lumMod val="10000"/>
                  </a:srgbClr>
                </a:solidFill>
                <a:latin typeface="Microsoft JhengHei UI" panose="020B0604030504040204" pitchFamily="34" charset="-120"/>
                <a:ea typeface="Microsoft JhengHei UI" panose="020B0604030504040204" pitchFamily="34" charset="-120"/>
              </a:rPr>
              <a:t>在 chaining 過程中可以插入和呼叫外部工具，以增加功能和靈活性。</a:t>
            </a:r>
          </a:p>
        </p:txBody>
      </p:sp>
      <p:pic>
        <p:nvPicPr>
          <p:cNvPr id="46" name="圖片 45">
            <a:extLst>
              <a:ext uri="{FF2B5EF4-FFF2-40B4-BE49-F238E27FC236}">
                <a16:creationId xmlns:a16="http://schemas.microsoft.com/office/drawing/2014/main" id="{B5CF16A6-322E-2625-2051-AED1B9EF9085}"/>
              </a:ext>
            </a:extLst>
          </p:cNvPr>
          <p:cNvPicPr>
            <a:picLocks noChangeAspect="1"/>
          </p:cNvPicPr>
          <p:nvPr/>
        </p:nvPicPr>
        <p:blipFill>
          <a:blip r:embed="rId5"/>
          <a:stretch>
            <a:fillRect/>
          </a:stretch>
        </p:blipFill>
        <p:spPr>
          <a:xfrm>
            <a:off x="5918160" y="3354568"/>
            <a:ext cx="9525" cy="9525"/>
          </a:xfrm>
          <a:prstGeom prst="rect">
            <a:avLst/>
          </a:prstGeom>
        </p:spPr>
      </p:pic>
      <p:pic>
        <p:nvPicPr>
          <p:cNvPr id="52" name="圖片 51">
            <a:extLst>
              <a:ext uri="{FF2B5EF4-FFF2-40B4-BE49-F238E27FC236}">
                <a16:creationId xmlns:a16="http://schemas.microsoft.com/office/drawing/2014/main" id="{330C579C-EBA8-4481-8EBA-D8F6BAEADA54}"/>
              </a:ext>
            </a:extLst>
          </p:cNvPr>
          <p:cNvPicPr>
            <a:picLocks noChangeAspect="1"/>
          </p:cNvPicPr>
          <p:nvPr/>
        </p:nvPicPr>
        <p:blipFill>
          <a:blip r:embed="rId6"/>
          <a:stretch>
            <a:fillRect/>
          </a:stretch>
        </p:blipFill>
        <p:spPr>
          <a:xfrm>
            <a:off x="567196" y="4683598"/>
            <a:ext cx="360219" cy="372146"/>
          </a:xfrm>
          <a:prstGeom prst="rect">
            <a:avLst/>
          </a:prstGeom>
        </p:spPr>
      </p:pic>
      <p:sp>
        <p:nvSpPr>
          <p:cNvPr id="53" name="橢圓 52">
            <a:extLst>
              <a:ext uri="{FF2B5EF4-FFF2-40B4-BE49-F238E27FC236}">
                <a16:creationId xmlns:a16="http://schemas.microsoft.com/office/drawing/2014/main" id="{5BF4B735-E803-29AA-D619-C6119CB59E82}"/>
              </a:ext>
            </a:extLst>
          </p:cNvPr>
          <p:cNvSpPr/>
          <p:nvPr/>
        </p:nvSpPr>
        <p:spPr>
          <a:xfrm>
            <a:off x="429799" y="5544628"/>
            <a:ext cx="620506" cy="620506"/>
          </a:xfrm>
          <a:prstGeom prst="ellipse">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07" eaLnBrk="0" fontAlgn="base" hangingPunct="0">
              <a:spcBef>
                <a:spcPct val="0"/>
              </a:spcBef>
              <a:spcAft>
                <a:spcPct val="0"/>
              </a:spcAft>
            </a:pPr>
            <a:endParaRPr lang="zh-TW" altLang="en-US" dirty="0">
              <a:solidFill>
                <a:srgbClr val="FFFFFF"/>
              </a:solidFill>
              <a:latin typeface="Century Gothic" panose="020F0302020204030204"/>
              <a:ea typeface="新細明體" panose="02020500000000000000" pitchFamily="18" charset="-120"/>
            </a:endParaRPr>
          </a:p>
        </p:txBody>
      </p:sp>
      <p:pic>
        <p:nvPicPr>
          <p:cNvPr id="55" name="圖片 54">
            <a:extLst>
              <a:ext uri="{FF2B5EF4-FFF2-40B4-BE49-F238E27FC236}">
                <a16:creationId xmlns:a16="http://schemas.microsoft.com/office/drawing/2014/main" id="{694F1FF9-998D-F1D6-8A5F-E106C0EABF29}"/>
              </a:ext>
            </a:extLst>
          </p:cNvPr>
          <p:cNvPicPr>
            <a:picLocks noChangeAspect="1"/>
          </p:cNvPicPr>
          <p:nvPr/>
        </p:nvPicPr>
        <p:blipFill>
          <a:blip r:embed="rId7"/>
          <a:stretch>
            <a:fillRect/>
          </a:stretch>
        </p:blipFill>
        <p:spPr>
          <a:xfrm>
            <a:off x="529808" y="5646683"/>
            <a:ext cx="405705" cy="405705"/>
          </a:xfrm>
          <a:prstGeom prst="rect">
            <a:avLst/>
          </a:prstGeom>
        </p:spPr>
      </p:pic>
      <p:sp>
        <p:nvSpPr>
          <p:cNvPr id="56" name="文字方塊 55">
            <a:extLst>
              <a:ext uri="{FF2B5EF4-FFF2-40B4-BE49-F238E27FC236}">
                <a16:creationId xmlns:a16="http://schemas.microsoft.com/office/drawing/2014/main" id="{E863D481-C8E6-C292-0AD8-3AFF67E08B34}"/>
              </a:ext>
            </a:extLst>
          </p:cNvPr>
          <p:cNvSpPr txBox="1"/>
          <p:nvPr/>
        </p:nvSpPr>
        <p:spPr>
          <a:xfrm>
            <a:off x="1157343" y="5496893"/>
            <a:ext cx="3684342" cy="459485"/>
          </a:xfrm>
          <a:prstGeom prst="rect">
            <a:avLst/>
          </a:prstGeom>
          <a:noFill/>
        </p:spPr>
        <p:txBody>
          <a:bodyPr wrap="square" rtlCol="0" anchor="ctr">
            <a:spAutoFit/>
          </a:bodyPr>
          <a:lstStyle/>
          <a:p>
            <a:pPr defTabSz="913607" eaLnBrk="0" fontAlgn="base" hangingPunct="0">
              <a:lnSpc>
                <a:spcPct val="150000"/>
              </a:lnSpc>
              <a:spcBef>
                <a:spcPct val="0"/>
              </a:spcBef>
              <a:spcAft>
                <a:spcPct val="0"/>
              </a:spcAft>
            </a:pPr>
            <a:r>
              <a:rPr kumimoji="1" lang="en-US" altLang="zh-TW" b="1" i="1" dirty="0">
                <a:solidFill>
                  <a:srgbClr val="0053B6"/>
                </a:solidFill>
                <a:latin typeface="Microsoft JhengHei UI" panose="020B0604030504040204" pitchFamily="34" charset="-120"/>
                <a:ea typeface="Microsoft JhengHei UI" panose="020B0604030504040204" pitchFamily="34" charset="-120"/>
              </a:rPr>
              <a:t>5. </a:t>
            </a:r>
            <a:r>
              <a:rPr kumimoji="1" lang="zh-TW" altLang="en-US" b="1" dirty="0">
                <a:solidFill>
                  <a:srgbClr val="0053B6"/>
                </a:solidFill>
                <a:latin typeface="Microsoft JhengHei UI" panose="020B0604030504040204" pitchFamily="34" charset="-120"/>
                <a:ea typeface="Microsoft JhengHei UI" panose="020B0604030504040204" pitchFamily="34" charset="-120"/>
              </a:rPr>
              <a:t>整合</a:t>
            </a:r>
            <a:r>
              <a:rPr kumimoji="1" lang="en-US" altLang="zh-TW" b="1" dirty="0">
                <a:solidFill>
                  <a:srgbClr val="0053B6"/>
                </a:solidFill>
                <a:latin typeface="Microsoft JhengHei UI" panose="020B0604030504040204" pitchFamily="34" charset="-120"/>
                <a:ea typeface="Microsoft JhengHei UI" panose="020B0604030504040204" pitchFamily="34" charset="-120"/>
              </a:rPr>
              <a:t>Context window </a:t>
            </a:r>
            <a:r>
              <a:rPr kumimoji="1" lang="zh-TW" altLang="en-US" b="1" dirty="0">
                <a:solidFill>
                  <a:srgbClr val="0053B6"/>
                </a:solidFill>
                <a:latin typeface="Microsoft JhengHei UI" panose="020B0604030504040204" pitchFamily="34" charset="-120"/>
                <a:ea typeface="Microsoft JhengHei UI" panose="020B0604030504040204" pitchFamily="34" charset="-120"/>
              </a:rPr>
              <a:t>限制</a:t>
            </a:r>
            <a:endParaRPr kumimoji="1" lang="en-US" altLang="zh-TW" b="1" dirty="0">
              <a:solidFill>
                <a:srgbClr val="0053B6"/>
              </a:solidFill>
              <a:latin typeface="Microsoft JhengHei UI" panose="020B0604030504040204" pitchFamily="34" charset="-120"/>
              <a:ea typeface="Microsoft JhengHei UI" panose="020B0604030504040204" pitchFamily="34" charset="-120"/>
            </a:endParaRPr>
          </a:p>
        </p:txBody>
      </p:sp>
      <p:sp>
        <p:nvSpPr>
          <p:cNvPr id="57" name="文字方塊 56">
            <a:extLst>
              <a:ext uri="{FF2B5EF4-FFF2-40B4-BE49-F238E27FC236}">
                <a16:creationId xmlns:a16="http://schemas.microsoft.com/office/drawing/2014/main" id="{12DC5AA5-CE90-A646-6CB4-A1641EF0CB1F}"/>
              </a:ext>
            </a:extLst>
          </p:cNvPr>
          <p:cNvSpPr txBox="1"/>
          <p:nvPr/>
        </p:nvSpPr>
        <p:spPr>
          <a:xfrm>
            <a:off x="1134592" y="5835963"/>
            <a:ext cx="5978957" cy="523220"/>
          </a:xfrm>
          <a:prstGeom prst="rect">
            <a:avLst/>
          </a:prstGeom>
          <a:noFill/>
        </p:spPr>
        <p:txBody>
          <a:bodyPr wrap="square" rtlCol="0" anchor="ctr">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400" dirty="0">
                <a:solidFill>
                  <a:srgbClr val="D8D8D8">
                    <a:lumMod val="10000"/>
                  </a:srgbClr>
                </a:solidFill>
                <a:latin typeface="Microsoft JhengHei UI" panose="020B0604030504040204" pitchFamily="34" charset="-120"/>
                <a:ea typeface="Microsoft JhengHei UI" panose="020B0604030504040204" pitchFamily="34" charset="-120"/>
              </a:rPr>
              <a:t>當處理長文本時，可以通過拆解 prompts 來避免一次處理過多內容，這樣還能通過併發處理來提高效率。</a:t>
            </a:r>
          </a:p>
        </p:txBody>
      </p:sp>
      <p:pic>
        <p:nvPicPr>
          <p:cNvPr id="60" name="圖片 59">
            <a:extLst>
              <a:ext uri="{FF2B5EF4-FFF2-40B4-BE49-F238E27FC236}">
                <a16:creationId xmlns:a16="http://schemas.microsoft.com/office/drawing/2014/main" id="{6569D783-F6F2-9C75-FC80-DDEFB2771255}"/>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0000"/>
                    </a14:imgEffect>
                  </a14:imgLayer>
                </a14:imgProps>
              </a:ext>
            </a:extLst>
          </a:blip>
          <a:srcRect l="7855" t="11295" r="7828" b="2938"/>
          <a:stretch/>
        </p:blipFill>
        <p:spPr>
          <a:xfrm>
            <a:off x="7104248" y="2402274"/>
            <a:ext cx="4814840" cy="2756661"/>
          </a:xfrm>
          <a:prstGeom prst="rect">
            <a:avLst/>
          </a:prstGeom>
        </p:spPr>
      </p:pic>
      <p:sp>
        <p:nvSpPr>
          <p:cNvPr id="61" name="文字方塊 60">
            <a:extLst>
              <a:ext uri="{FF2B5EF4-FFF2-40B4-BE49-F238E27FC236}">
                <a16:creationId xmlns:a16="http://schemas.microsoft.com/office/drawing/2014/main" id="{0E309F52-2B9A-9525-F21D-6F2DF92A7320}"/>
              </a:ext>
            </a:extLst>
          </p:cNvPr>
          <p:cNvSpPr txBox="1"/>
          <p:nvPr/>
        </p:nvSpPr>
        <p:spPr>
          <a:xfrm>
            <a:off x="6381750" y="1834999"/>
            <a:ext cx="6110286" cy="369332"/>
          </a:xfrm>
          <a:prstGeom prst="rect">
            <a:avLst/>
          </a:prstGeom>
          <a:noFill/>
        </p:spPr>
        <p:txBody>
          <a:bodyPr wrap="square">
            <a:spAutoFit/>
          </a:bodyPr>
          <a:lstStyle/>
          <a:p>
            <a:pPr algn="ctr"/>
            <a:r>
              <a:rPr lang="zh-TW" altLang="en-US" b="1" dirty="0">
                <a:solidFill>
                  <a:srgbClr val="181B1E"/>
                </a:solidFill>
                <a:highlight>
                  <a:srgbClr val="FFFFFF"/>
                </a:highlight>
                <a:latin typeface="微軟正黑體" panose="020B0604030504040204" pitchFamily="34" charset="-120"/>
                <a:ea typeface="微軟正黑體" panose="020B0604030504040204" pitchFamily="34" charset="-120"/>
              </a:rPr>
              <a:t>透過 </a:t>
            </a:r>
            <a:r>
              <a:rPr lang="en-US" altLang="zh-TW" b="1" dirty="0">
                <a:solidFill>
                  <a:srgbClr val="181B1E"/>
                </a:solidFill>
                <a:highlight>
                  <a:srgbClr val="FFFFFF"/>
                </a:highlight>
                <a:latin typeface="微軟正黑體" panose="020B0604030504040204" pitchFamily="34" charset="-120"/>
                <a:ea typeface="微軟正黑體" panose="020B0604030504040204" pitchFamily="34" charset="-120"/>
              </a:rPr>
              <a:t>chaining prompt </a:t>
            </a:r>
            <a:r>
              <a:rPr lang="zh-TW" altLang="en-US" b="1" dirty="0">
                <a:solidFill>
                  <a:srgbClr val="181B1E"/>
                </a:solidFill>
                <a:highlight>
                  <a:srgbClr val="FFFFFF"/>
                </a:highlight>
                <a:latin typeface="微軟正黑體" panose="020B0604030504040204" pitchFamily="34" charset="-120"/>
                <a:ea typeface="微軟正黑體" panose="020B0604030504040204" pitchFamily="34" charset="-120"/>
              </a:rPr>
              <a:t>進行劇本生成</a:t>
            </a:r>
            <a:endParaRPr lang="en-US" altLang="zh-TW" b="1" i="0" dirty="0">
              <a:solidFill>
                <a:srgbClr val="181B1E"/>
              </a:solidFill>
              <a:effectLst/>
              <a:highlight>
                <a:srgbClr val="FFFFFF"/>
              </a:highlight>
              <a:latin typeface="微軟正黑體" panose="020B0604030504040204" pitchFamily="34" charset="-120"/>
              <a:ea typeface="微軟正黑體" panose="020B0604030504040204" pitchFamily="34" charset="-120"/>
            </a:endParaRPr>
          </a:p>
        </p:txBody>
      </p:sp>
      <p:sp>
        <p:nvSpPr>
          <p:cNvPr id="63" name="矩形: 圓角 62">
            <a:extLst>
              <a:ext uri="{FF2B5EF4-FFF2-40B4-BE49-F238E27FC236}">
                <a16:creationId xmlns:a16="http://schemas.microsoft.com/office/drawing/2014/main" id="{2EC28876-0D52-6520-A880-5C1D9D9D6315}"/>
              </a:ext>
            </a:extLst>
          </p:cNvPr>
          <p:cNvSpPr/>
          <p:nvPr/>
        </p:nvSpPr>
        <p:spPr>
          <a:xfrm>
            <a:off x="8239125" y="4609772"/>
            <a:ext cx="571500" cy="28644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accent6">
                    <a:lumMod val="10000"/>
                  </a:schemeClr>
                </a:solidFill>
              </a:rPr>
              <a:t>Tool 1</a:t>
            </a:r>
            <a:endParaRPr lang="zh-TW" altLang="en-US" sz="1000" dirty="0">
              <a:solidFill>
                <a:schemeClr val="accent6">
                  <a:lumMod val="10000"/>
                </a:schemeClr>
              </a:solidFill>
            </a:endParaRPr>
          </a:p>
        </p:txBody>
      </p:sp>
      <p:cxnSp>
        <p:nvCxnSpPr>
          <p:cNvPr id="67" name="接點: 肘形 66">
            <a:extLst>
              <a:ext uri="{FF2B5EF4-FFF2-40B4-BE49-F238E27FC236}">
                <a16:creationId xmlns:a16="http://schemas.microsoft.com/office/drawing/2014/main" id="{4824C4A1-8570-8152-3C3C-643D37CDC15E}"/>
              </a:ext>
            </a:extLst>
          </p:cNvPr>
          <p:cNvCxnSpPr>
            <a:cxnSpLocks/>
            <a:stCxn id="63" idx="3"/>
          </p:cNvCxnSpPr>
          <p:nvPr/>
        </p:nvCxnSpPr>
        <p:spPr>
          <a:xfrm flipV="1">
            <a:off x="8810625" y="3780604"/>
            <a:ext cx="219075" cy="972392"/>
          </a:xfrm>
          <a:prstGeom prst="bentConnector2">
            <a:avLst/>
          </a:prstGeom>
          <a:ln>
            <a:solidFill>
              <a:schemeClr val="bg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4" name="矩形: 圓角 73">
            <a:extLst>
              <a:ext uri="{FF2B5EF4-FFF2-40B4-BE49-F238E27FC236}">
                <a16:creationId xmlns:a16="http://schemas.microsoft.com/office/drawing/2014/main" id="{246BCC59-7A50-9D02-EF4E-4EA2482CA6A0}"/>
              </a:ext>
            </a:extLst>
          </p:cNvPr>
          <p:cNvSpPr/>
          <p:nvPr/>
        </p:nvSpPr>
        <p:spPr>
          <a:xfrm>
            <a:off x="9154927" y="4769297"/>
            <a:ext cx="571500" cy="28644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accent6">
                    <a:lumMod val="10000"/>
                  </a:schemeClr>
                </a:solidFill>
              </a:rPr>
              <a:t>Tool 1</a:t>
            </a:r>
            <a:endParaRPr lang="zh-TW" altLang="en-US" sz="1000" dirty="0">
              <a:solidFill>
                <a:schemeClr val="accent6">
                  <a:lumMod val="10000"/>
                </a:schemeClr>
              </a:solidFill>
            </a:endParaRPr>
          </a:p>
        </p:txBody>
      </p:sp>
      <p:cxnSp>
        <p:nvCxnSpPr>
          <p:cNvPr id="75" name="接點: 肘形 74">
            <a:extLst>
              <a:ext uri="{FF2B5EF4-FFF2-40B4-BE49-F238E27FC236}">
                <a16:creationId xmlns:a16="http://schemas.microsoft.com/office/drawing/2014/main" id="{8B0D8070-8F59-01E6-9B39-3F628AC77797}"/>
              </a:ext>
            </a:extLst>
          </p:cNvPr>
          <p:cNvCxnSpPr>
            <a:cxnSpLocks/>
            <a:stCxn id="74" idx="3"/>
          </p:cNvCxnSpPr>
          <p:nvPr/>
        </p:nvCxnSpPr>
        <p:spPr>
          <a:xfrm flipV="1">
            <a:off x="9726427" y="3940129"/>
            <a:ext cx="219075" cy="972392"/>
          </a:xfrm>
          <a:prstGeom prst="bentConnector2">
            <a:avLst/>
          </a:prstGeom>
          <a:ln>
            <a:solidFill>
              <a:schemeClr val="bg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6" name="矩形: 圓角 75">
            <a:extLst>
              <a:ext uri="{FF2B5EF4-FFF2-40B4-BE49-F238E27FC236}">
                <a16:creationId xmlns:a16="http://schemas.microsoft.com/office/drawing/2014/main" id="{4D5AACEF-92C9-C68B-20BE-65CD9916A844}"/>
              </a:ext>
            </a:extLst>
          </p:cNvPr>
          <p:cNvSpPr/>
          <p:nvPr/>
        </p:nvSpPr>
        <p:spPr>
          <a:xfrm>
            <a:off x="10079106" y="4939642"/>
            <a:ext cx="571500" cy="28644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accent6">
                    <a:lumMod val="10000"/>
                  </a:schemeClr>
                </a:solidFill>
              </a:rPr>
              <a:t>Tool 1</a:t>
            </a:r>
            <a:endParaRPr lang="zh-TW" altLang="en-US" sz="1000" dirty="0">
              <a:solidFill>
                <a:schemeClr val="accent6">
                  <a:lumMod val="10000"/>
                </a:schemeClr>
              </a:solidFill>
            </a:endParaRPr>
          </a:p>
        </p:txBody>
      </p:sp>
      <p:cxnSp>
        <p:nvCxnSpPr>
          <p:cNvPr id="77" name="接點: 肘形 76">
            <a:extLst>
              <a:ext uri="{FF2B5EF4-FFF2-40B4-BE49-F238E27FC236}">
                <a16:creationId xmlns:a16="http://schemas.microsoft.com/office/drawing/2014/main" id="{9E29474A-7E3C-B795-B24D-29B06050CFA7}"/>
              </a:ext>
            </a:extLst>
          </p:cNvPr>
          <p:cNvCxnSpPr>
            <a:cxnSpLocks/>
            <a:stCxn id="76" idx="3"/>
          </p:cNvCxnSpPr>
          <p:nvPr/>
        </p:nvCxnSpPr>
        <p:spPr>
          <a:xfrm flipV="1">
            <a:off x="10650606" y="4110474"/>
            <a:ext cx="219075" cy="972392"/>
          </a:xfrm>
          <a:prstGeom prst="bentConnector2">
            <a:avLst/>
          </a:prstGeom>
          <a:ln>
            <a:solidFill>
              <a:schemeClr val="bg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8" name="矩形: 圓角 77">
            <a:extLst>
              <a:ext uri="{FF2B5EF4-FFF2-40B4-BE49-F238E27FC236}">
                <a16:creationId xmlns:a16="http://schemas.microsoft.com/office/drawing/2014/main" id="{7FCC71A2-B4AA-A60F-0C31-48157D1EE447}"/>
              </a:ext>
            </a:extLst>
          </p:cNvPr>
          <p:cNvSpPr/>
          <p:nvPr/>
        </p:nvSpPr>
        <p:spPr>
          <a:xfrm>
            <a:off x="8239125" y="4912520"/>
            <a:ext cx="571500" cy="28644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accent6">
                    <a:lumMod val="10000"/>
                  </a:schemeClr>
                </a:solidFill>
              </a:rPr>
              <a:t>Tool 2</a:t>
            </a:r>
            <a:endParaRPr lang="zh-TW" altLang="en-US" sz="1000" dirty="0">
              <a:solidFill>
                <a:schemeClr val="accent6">
                  <a:lumMod val="10000"/>
                </a:schemeClr>
              </a:solidFill>
            </a:endParaRPr>
          </a:p>
        </p:txBody>
      </p:sp>
      <p:sp>
        <p:nvSpPr>
          <p:cNvPr id="79" name="矩形: 圓角 78">
            <a:extLst>
              <a:ext uri="{FF2B5EF4-FFF2-40B4-BE49-F238E27FC236}">
                <a16:creationId xmlns:a16="http://schemas.microsoft.com/office/drawing/2014/main" id="{FD6D7EC3-9DB3-D449-F6DB-328F209D59CA}"/>
              </a:ext>
            </a:extLst>
          </p:cNvPr>
          <p:cNvSpPr/>
          <p:nvPr/>
        </p:nvSpPr>
        <p:spPr>
          <a:xfrm>
            <a:off x="9163304" y="5082865"/>
            <a:ext cx="571500" cy="28644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accent6">
                    <a:lumMod val="10000"/>
                  </a:schemeClr>
                </a:solidFill>
              </a:rPr>
              <a:t>Tool 2</a:t>
            </a:r>
            <a:endParaRPr lang="zh-TW" altLang="en-US" sz="1000" dirty="0">
              <a:solidFill>
                <a:schemeClr val="accent6">
                  <a:lumMod val="10000"/>
                </a:schemeClr>
              </a:solidFill>
            </a:endParaRPr>
          </a:p>
        </p:txBody>
      </p:sp>
      <p:sp>
        <p:nvSpPr>
          <p:cNvPr id="80" name="矩形: 圓角 79">
            <a:extLst>
              <a:ext uri="{FF2B5EF4-FFF2-40B4-BE49-F238E27FC236}">
                <a16:creationId xmlns:a16="http://schemas.microsoft.com/office/drawing/2014/main" id="{C39214B4-6EDC-296C-AD80-C3688A3705D3}"/>
              </a:ext>
            </a:extLst>
          </p:cNvPr>
          <p:cNvSpPr/>
          <p:nvPr/>
        </p:nvSpPr>
        <p:spPr>
          <a:xfrm>
            <a:off x="9163304" y="5396433"/>
            <a:ext cx="571500" cy="28644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accent6">
                    <a:lumMod val="10000"/>
                  </a:schemeClr>
                </a:solidFill>
              </a:rPr>
              <a:t>Tool 3</a:t>
            </a:r>
            <a:endParaRPr lang="zh-TW" altLang="en-US" sz="1000" dirty="0">
              <a:solidFill>
                <a:schemeClr val="accent6">
                  <a:lumMod val="10000"/>
                </a:schemeClr>
              </a:solidFill>
            </a:endParaRPr>
          </a:p>
        </p:txBody>
      </p:sp>
      <p:grpSp>
        <p:nvGrpSpPr>
          <p:cNvPr id="84" name="群組 83">
            <a:extLst>
              <a:ext uri="{FF2B5EF4-FFF2-40B4-BE49-F238E27FC236}">
                <a16:creationId xmlns:a16="http://schemas.microsoft.com/office/drawing/2014/main" id="{C10D5FB2-510E-EFCB-C748-90E91D24976E}"/>
              </a:ext>
            </a:extLst>
          </p:cNvPr>
          <p:cNvGrpSpPr/>
          <p:nvPr/>
        </p:nvGrpSpPr>
        <p:grpSpPr>
          <a:xfrm>
            <a:off x="8461084" y="5264188"/>
            <a:ext cx="127581" cy="510076"/>
            <a:chOff x="8461084" y="5264188"/>
            <a:chExt cx="127581" cy="510076"/>
          </a:xfrm>
        </p:grpSpPr>
        <p:sp>
          <p:nvSpPr>
            <p:cNvPr id="81" name="橢圓 80">
              <a:extLst>
                <a:ext uri="{FF2B5EF4-FFF2-40B4-BE49-F238E27FC236}">
                  <a16:creationId xmlns:a16="http://schemas.microsoft.com/office/drawing/2014/main" id="{0B4DD71C-0ECD-D04A-04C2-7ABC57B56E9E}"/>
                </a:ext>
              </a:extLst>
            </p:cNvPr>
            <p:cNvSpPr/>
            <p:nvPr/>
          </p:nvSpPr>
          <p:spPr>
            <a:xfrm>
              <a:off x="8461084" y="5264188"/>
              <a:ext cx="127581" cy="127581"/>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4FD8FE09-34E8-869B-60F6-A3AB941E2CAB}"/>
                </a:ext>
              </a:extLst>
            </p:cNvPr>
            <p:cNvSpPr/>
            <p:nvPr/>
          </p:nvSpPr>
          <p:spPr>
            <a:xfrm>
              <a:off x="8461084" y="5466363"/>
              <a:ext cx="127581" cy="127581"/>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橢圓 82">
              <a:extLst>
                <a:ext uri="{FF2B5EF4-FFF2-40B4-BE49-F238E27FC236}">
                  <a16:creationId xmlns:a16="http://schemas.microsoft.com/office/drawing/2014/main" id="{C0E423F5-F7FB-456C-828B-6628152DC93E}"/>
                </a:ext>
              </a:extLst>
            </p:cNvPr>
            <p:cNvSpPr/>
            <p:nvPr/>
          </p:nvSpPr>
          <p:spPr>
            <a:xfrm>
              <a:off x="8461084" y="5646683"/>
              <a:ext cx="127581" cy="127581"/>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 name="群組 84">
            <a:extLst>
              <a:ext uri="{FF2B5EF4-FFF2-40B4-BE49-F238E27FC236}">
                <a16:creationId xmlns:a16="http://schemas.microsoft.com/office/drawing/2014/main" id="{3DE0E4A1-E085-974E-0761-18B310472A53}"/>
              </a:ext>
            </a:extLst>
          </p:cNvPr>
          <p:cNvGrpSpPr/>
          <p:nvPr/>
        </p:nvGrpSpPr>
        <p:grpSpPr>
          <a:xfrm>
            <a:off x="9385263" y="5733065"/>
            <a:ext cx="127581" cy="510076"/>
            <a:chOff x="8461084" y="5264188"/>
            <a:chExt cx="127581" cy="510076"/>
          </a:xfrm>
        </p:grpSpPr>
        <p:sp>
          <p:nvSpPr>
            <p:cNvPr id="86" name="橢圓 85">
              <a:extLst>
                <a:ext uri="{FF2B5EF4-FFF2-40B4-BE49-F238E27FC236}">
                  <a16:creationId xmlns:a16="http://schemas.microsoft.com/office/drawing/2014/main" id="{EB45EA72-C2E4-4952-DA63-A09E7A051E7E}"/>
                </a:ext>
              </a:extLst>
            </p:cNvPr>
            <p:cNvSpPr/>
            <p:nvPr/>
          </p:nvSpPr>
          <p:spPr>
            <a:xfrm>
              <a:off x="8461084" y="5264188"/>
              <a:ext cx="127581" cy="127581"/>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橢圓 86">
              <a:extLst>
                <a:ext uri="{FF2B5EF4-FFF2-40B4-BE49-F238E27FC236}">
                  <a16:creationId xmlns:a16="http://schemas.microsoft.com/office/drawing/2014/main" id="{82A6DB5B-4030-A1D3-FCE7-AC27E28238AF}"/>
                </a:ext>
              </a:extLst>
            </p:cNvPr>
            <p:cNvSpPr/>
            <p:nvPr/>
          </p:nvSpPr>
          <p:spPr>
            <a:xfrm>
              <a:off x="8461084" y="5466363"/>
              <a:ext cx="127581" cy="127581"/>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D768039E-D2B3-12CA-B2AF-A0B160CB4D36}"/>
                </a:ext>
              </a:extLst>
            </p:cNvPr>
            <p:cNvSpPr/>
            <p:nvPr/>
          </p:nvSpPr>
          <p:spPr>
            <a:xfrm>
              <a:off x="8461084" y="5646683"/>
              <a:ext cx="127581" cy="127581"/>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9" name="群組 88">
            <a:extLst>
              <a:ext uri="{FF2B5EF4-FFF2-40B4-BE49-F238E27FC236}">
                <a16:creationId xmlns:a16="http://schemas.microsoft.com/office/drawing/2014/main" id="{7CC5E80F-333F-5815-35B1-CD10B9AC81BF}"/>
              </a:ext>
            </a:extLst>
          </p:cNvPr>
          <p:cNvGrpSpPr/>
          <p:nvPr/>
        </p:nvGrpSpPr>
        <p:grpSpPr>
          <a:xfrm>
            <a:off x="10309443" y="5284618"/>
            <a:ext cx="127581" cy="510076"/>
            <a:chOff x="8461084" y="5264188"/>
            <a:chExt cx="127581" cy="510076"/>
          </a:xfrm>
        </p:grpSpPr>
        <p:sp>
          <p:nvSpPr>
            <p:cNvPr id="90" name="橢圓 89">
              <a:extLst>
                <a:ext uri="{FF2B5EF4-FFF2-40B4-BE49-F238E27FC236}">
                  <a16:creationId xmlns:a16="http://schemas.microsoft.com/office/drawing/2014/main" id="{1FCE9E4A-86F8-B80E-BB68-771C3FEC6CAF}"/>
                </a:ext>
              </a:extLst>
            </p:cNvPr>
            <p:cNvSpPr/>
            <p:nvPr/>
          </p:nvSpPr>
          <p:spPr>
            <a:xfrm>
              <a:off x="8461084" y="5264188"/>
              <a:ext cx="127581" cy="127581"/>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E520F7B3-EAB4-7A2C-3A0B-2E4EF4104C30}"/>
                </a:ext>
              </a:extLst>
            </p:cNvPr>
            <p:cNvSpPr/>
            <p:nvPr/>
          </p:nvSpPr>
          <p:spPr>
            <a:xfrm>
              <a:off x="8461084" y="5466363"/>
              <a:ext cx="127581" cy="127581"/>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橢圓 91">
              <a:extLst>
                <a:ext uri="{FF2B5EF4-FFF2-40B4-BE49-F238E27FC236}">
                  <a16:creationId xmlns:a16="http://schemas.microsoft.com/office/drawing/2014/main" id="{C98380B0-57B0-8ABD-99ED-E59E4B8DDAD8}"/>
                </a:ext>
              </a:extLst>
            </p:cNvPr>
            <p:cNvSpPr/>
            <p:nvPr/>
          </p:nvSpPr>
          <p:spPr>
            <a:xfrm>
              <a:off x="8461084" y="5646683"/>
              <a:ext cx="127581" cy="127581"/>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91051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串接工具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8160545" cy="1631216"/>
          </a:xfrm>
          <a:prstGeom prst="rect">
            <a:avLst/>
          </a:prstGeom>
          <a:noFill/>
        </p:spPr>
        <p:txBody>
          <a:bodyPr wrap="square">
            <a:spAutoFit/>
          </a:bodyPr>
          <a:lstStyle/>
          <a:p>
            <a:r>
              <a:rPr lang="en-US" altLang="zh-TW" sz="1600" dirty="0">
                <a:solidFill>
                  <a:schemeClr val="accent6">
                    <a:lumMod val="10000"/>
                  </a:schemeClr>
                </a:solidFill>
                <a:latin typeface="微軟正黑體" panose="020B0604030504040204" pitchFamily="34" charset="-120"/>
                <a:ea typeface="微軟正黑體" panose="020B0604030504040204" pitchFamily="34" charset="-120"/>
              </a:rPr>
              <a:t>## chaining prompt</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Chaining Prompts for the Command Model</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2"/>
              </a:rPr>
              <a:t>https://cohere.com/blog/chaining-prompts</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Getting Started with Prompt Chaining</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https://promptengineering.org/getting-started-with-prompt-chaining/</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
        <p:nvSpPr>
          <p:cNvPr id="4" name="矩形: 圓角 3">
            <a:extLst>
              <a:ext uri="{FF2B5EF4-FFF2-40B4-BE49-F238E27FC236}">
                <a16:creationId xmlns:a16="http://schemas.microsoft.com/office/drawing/2014/main" id="{8FA7C488-E2A6-7AF7-8E31-86F554E5AADB}"/>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Prompt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串接</a:t>
            </a:r>
          </a:p>
        </p:txBody>
      </p:sp>
    </p:spTree>
    <p:extLst>
      <p:ext uri="{BB962C8B-B14F-4D97-AF65-F5344CB8AC3E}">
        <p14:creationId xmlns:p14="http://schemas.microsoft.com/office/powerpoint/2010/main" val="1181494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2800" b="1" dirty="0">
                <a:solidFill>
                  <a:srgbClr val="0D0D0D"/>
                </a:solidFill>
                <a:highlight>
                  <a:srgbClr val="FFFFFF"/>
                </a:highlight>
                <a:latin typeface="微軟正黑體" panose="020B0604030504040204" pitchFamily="34" charset="-120"/>
                <a:ea typeface="微軟正黑體" panose="020B0604030504040204" pitchFamily="34" charset="-120"/>
              </a:rPr>
              <a:t>Summarization</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2282796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程式開發習慣</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關於資料科學，你必須知道的幾件事</a:t>
            </a:r>
            <a:endParaRPr kumimoji="0" lang="en-US" altLang="zh-TW"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463528" y="1595836"/>
            <a:ext cx="10885527" cy="427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能用虛擬環境就用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=&gt;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docker </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remote access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就不要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local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編譯</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可以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 threading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就用</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Copilot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就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Coding style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插件能用就用</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err="1">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Vscode</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設定自動存檔</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Debug mode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必學</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常用測試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pattern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記得寫成測試腳本然後整進</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CICD</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Git version control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一定要會</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Issue tracking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做自己的績效量化</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有空把產品設計用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UML</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畫出來，容易理解</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TW" altLang="zh-TW" sz="1800" b="0" i="0" u="none" strike="noStrike" kern="1200" cap="none" spc="0" normalizeH="0" baseline="0" noProof="0">
                <a:ln>
                  <a:noFill/>
                </a:ln>
                <a:solidFill>
                  <a:srgbClr val="000000"/>
                </a:solidFill>
                <a:effectLst/>
                <a:uLnTx/>
                <a:uFillTx/>
                <a:latin typeface="Arial" panose="020B0604020202020204" pitchFamily="34" charset="0"/>
                <a:ea typeface="Inter"/>
                <a:cs typeface="+mn-cs"/>
              </a:rPr>
            </a:br>
            <a:endParaRPr kumimoji="0" lang="zh-TW" altLang="zh-TW" sz="1800" b="0" i="0" u="none" strike="noStrike" kern="1200" cap="none" spc="0" normalizeH="0" baseline="0" noProof="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216270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0AECF3F-6BE7-E0AF-7B58-0893D52F41E9}"/>
              </a:ext>
            </a:extLst>
          </p:cNvPr>
          <p:cNvSpPr/>
          <p:nvPr/>
        </p:nvSpPr>
        <p:spPr>
          <a:xfrm>
            <a:off x="304800" y="933450"/>
            <a:ext cx="11582400" cy="61912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長文本摘要轉換是一種重要的資訊處理技術，尤其在文本長度超過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tokens </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限制時需要更有效的方法來處理。以下是兩種常見的拆解和 </a:t>
            </a:r>
            <a:r>
              <a:rPr lang="en-US" altLang="zh-TW" sz="1400" b="1" dirty="0">
                <a:solidFill>
                  <a:schemeClr val="accent6">
                    <a:lumMod val="10000"/>
                  </a:schemeClr>
                </a:solidFill>
                <a:latin typeface="微軟正黑體" panose="020B0604030504040204" pitchFamily="34" charset="-120"/>
                <a:ea typeface="微軟正黑體" panose="020B0604030504040204" pitchFamily="34" charset="-120"/>
              </a:rPr>
              <a:t>Chaining Prompt </a:t>
            </a: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方法：</a:t>
            </a:r>
            <a:endParaRPr lang="en-US" altLang="zh-TW" sz="14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 name="矩形: 圓角 5">
            <a:extLst>
              <a:ext uri="{FF2B5EF4-FFF2-40B4-BE49-F238E27FC236}">
                <a16:creationId xmlns:a16="http://schemas.microsoft.com/office/drawing/2014/main" id="{34F12CE8-78C2-24FC-0561-E7A2A03AC7B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rgbClr val="0D0D0D"/>
                </a:solidFill>
                <a:highlight>
                  <a:srgbClr val="FFFFFF"/>
                </a:highlight>
                <a:latin typeface="微軟正黑體" panose="020B0604030504040204" pitchFamily="34" charset="-120"/>
                <a:ea typeface="微軟正黑體" panose="020B0604030504040204" pitchFamily="34" charset="-120"/>
              </a:rPr>
              <a:t>Summarization</a:t>
            </a:r>
          </a:p>
        </p:txBody>
      </p:sp>
      <p:sp>
        <p:nvSpPr>
          <p:cNvPr id="7" name="標題 1">
            <a:extLst>
              <a:ext uri="{FF2B5EF4-FFF2-40B4-BE49-F238E27FC236}">
                <a16:creationId xmlns:a16="http://schemas.microsoft.com/office/drawing/2014/main" id="{17CE8C80-4C39-66DA-A50E-DEE91F5E520D}"/>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長文本摘要 </a:t>
            </a:r>
            <a:r>
              <a:rPr lang="en-US" altLang="zh-TW" sz="3200" b="1" dirty="0">
                <a:solidFill>
                  <a:srgbClr val="0D0D0D"/>
                </a:solidFill>
                <a:highlight>
                  <a:srgbClr val="FFFFFF"/>
                </a:highlight>
                <a:latin typeface="微軟正黑體" panose="020B0604030504040204" pitchFamily="34" charset="-120"/>
                <a:ea typeface="微軟正黑體" panose="020B0604030504040204" pitchFamily="34" charset="-120"/>
              </a:rPr>
              <a:t>Summarization</a:t>
            </a:r>
          </a:p>
        </p:txBody>
      </p:sp>
      <p:sp>
        <p:nvSpPr>
          <p:cNvPr id="8" name="文字方塊 7">
            <a:extLst>
              <a:ext uri="{FF2B5EF4-FFF2-40B4-BE49-F238E27FC236}">
                <a16:creationId xmlns:a16="http://schemas.microsoft.com/office/drawing/2014/main" id="{F8E2CC9D-AAC6-D1BB-8746-89FF2EBA259B}"/>
              </a:ext>
            </a:extLst>
          </p:cNvPr>
          <p:cNvSpPr txBox="1"/>
          <p:nvPr/>
        </p:nvSpPr>
        <p:spPr>
          <a:xfrm>
            <a:off x="390524" y="1711325"/>
            <a:ext cx="5886452" cy="2277547"/>
          </a:xfrm>
          <a:prstGeom prst="rect">
            <a:avLst/>
          </a:prstGeom>
          <a:noFill/>
        </p:spPr>
        <p:txBody>
          <a:bodyPr wrap="square">
            <a:spAutoFit/>
          </a:bodyPr>
          <a:lstStyle/>
          <a:p>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Map Reduce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法</a:t>
            </a: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將長文本拆解成多個段落，每個段落單獨進行摘要，然後將所有段落摘要匯總，再進行一次整體摘要。</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步驟如下：</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拆解文本：</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將長文本分成若干較短的段落，確保每段落的長度在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tokens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限制內。</a:t>
            </a:r>
          </a:p>
          <a:p>
            <a:pPr>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平行摘要：</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對每個段落單獨進行摘要處理，這些摘要可以同時進行以節省時間。</a:t>
            </a:r>
          </a:p>
          <a:p>
            <a:pPr>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摘要匯總：</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將所有段落摘要合併成一個新的文本。</a:t>
            </a:r>
          </a:p>
          <a:p>
            <a:pPr>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整體摘要：</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對匯總後的文本再進行一次總結，形成最終的長文本摘要。</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mj-lt"/>
              <a:buAutoNum type="arabicPeriod"/>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379F84F9-532F-F298-0082-73B2BCCE6EAB}"/>
              </a:ext>
            </a:extLst>
          </p:cNvPr>
          <p:cNvSpPr txBox="1"/>
          <p:nvPr/>
        </p:nvSpPr>
        <p:spPr>
          <a:xfrm>
            <a:off x="6210299" y="1715974"/>
            <a:ext cx="5886452" cy="2092881"/>
          </a:xfrm>
          <a:prstGeom prst="rect">
            <a:avLst/>
          </a:prstGeom>
          <a:noFill/>
        </p:spPr>
        <p:txBody>
          <a:bodyPr wrap="square">
            <a:spAutoFit/>
          </a:bodyPr>
          <a:lstStyle/>
          <a:p>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Refine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法</a:t>
            </a: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通過逐段處理文本，每段都基於之前的摘要進行進一步的總結，逐步完善摘要。</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步驟如下：</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初始摘要：</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對第一段進行摘要，形成摘要</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a:t>
            </a:r>
          </a:p>
          <a:p>
            <a:pPr>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逐段摘要：</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將第二段與摘要</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合併，對其進行摘要，形成摘要</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a:t>
            </a:r>
          </a:p>
          <a:p>
            <a:pPr>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遞進摘要：</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將第三段與摘要</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合併，進行摘要，形成摘要</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C</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a:t>
            </a:r>
          </a:p>
          <a:p>
            <a:pPr>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持續遞進：</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重複上述步驟，直到所有段落都被處理，形成最終的摘要。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9F458550-6480-D8E1-CA4C-4545B2D5E867}"/>
              </a:ext>
            </a:extLst>
          </p:cNvPr>
          <p:cNvSpPr txBox="1"/>
          <p:nvPr/>
        </p:nvSpPr>
        <p:spPr>
          <a:xfrm>
            <a:off x="2381250" y="5850328"/>
            <a:ext cx="8201025" cy="461665"/>
          </a:xfrm>
          <a:prstGeom prst="rect">
            <a:avLst/>
          </a:prstGeom>
          <a:solidFill>
            <a:srgbClr val="FFC000"/>
          </a:solidFill>
        </p:spPr>
        <p:txBody>
          <a:bodyPr wrap="square">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這兩種方法各有優勢，</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Map Reduce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法適合平行處理以節省時間，而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Refine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法則在每一步都能考慮前文的總結，使摘要更加連貫和詳細。根據具體需求，可以選擇適合的方式來進行長文本的摘要轉換。</a:t>
            </a:r>
          </a:p>
        </p:txBody>
      </p:sp>
      <p:sp>
        <p:nvSpPr>
          <p:cNvPr id="27" name="文字方塊 26">
            <a:extLst>
              <a:ext uri="{FF2B5EF4-FFF2-40B4-BE49-F238E27FC236}">
                <a16:creationId xmlns:a16="http://schemas.microsoft.com/office/drawing/2014/main" id="{7D84E0BA-9971-266C-B859-CC6141164D61}"/>
              </a:ext>
            </a:extLst>
          </p:cNvPr>
          <p:cNvSpPr txBox="1"/>
          <p:nvPr/>
        </p:nvSpPr>
        <p:spPr>
          <a:xfrm>
            <a:off x="731463" y="5378524"/>
            <a:ext cx="4766842" cy="369332"/>
          </a:xfrm>
          <a:prstGeom prst="rect">
            <a:avLst/>
          </a:prstGeom>
          <a:noFill/>
        </p:spPr>
        <p:txBody>
          <a:bodyPr wrap="square">
            <a:spAutoFit/>
          </a:bodyPr>
          <a:lstStyle/>
          <a:p>
            <a:pPr algn="ctr"/>
            <a:r>
              <a:rPr lang="en-US" altLang="zh-TW" b="0" i="0" dirty="0">
                <a:solidFill>
                  <a:srgbClr val="242424"/>
                </a:solidFill>
                <a:effectLst/>
                <a:latin typeface="source-serif-pro"/>
              </a:rPr>
              <a:t>Processes data sequentially</a:t>
            </a:r>
          </a:p>
        </p:txBody>
      </p:sp>
      <p:sp>
        <p:nvSpPr>
          <p:cNvPr id="29" name="文字方塊 28">
            <a:extLst>
              <a:ext uri="{FF2B5EF4-FFF2-40B4-BE49-F238E27FC236}">
                <a16:creationId xmlns:a16="http://schemas.microsoft.com/office/drawing/2014/main" id="{2D046703-07CC-6271-B72D-889064736433}"/>
              </a:ext>
            </a:extLst>
          </p:cNvPr>
          <p:cNvSpPr txBox="1"/>
          <p:nvPr/>
        </p:nvSpPr>
        <p:spPr>
          <a:xfrm>
            <a:off x="6098382" y="5378524"/>
            <a:ext cx="5998369" cy="369332"/>
          </a:xfrm>
          <a:prstGeom prst="rect">
            <a:avLst/>
          </a:prstGeom>
          <a:noFill/>
        </p:spPr>
        <p:txBody>
          <a:bodyPr wrap="square">
            <a:spAutoFit/>
          </a:bodyPr>
          <a:lstStyle/>
          <a:p>
            <a:pPr algn="ctr"/>
            <a:r>
              <a:rPr lang="en-US" altLang="zh-TW" b="0" i="0" dirty="0">
                <a:solidFill>
                  <a:srgbClr val="242424"/>
                </a:solidFill>
                <a:effectLst/>
                <a:latin typeface="source-serif-pro"/>
              </a:rPr>
              <a:t>Processes data in parallel and improves output quality</a:t>
            </a:r>
          </a:p>
        </p:txBody>
      </p:sp>
      <p:pic>
        <p:nvPicPr>
          <p:cNvPr id="30" name="圖片 29">
            <a:extLst>
              <a:ext uri="{FF2B5EF4-FFF2-40B4-BE49-F238E27FC236}">
                <a16:creationId xmlns:a16="http://schemas.microsoft.com/office/drawing/2014/main" id="{D59BC04A-2FAD-BAC6-12AE-031842D36370}"/>
              </a:ext>
            </a:extLst>
          </p:cNvPr>
          <p:cNvPicPr>
            <a:picLocks noChangeAspect="1"/>
          </p:cNvPicPr>
          <p:nvPr/>
        </p:nvPicPr>
        <p:blipFill rotWithShape="1">
          <a:blip r:embed="rId2"/>
          <a:srcRect t="5516" b="67970"/>
          <a:stretch/>
        </p:blipFill>
        <p:spPr>
          <a:xfrm>
            <a:off x="531228" y="3876100"/>
            <a:ext cx="5300662" cy="1339025"/>
          </a:xfrm>
          <a:prstGeom prst="rect">
            <a:avLst/>
          </a:prstGeom>
        </p:spPr>
      </p:pic>
      <p:grpSp>
        <p:nvGrpSpPr>
          <p:cNvPr id="33" name="群組 32">
            <a:extLst>
              <a:ext uri="{FF2B5EF4-FFF2-40B4-BE49-F238E27FC236}">
                <a16:creationId xmlns:a16="http://schemas.microsoft.com/office/drawing/2014/main" id="{04E898AD-8952-09A6-F084-634C6670D72A}"/>
              </a:ext>
            </a:extLst>
          </p:cNvPr>
          <p:cNvGrpSpPr/>
          <p:nvPr/>
        </p:nvGrpSpPr>
        <p:grpSpPr>
          <a:xfrm>
            <a:off x="6210299" y="3577430"/>
            <a:ext cx="5179011" cy="1637695"/>
            <a:chOff x="6210299" y="3808855"/>
            <a:chExt cx="5179011" cy="1637695"/>
          </a:xfrm>
        </p:grpSpPr>
        <p:pic>
          <p:nvPicPr>
            <p:cNvPr id="31" name="圖片 30">
              <a:extLst>
                <a:ext uri="{FF2B5EF4-FFF2-40B4-BE49-F238E27FC236}">
                  <a16:creationId xmlns:a16="http://schemas.microsoft.com/office/drawing/2014/main" id="{69369C48-AAAE-B839-B912-87045BFDB90E}"/>
                </a:ext>
              </a:extLst>
            </p:cNvPr>
            <p:cNvPicPr>
              <a:picLocks noChangeAspect="1"/>
            </p:cNvPicPr>
            <p:nvPr/>
          </p:nvPicPr>
          <p:blipFill rotWithShape="1">
            <a:blip r:embed="rId2"/>
            <a:srcRect t="35438" b="32532"/>
            <a:stretch/>
          </p:blipFill>
          <p:spPr>
            <a:xfrm>
              <a:off x="6276976" y="3886400"/>
              <a:ext cx="5112334" cy="1560150"/>
            </a:xfrm>
            <a:prstGeom prst="rect">
              <a:avLst/>
            </a:prstGeom>
          </p:spPr>
        </p:pic>
        <p:sp>
          <p:nvSpPr>
            <p:cNvPr id="32" name="矩形 31">
              <a:extLst>
                <a:ext uri="{FF2B5EF4-FFF2-40B4-BE49-F238E27FC236}">
                  <a16:creationId xmlns:a16="http://schemas.microsoft.com/office/drawing/2014/main" id="{239DDB46-03C4-DF6C-EE64-A5968B3CCC50}"/>
                </a:ext>
              </a:extLst>
            </p:cNvPr>
            <p:cNvSpPr/>
            <p:nvPr/>
          </p:nvSpPr>
          <p:spPr>
            <a:xfrm>
              <a:off x="6210299" y="3808855"/>
              <a:ext cx="914401"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265826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6B049E-BD9F-0CE1-92F7-179C05813F3C}"/>
              </a:ext>
            </a:extLst>
          </p:cNvPr>
          <p:cNvSpPr/>
          <p:nvPr/>
        </p:nvSpPr>
        <p:spPr>
          <a:xfrm>
            <a:off x="304800" y="933450"/>
            <a:ext cx="11582400" cy="50482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accent6">
                    <a:lumMod val="10000"/>
                  </a:schemeClr>
                </a:solidFill>
                <a:latin typeface="微軟正黑體" panose="020B0604030504040204" pitchFamily="34" charset="-120"/>
                <a:ea typeface="微軟正黑體" panose="020B0604030504040204" pitchFamily="34" charset="-120"/>
              </a:rPr>
              <a:t>SummIt</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是一個迭代文本摘要框架，旨在改進生成的摘要。它基於大型語言模型，</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例如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ChatGPT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，通過自我評估和反饋的過程來不斷完善生成的摘要。</a:t>
            </a:r>
          </a:p>
        </p:txBody>
      </p:sp>
      <p:sp>
        <p:nvSpPr>
          <p:cNvPr id="10" name="矩形: 圓角 9">
            <a:extLst>
              <a:ext uri="{FF2B5EF4-FFF2-40B4-BE49-F238E27FC236}">
                <a16:creationId xmlns:a16="http://schemas.microsoft.com/office/drawing/2014/main" id="{E159A83D-716E-3CC0-514E-BE6C15A32A3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rgbClr val="0D0D0D"/>
                </a:solidFill>
                <a:highlight>
                  <a:srgbClr val="FFFFFF"/>
                </a:highlight>
                <a:latin typeface="微軟正黑體" panose="020B0604030504040204" pitchFamily="34" charset="-120"/>
                <a:ea typeface="微軟正黑體" panose="020B0604030504040204" pitchFamily="34" charset="-120"/>
              </a:rPr>
              <a:t>Summarization</a:t>
            </a:r>
          </a:p>
        </p:txBody>
      </p:sp>
      <p:sp>
        <p:nvSpPr>
          <p:cNvPr id="11" name="標題 1">
            <a:extLst>
              <a:ext uri="{FF2B5EF4-FFF2-40B4-BE49-F238E27FC236}">
                <a16:creationId xmlns:a16="http://schemas.microsoft.com/office/drawing/2014/main" id="{E5E4D80C-92B6-F5C9-7DA0-7BE088CC25D3}"/>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err="1">
                <a:solidFill>
                  <a:schemeClr val="accent6">
                    <a:lumMod val="10000"/>
                  </a:schemeClr>
                </a:solidFill>
                <a:latin typeface="微軟正黑體" panose="020B0604030504040204" pitchFamily="34" charset="-120"/>
                <a:ea typeface="微軟正黑體" panose="020B0604030504040204" pitchFamily="34" charset="-120"/>
              </a:rPr>
              <a:t>SummIt</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Iterative Text Summarization via ChatGPT</a:t>
            </a:r>
          </a:p>
        </p:txBody>
      </p:sp>
      <p:sp>
        <p:nvSpPr>
          <p:cNvPr id="13" name="文字方塊 12">
            <a:extLst>
              <a:ext uri="{FF2B5EF4-FFF2-40B4-BE49-F238E27FC236}">
                <a16:creationId xmlns:a16="http://schemas.microsoft.com/office/drawing/2014/main" id="{717DD3A6-DA6C-539B-91E3-CAA635EA59D1}"/>
              </a:ext>
            </a:extLst>
          </p:cNvPr>
          <p:cNvSpPr txBox="1"/>
          <p:nvPr/>
        </p:nvSpPr>
        <p:spPr>
          <a:xfrm>
            <a:off x="6769894" y="1798659"/>
            <a:ext cx="5183981" cy="3631763"/>
          </a:xfrm>
          <a:prstGeom prst="rect">
            <a:avLst/>
          </a:prstGeom>
          <a:noFill/>
        </p:spPr>
        <p:txBody>
          <a:bodyPr wrap="square">
            <a:spAutoFit/>
          </a:bodyPr>
          <a:lstStyle/>
          <a:p>
            <a:r>
              <a:rPr lang="en-US" altLang="zh-TW" b="1" dirty="0" err="1">
                <a:solidFill>
                  <a:schemeClr val="accent6">
                    <a:lumMod val="10000"/>
                  </a:schemeClr>
                </a:solidFill>
                <a:latin typeface="微軟正黑體" panose="020B0604030504040204" pitchFamily="34" charset="-120"/>
                <a:ea typeface="微軟正黑體" panose="020B0604030504040204" pitchFamily="34" charset="-120"/>
              </a:rPr>
              <a:t>SummIt</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的自我評估和反饋過程的關鍵步驟：</a:t>
            </a:r>
            <a:endParaRPr lang="en-US" altLang="zh-TW"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b="1"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mj-lt"/>
              <a:buAutoNum type="arabicPeriod"/>
            </a:pP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自我反思：</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模型回顧一段時間內的行動、決策和成就。</a:t>
            </a: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確定優勢和劣勢。</a:t>
            </a: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評估實現目標的進展。</a:t>
            </a:r>
          </a:p>
          <a:p>
            <a:pPr>
              <a:buFont typeface="+mj-lt"/>
              <a:buAutoNum type="arabicPeriod"/>
            </a:pP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自我分析：</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模型進一步評估自己的技能、知識和行為。</a:t>
            </a: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將表現與期望的標準進行比較。</a:t>
            </a: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確定需要改進的領域。</a:t>
            </a: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設定切合實際的改進目標。</a:t>
            </a:r>
          </a:p>
          <a:p>
            <a:pPr>
              <a:buFont typeface="+mj-lt"/>
              <a:buAutoNum type="arabicPeriod"/>
            </a:pP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自我評估：</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模型評估其行動的結果。</a:t>
            </a: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評估其對他人和組織的影響。</a:t>
            </a: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促進持續改進和發展。</a:t>
            </a:r>
          </a:p>
        </p:txBody>
      </p:sp>
      <p:pic>
        <p:nvPicPr>
          <p:cNvPr id="14" name="圖片 13">
            <a:extLst>
              <a:ext uri="{FF2B5EF4-FFF2-40B4-BE49-F238E27FC236}">
                <a16:creationId xmlns:a16="http://schemas.microsoft.com/office/drawing/2014/main" id="{5A37FB0C-4280-1ABE-4186-382E985E47C0}"/>
              </a:ext>
            </a:extLst>
          </p:cNvPr>
          <p:cNvPicPr>
            <a:picLocks noChangeAspect="1"/>
          </p:cNvPicPr>
          <p:nvPr/>
        </p:nvPicPr>
        <p:blipFill>
          <a:blip r:embed="rId2"/>
          <a:stretch>
            <a:fillRect/>
          </a:stretch>
        </p:blipFill>
        <p:spPr>
          <a:xfrm>
            <a:off x="371475" y="2261990"/>
            <a:ext cx="6168223" cy="2705100"/>
          </a:xfrm>
          <a:prstGeom prst="rect">
            <a:avLst/>
          </a:prstGeom>
        </p:spPr>
      </p:pic>
      <p:sp>
        <p:nvSpPr>
          <p:cNvPr id="18" name="拱形 17">
            <a:extLst>
              <a:ext uri="{FF2B5EF4-FFF2-40B4-BE49-F238E27FC236}">
                <a16:creationId xmlns:a16="http://schemas.microsoft.com/office/drawing/2014/main" id="{C8BC486F-E12F-307D-D265-02DF56E989B9}"/>
              </a:ext>
            </a:extLst>
          </p:cNvPr>
          <p:cNvSpPr/>
          <p:nvPr/>
        </p:nvSpPr>
        <p:spPr>
          <a:xfrm>
            <a:off x="1839907" y="1863439"/>
            <a:ext cx="3502201" cy="3502201"/>
          </a:xfrm>
          <a:prstGeom prst="blockArc">
            <a:avLst>
              <a:gd name="adj1" fmla="val 10800000"/>
              <a:gd name="adj2" fmla="val 7031864"/>
              <a:gd name="adj3" fmla="val 17359"/>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9" name="等腰三角形 18">
            <a:extLst>
              <a:ext uri="{FF2B5EF4-FFF2-40B4-BE49-F238E27FC236}">
                <a16:creationId xmlns:a16="http://schemas.microsoft.com/office/drawing/2014/main" id="{3F6A2902-D86A-2C72-5397-D51DDC29DBE7}"/>
              </a:ext>
            </a:extLst>
          </p:cNvPr>
          <p:cNvSpPr/>
          <p:nvPr/>
        </p:nvSpPr>
        <p:spPr>
          <a:xfrm rot="17823375">
            <a:off x="2072384" y="4535741"/>
            <a:ext cx="1152611" cy="435317"/>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32177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文本摘要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8160545" cy="2739211"/>
          </a:xfrm>
          <a:prstGeom prst="rect">
            <a:avLst/>
          </a:prstGeom>
          <a:noFill/>
        </p:spPr>
        <p:txBody>
          <a:bodyPr wrap="square">
            <a:spAutoFit/>
          </a:bodyPr>
          <a:lstStyle/>
          <a:p>
            <a:r>
              <a:rPr lang="en-US" altLang="zh-TW" sz="1600"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Cluster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摘要法</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pPr algn="l"/>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如何讓 </a:t>
            </a:r>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ChatGPT </a:t>
            </a:r>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摘要大量內容：不同方法的優缺點</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https://wylin.tw/pages/how-to-summarize-long-texts/</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algn="l"/>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Analyzing User Interactions with LLMs to Improve our Documentation</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https://blog.langchain.dev/llms-to-improve-documentation/</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pPr algn="l"/>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Summarize Podcast Transcripts and Long Texts Better with NLP and AI</a:t>
            </a:r>
          </a:p>
          <a:p>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https://towardsdatascience.com/summarize-podcast-transcripts-and-long-texts-better-with-nlp-and-ai-e04c89d3b2cb</a:t>
            </a:r>
            <a:b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b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
        <p:nvSpPr>
          <p:cNvPr id="4" name="矩形: 圓角 3">
            <a:extLst>
              <a:ext uri="{FF2B5EF4-FFF2-40B4-BE49-F238E27FC236}">
                <a16:creationId xmlns:a16="http://schemas.microsoft.com/office/drawing/2014/main" id="{8FA7C488-E2A6-7AF7-8E31-86F554E5AADB}"/>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Prompt </a:t>
            </a:r>
            <a:r>
              <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rPr>
              <a:t>串接</a:t>
            </a:r>
          </a:p>
        </p:txBody>
      </p:sp>
    </p:spTree>
    <p:extLst>
      <p:ext uri="{BB962C8B-B14F-4D97-AF65-F5344CB8AC3E}">
        <p14:creationId xmlns:p14="http://schemas.microsoft.com/office/powerpoint/2010/main" val="3380001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2800" b="1" dirty="0">
                <a:solidFill>
                  <a:srgbClr val="0D0D0D"/>
                </a:solidFill>
                <a:highlight>
                  <a:srgbClr val="FFFFFF"/>
                </a:highlight>
                <a:latin typeface="微軟正黑體" panose="020B0604030504040204" pitchFamily="34" charset="-120"/>
                <a:ea typeface="微軟正黑體" panose="020B0604030504040204" pitchFamily="34" charset="-120"/>
              </a:rPr>
              <a:t>Retriever Augmented </a:t>
            </a:r>
            <a:r>
              <a:rPr lang="zh-TW" altLang="en-US" sz="28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6674717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fontAlgn="ctr"/>
            <a:r>
              <a:rPr lang="zh-TW" altLang="en-US" b="1" dirty="0">
                <a:solidFill>
                  <a:srgbClr val="0D0D0D"/>
                </a:solidFill>
                <a:latin typeface="微軟正黑體" panose="020B0604030504040204" pitchFamily="34" charset="-120"/>
                <a:ea typeface="微軟正黑體" panose="020B0604030504040204" pitchFamily="34" charset="-120"/>
              </a:rPr>
              <a:t>嘿嘿嘿</a:t>
            </a:r>
            <a:endParaRPr lang="en-US" altLang="zh-TW" sz="18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4914EC18-52B1-F5AB-7F70-BA7E4E479C18}"/>
              </a:ext>
            </a:extLst>
          </p:cNvPr>
          <p:cNvSpPr txBox="1"/>
          <p:nvPr/>
        </p:nvSpPr>
        <p:spPr>
          <a:xfrm>
            <a:off x="1055440" y="1546534"/>
            <a:ext cx="6912768" cy="3139321"/>
          </a:xfrm>
          <a:prstGeom prst="rect">
            <a:avLst/>
          </a:prstGeom>
          <a:noFill/>
        </p:spPr>
        <p:txBody>
          <a:bodyPr wrap="square">
            <a:spAutoFit/>
          </a:bodyPr>
          <a:lstStyle/>
          <a:p>
            <a:r>
              <a:rPr lang="en-US" altLang="zh-TW" sz="1800" b="1" dirty="0">
                <a:solidFill>
                  <a:srgbClr val="0D0D0D"/>
                </a:solidFill>
                <a:highlight>
                  <a:srgbClr val="FFFFFF"/>
                </a:highlight>
                <a:latin typeface="微軟正黑體" panose="020B0604030504040204" pitchFamily="34" charset="-120"/>
                <a:ea typeface="微軟正黑體" panose="020B0604030504040204" pitchFamily="34" charset="-120"/>
              </a:rPr>
              <a:t>Retriever Augmented Generation</a:t>
            </a:r>
          </a:p>
          <a:p>
            <a:r>
              <a:rPr lang="zh-TW" altLang="en-US" dirty="0">
                <a:solidFill>
                  <a:srgbClr val="0D0D0D"/>
                </a:solidFill>
                <a:latin typeface="ui-sans-serif"/>
              </a:rPr>
              <a:t>檢索增強生成</a:t>
            </a:r>
            <a:endParaRPr lang="en-US" altLang="zh-TW" dirty="0">
              <a:solidFill>
                <a:srgbClr val="0D0D0D"/>
              </a:solidFill>
              <a:latin typeface="ui-sans-serif"/>
            </a:endParaRPr>
          </a:p>
          <a:p>
            <a:endParaRPr lang="en-US" altLang="zh-TW"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Agent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和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Function Calling</a:t>
            </a:r>
          </a:p>
          <a:p>
            <a:r>
              <a:rPr lang="zh-TW" altLang="en-US" dirty="0">
                <a:solidFill>
                  <a:srgbClr val="0D0D0D"/>
                </a:solidFill>
                <a:latin typeface="ui-sans-serif"/>
              </a:rPr>
              <a:t>自主決策的代理人</a:t>
            </a:r>
          </a:p>
          <a:p>
            <a:endParaRPr lang="en-US" altLang="zh-TW" dirty="0">
              <a:solidFill>
                <a:srgbClr val="0D0D0D"/>
              </a:solidFill>
              <a:latin typeface="ui-sans-serif"/>
            </a:endParaRPr>
          </a:p>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Conversation</a:t>
            </a:r>
          </a:p>
          <a:p>
            <a:r>
              <a:rPr lang="zh-TW" altLang="en-US" dirty="0">
                <a:solidFill>
                  <a:srgbClr val="0D0D0D"/>
                </a:solidFill>
                <a:latin typeface="ui-sans-serif"/>
              </a:rPr>
              <a:t>對話摘要策略</a:t>
            </a:r>
          </a:p>
          <a:p>
            <a:endParaRPr lang="en-US" altLang="zh-TW" dirty="0">
              <a:solidFill>
                <a:srgbClr val="0D0D0D"/>
              </a:solidFill>
              <a:latin typeface="ui-sans-serif"/>
            </a:endParaRPr>
          </a:p>
          <a:p>
            <a:endParaRPr lang="zh-TW" altLang="en-US" dirty="0">
              <a:solidFill>
                <a:srgbClr val="0D0D0D"/>
              </a:solidFill>
              <a:latin typeface="ui-sans-serif"/>
            </a:endParaRPr>
          </a:p>
          <a:p>
            <a:endParaRPr lang="zh-TW" altLang="en-US" dirty="0">
              <a:solidFill>
                <a:srgbClr val="0D0D0D"/>
              </a:solidFill>
              <a:latin typeface="ui-sans-serif"/>
            </a:endParaRPr>
          </a:p>
        </p:txBody>
      </p:sp>
    </p:spTree>
    <p:extLst>
      <p:ext uri="{BB962C8B-B14F-4D97-AF65-F5344CB8AC3E}">
        <p14:creationId xmlns:p14="http://schemas.microsoft.com/office/powerpoint/2010/main" val="1588661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8FA7C488-E2A6-7AF7-8E31-86F554E5AADB}"/>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2" name="標題 1">
            <a:extLst>
              <a:ext uri="{FF2B5EF4-FFF2-40B4-BE49-F238E27FC236}">
                <a16:creationId xmlns:a16="http://schemas.microsoft.com/office/drawing/2014/main" id="{BCD278F5-4AA7-D29B-B149-8222A4310E1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rgbClr val="0D0D0D"/>
                </a:solidFill>
                <a:latin typeface="微軟正黑體" panose="020B0604030504040204" pitchFamily="34" charset="-120"/>
                <a:ea typeface="微軟正黑體" panose="020B0604030504040204" pitchFamily="34" charset="-120"/>
              </a:rPr>
              <a:t>語意搜尋 </a:t>
            </a:r>
            <a:r>
              <a:rPr lang="en-US" altLang="zh-TW" sz="3200" b="1" dirty="0" err="1">
                <a:solidFill>
                  <a:srgbClr val="0D0D0D"/>
                </a:solidFill>
                <a:latin typeface="微軟正黑體" panose="020B0604030504040204" pitchFamily="34" charset="-120"/>
                <a:ea typeface="微軟正黑體" panose="020B0604030504040204" pitchFamily="34" charset="-120"/>
              </a:rPr>
              <a:t>v.s</a:t>
            </a:r>
            <a:r>
              <a:rPr lang="en-US" altLang="zh-TW" sz="3200" b="1" dirty="0">
                <a:solidFill>
                  <a:srgbClr val="0D0D0D"/>
                </a:solidFill>
                <a:latin typeface="微軟正黑體" panose="020B0604030504040204" pitchFamily="34" charset="-120"/>
                <a:ea typeface="微軟正黑體" panose="020B0604030504040204" pitchFamily="34" charset="-120"/>
              </a:rPr>
              <a:t> </a:t>
            </a:r>
            <a:r>
              <a:rPr lang="zh-TW" altLang="en-US" sz="3200" b="1" dirty="0">
                <a:solidFill>
                  <a:srgbClr val="0D0D0D"/>
                </a:solidFill>
                <a:latin typeface="微軟正黑體" panose="020B0604030504040204" pitchFamily="34" charset="-120"/>
                <a:ea typeface="微軟正黑體" panose="020B0604030504040204" pitchFamily="34" charset="-120"/>
              </a:rPr>
              <a:t>關鍵字搜尋</a:t>
            </a:r>
          </a:p>
        </p:txBody>
      </p:sp>
      <p:sp>
        <p:nvSpPr>
          <p:cNvPr id="5" name="矩形 4">
            <a:extLst>
              <a:ext uri="{FF2B5EF4-FFF2-40B4-BE49-F238E27FC236}">
                <a16:creationId xmlns:a16="http://schemas.microsoft.com/office/drawing/2014/main" id="{309C271A-E778-133B-F137-7AE267B777B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文字方塊 5">
            <a:extLst>
              <a:ext uri="{FF2B5EF4-FFF2-40B4-BE49-F238E27FC236}">
                <a16:creationId xmlns:a16="http://schemas.microsoft.com/office/drawing/2014/main" id="{30D2B740-462C-46AE-D8AC-52737DC939AA}"/>
              </a:ext>
            </a:extLst>
          </p:cNvPr>
          <p:cNvSpPr txBox="1"/>
          <p:nvPr/>
        </p:nvSpPr>
        <p:spPr>
          <a:xfrm>
            <a:off x="449003" y="1417320"/>
            <a:ext cx="5646997" cy="4278094"/>
          </a:xfrm>
          <a:prstGeom prst="rect">
            <a:avLst/>
          </a:prstGeom>
          <a:noFill/>
        </p:spPr>
        <p:txBody>
          <a:bodyPr wrap="square">
            <a:spAutoFit/>
          </a:bodyPr>
          <a:lstStyle/>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傳統關鍵字搜尋</a:t>
            </a: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傳統關鍵字搜尋依賴於精確匹配用戶查詢中的單字。例如，使用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BM25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演算法的全文搜尋引擎（如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Elasticsearch</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）需要查詢詞語和文檔中的詞語完全一致，才能返回相關結果。</a:t>
            </a: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特點：</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依賴精確匹配。</a:t>
            </a:r>
          </a:p>
          <a:p>
            <a:pPr>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無法理解語意上的相似性。</a:t>
            </a:r>
          </a:p>
          <a:p>
            <a:pPr>
              <a:buFont typeface="Arial" panose="020B0604020202020204" pitchFamily="34" charset="0"/>
              <a:buChar char="•"/>
            </a:pPr>
            <a:r>
              <a:rPr lang="zh-TW" altLang="en-US" sz="1200" dirty="0">
                <a:solidFill>
                  <a:srgbClr val="0070C0"/>
                </a:solidFill>
                <a:latin typeface="微軟正黑體" panose="020B0604030504040204" pitchFamily="34" charset="-120"/>
                <a:ea typeface="微軟正黑體" panose="020B0604030504040204" pitchFamily="34" charset="-120"/>
              </a:rPr>
              <a:t>例如，用戶查詢 </a:t>
            </a:r>
            <a:r>
              <a:rPr lang="en-US" altLang="zh-TW" sz="1200" dirty="0">
                <a:solidFill>
                  <a:srgbClr val="0070C0"/>
                </a:solidFill>
                <a:latin typeface="微軟正黑體" panose="020B0604030504040204" pitchFamily="34" charset="-120"/>
                <a:ea typeface="微軟正黑體" panose="020B0604030504040204" pitchFamily="34" charset="-120"/>
              </a:rPr>
              <a:t>"</a:t>
            </a:r>
            <a:r>
              <a:rPr lang="zh-TW" altLang="en-US" sz="1200" dirty="0">
                <a:solidFill>
                  <a:srgbClr val="0070C0"/>
                </a:solidFill>
                <a:latin typeface="微軟正黑體" panose="020B0604030504040204" pitchFamily="34" charset="-120"/>
                <a:ea typeface="微軟正黑體" panose="020B0604030504040204" pitchFamily="34" charset="-120"/>
              </a:rPr>
              <a:t>在家製作義大利麵</a:t>
            </a:r>
            <a:r>
              <a:rPr lang="en-US" altLang="zh-TW" sz="1200" dirty="0">
                <a:solidFill>
                  <a:srgbClr val="0070C0"/>
                </a:solidFill>
                <a:latin typeface="微軟正黑體" panose="020B0604030504040204" pitchFamily="34" charset="-120"/>
                <a:ea typeface="微軟正黑體" panose="020B0604030504040204" pitchFamily="34" charset="-120"/>
              </a:rPr>
              <a:t>" </a:t>
            </a:r>
            <a:r>
              <a:rPr lang="zh-TW" altLang="en-US" sz="1200" dirty="0">
                <a:solidFill>
                  <a:srgbClr val="0070C0"/>
                </a:solidFill>
                <a:latin typeface="微軟正黑體" panose="020B0604030504040204" pitchFamily="34" charset="-120"/>
                <a:ea typeface="微軟正黑體" panose="020B0604030504040204" pitchFamily="34" charset="-120"/>
              </a:rPr>
              <a:t>時，僅能找到包含 </a:t>
            </a:r>
            <a:r>
              <a:rPr lang="en-US" altLang="zh-TW" sz="1200" dirty="0">
                <a:solidFill>
                  <a:srgbClr val="0070C0"/>
                </a:solidFill>
                <a:latin typeface="微軟正黑體" panose="020B0604030504040204" pitchFamily="34" charset="-120"/>
                <a:ea typeface="微軟正黑體" panose="020B0604030504040204" pitchFamily="34" charset="-120"/>
              </a:rPr>
              <a:t>"</a:t>
            </a:r>
            <a:r>
              <a:rPr lang="zh-TW" altLang="en-US" sz="1200" dirty="0">
                <a:solidFill>
                  <a:srgbClr val="0070C0"/>
                </a:solidFill>
                <a:latin typeface="微軟正黑體" panose="020B0604030504040204" pitchFamily="34" charset="-120"/>
                <a:ea typeface="微軟正黑體" panose="020B0604030504040204" pitchFamily="34" charset="-120"/>
              </a:rPr>
              <a:t>義大利麵</a:t>
            </a:r>
            <a:r>
              <a:rPr lang="en-US" altLang="zh-TW" sz="1200" dirty="0">
                <a:solidFill>
                  <a:srgbClr val="0070C0"/>
                </a:solidFill>
                <a:latin typeface="微軟正黑體" panose="020B0604030504040204" pitchFamily="34" charset="-120"/>
                <a:ea typeface="微軟正黑體" panose="020B0604030504040204" pitchFamily="34" charset="-120"/>
              </a:rPr>
              <a:t>" </a:t>
            </a:r>
            <a:r>
              <a:rPr lang="zh-TW" altLang="en-US" sz="1200" dirty="0">
                <a:solidFill>
                  <a:srgbClr val="0070C0"/>
                </a:solidFill>
                <a:latin typeface="微軟正黑體" panose="020B0604030504040204" pitchFamily="34" charset="-120"/>
                <a:ea typeface="微軟正黑體" panose="020B0604030504040204" pitchFamily="34" charset="-120"/>
              </a:rPr>
              <a:t>這個精確詞語的內容。</a:t>
            </a:r>
            <a:endParaRPr lang="en-US" altLang="zh-TW" sz="1200" dirty="0">
              <a:solidFill>
                <a:srgbClr val="0070C0"/>
              </a:solidFill>
              <a:latin typeface="微軟正黑體" panose="020B0604030504040204" pitchFamily="34" charset="-120"/>
              <a:ea typeface="微軟正黑體" panose="020B0604030504040204" pitchFamily="34" charset="-120"/>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語意搜尋</a:t>
            </a:r>
          </a:p>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語意搜尋能理解和處理詞語之間的語意關係，而不僅僅依賴精確匹配。這意味著用戶查詢中的意思和文檔內容相似，即使詞語不完全匹配，也能返回相關結果。</a:t>
            </a: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特點：</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理解語意上的相似性。</a:t>
            </a:r>
          </a:p>
          <a:p>
            <a:pPr>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無需精確匹配詞語。</a:t>
            </a:r>
          </a:p>
          <a:p>
            <a:pPr>
              <a:buFont typeface="Arial" panose="020B0604020202020204" pitchFamily="34" charset="0"/>
              <a:buChar char="•"/>
            </a:pPr>
            <a:r>
              <a:rPr lang="zh-TW" altLang="en-US" sz="1200" dirty="0">
                <a:solidFill>
                  <a:srgbClr val="0070C0"/>
                </a:solidFill>
                <a:latin typeface="微軟正黑體" panose="020B0604030504040204" pitchFamily="34" charset="-120"/>
                <a:ea typeface="微軟正黑體" panose="020B0604030504040204" pitchFamily="34" charset="-120"/>
              </a:rPr>
              <a:t>例如，用戶查詢 </a:t>
            </a:r>
            <a:r>
              <a:rPr lang="en-US" altLang="zh-TW" sz="1200" dirty="0">
                <a:solidFill>
                  <a:srgbClr val="0070C0"/>
                </a:solidFill>
                <a:latin typeface="微軟正黑體" panose="020B0604030504040204" pitchFamily="34" charset="-120"/>
                <a:ea typeface="微軟正黑體" panose="020B0604030504040204" pitchFamily="34" charset="-120"/>
              </a:rPr>
              <a:t>"</a:t>
            </a:r>
            <a:r>
              <a:rPr lang="zh-TW" altLang="en-US" sz="1200" dirty="0">
                <a:solidFill>
                  <a:srgbClr val="0070C0"/>
                </a:solidFill>
                <a:latin typeface="微軟正黑體" panose="020B0604030504040204" pitchFamily="34" charset="-120"/>
                <a:ea typeface="微軟正黑體" panose="020B0604030504040204" pitchFamily="34" charset="-120"/>
              </a:rPr>
              <a:t>在家製作義大利麵</a:t>
            </a:r>
            <a:r>
              <a:rPr lang="en-US" altLang="zh-TW" sz="1200" dirty="0">
                <a:solidFill>
                  <a:srgbClr val="0070C0"/>
                </a:solidFill>
                <a:latin typeface="微軟正黑體" panose="020B0604030504040204" pitchFamily="34" charset="-120"/>
                <a:ea typeface="微軟正黑體" panose="020B0604030504040204" pitchFamily="34" charset="-120"/>
              </a:rPr>
              <a:t>" </a:t>
            </a:r>
            <a:r>
              <a:rPr lang="zh-TW" altLang="en-US" sz="1200" dirty="0">
                <a:solidFill>
                  <a:srgbClr val="0070C0"/>
                </a:solidFill>
                <a:latin typeface="微軟正黑體" panose="020B0604030504040204" pitchFamily="34" charset="-120"/>
                <a:ea typeface="微軟正黑體" panose="020B0604030504040204" pitchFamily="34" charset="-120"/>
              </a:rPr>
              <a:t>時，下列內容也可以被搜尋出來，即使它們沒有包含 </a:t>
            </a:r>
            <a:r>
              <a:rPr lang="en-US" altLang="zh-TW" sz="1200" dirty="0">
                <a:solidFill>
                  <a:srgbClr val="0070C0"/>
                </a:solidFill>
                <a:latin typeface="微軟正黑體" panose="020B0604030504040204" pitchFamily="34" charset="-120"/>
                <a:ea typeface="微軟正黑體" panose="020B0604030504040204" pitchFamily="34" charset="-120"/>
              </a:rPr>
              <a:t>"</a:t>
            </a:r>
            <a:r>
              <a:rPr lang="zh-TW" altLang="en-US" sz="1200" dirty="0">
                <a:solidFill>
                  <a:srgbClr val="0070C0"/>
                </a:solidFill>
                <a:latin typeface="微軟正黑體" panose="020B0604030504040204" pitchFamily="34" charset="-120"/>
                <a:ea typeface="微軟正黑體" panose="020B0604030504040204" pitchFamily="34" charset="-120"/>
              </a:rPr>
              <a:t>義大利麵</a:t>
            </a:r>
            <a:r>
              <a:rPr lang="en-US" altLang="zh-TW" sz="1200" dirty="0">
                <a:solidFill>
                  <a:srgbClr val="0070C0"/>
                </a:solidFill>
                <a:latin typeface="微軟正黑體" panose="020B0604030504040204" pitchFamily="34" charset="-120"/>
                <a:ea typeface="微軟正黑體" panose="020B0604030504040204" pitchFamily="34" charset="-120"/>
              </a:rPr>
              <a:t>" </a:t>
            </a:r>
            <a:r>
              <a:rPr lang="zh-TW" altLang="en-US" sz="1200" dirty="0">
                <a:solidFill>
                  <a:srgbClr val="0070C0"/>
                </a:solidFill>
                <a:latin typeface="微軟正黑體" panose="020B0604030504040204" pitchFamily="34" charset="-120"/>
                <a:ea typeface="微軟正黑體" panose="020B0604030504040204" pitchFamily="34" charset="-120"/>
              </a:rPr>
              <a:t>這個詞語：</a:t>
            </a:r>
          </a:p>
          <a:p>
            <a:pPr marL="742950" lvl="1" indent="-285750">
              <a:buFont typeface="Arial" panose="020B0604020202020204" pitchFamily="34" charset="0"/>
              <a:buChar char="•"/>
            </a:pPr>
            <a:r>
              <a:rPr lang="zh-TW" altLang="en-US" sz="1200" dirty="0">
                <a:solidFill>
                  <a:srgbClr val="0070C0"/>
                </a:solidFill>
                <a:latin typeface="微軟正黑體" panose="020B0604030504040204" pitchFamily="34" charset="-120"/>
                <a:ea typeface="微軟正黑體" panose="020B0604030504040204" pitchFamily="34" charset="-120"/>
              </a:rPr>
              <a:t>在家製作傳統意式麵食</a:t>
            </a:r>
          </a:p>
          <a:p>
            <a:pPr marL="742950" lvl="1" indent="-285750">
              <a:buFont typeface="Arial" panose="020B0604020202020204" pitchFamily="34" charset="0"/>
              <a:buChar char="•"/>
            </a:pPr>
            <a:r>
              <a:rPr lang="zh-TW" altLang="en-US" sz="1200" dirty="0">
                <a:solidFill>
                  <a:srgbClr val="0070C0"/>
                </a:solidFill>
                <a:latin typeface="微軟正黑體" panose="020B0604030504040204" pitchFamily="34" charset="-120"/>
                <a:ea typeface="微軟正黑體" panose="020B0604030504040204" pitchFamily="34" charset="-120"/>
              </a:rPr>
              <a:t>自製意式麵條的步驟和秘訣</a:t>
            </a:r>
          </a:p>
          <a:p>
            <a:pPr marL="742950" lvl="1" indent="-285750">
              <a:buFont typeface="Arial" panose="020B0604020202020204" pitchFamily="34" charset="0"/>
              <a:buChar char="•"/>
            </a:pPr>
            <a:r>
              <a:rPr lang="zh-TW" altLang="en-US" sz="1200" dirty="0">
                <a:solidFill>
                  <a:srgbClr val="0070C0"/>
                </a:solidFill>
                <a:latin typeface="微軟正黑體" panose="020B0604030504040204" pitchFamily="34" charset="-120"/>
                <a:ea typeface="微軟正黑體" panose="020B0604030504040204" pitchFamily="34" charset="-120"/>
              </a:rPr>
              <a:t>學習做一道經典的意大利式麵食</a:t>
            </a:r>
          </a:p>
        </p:txBody>
      </p:sp>
      <p:pic>
        <p:nvPicPr>
          <p:cNvPr id="29" name="圖片 28">
            <a:extLst>
              <a:ext uri="{FF2B5EF4-FFF2-40B4-BE49-F238E27FC236}">
                <a16:creationId xmlns:a16="http://schemas.microsoft.com/office/drawing/2014/main" id="{0DFB2B11-E6A7-D9B4-F656-00D358565DA4}"/>
              </a:ext>
            </a:extLst>
          </p:cNvPr>
          <p:cNvPicPr>
            <a:picLocks noChangeAspect="1"/>
          </p:cNvPicPr>
          <p:nvPr/>
        </p:nvPicPr>
        <p:blipFill>
          <a:blip r:embed="rId2"/>
          <a:stretch>
            <a:fillRect/>
          </a:stretch>
        </p:blipFill>
        <p:spPr>
          <a:xfrm>
            <a:off x="6413487" y="5199640"/>
            <a:ext cx="642694" cy="642694"/>
          </a:xfrm>
          <a:prstGeom prst="rect">
            <a:avLst/>
          </a:prstGeom>
        </p:spPr>
      </p:pic>
      <p:sp>
        <p:nvSpPr>
          <p:cNvPr id="30" name="矩形 29">
            <a:extLst>
              <a:ext uri="{FF2B5EF4-FFF2-40B4-BE49-F238E27FC236}">
                <a16:creationId xmlns:a16="http://schemas.microsoft.com/office/drawing/2014/main" id="{0CB5F974-0442-4796-0DB2-E596DE659B36}"/>
              </a:ext>
            </a:extLst>
          </p:cNvPr>
          <p:cNvSpPr/>
          <p:nvPr/>
        </p:nvSpPr>
        <p:spPr>
          <a:xfrm>
            <a:off x="6342584" y="4800258"/>
            <a:ext cx="5544616" cy="1441459"/>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843024F6-1DEC-9EF1-A36E-3E9CB5F6A474}"/>
              </a:ext>
            </a:extLst>
          </p:cNvPr>
          <p:cNvSpPr txBox="1"/>
          <p:nvPr/>
        </p:nvSpPr>
        <p:spPr>
          <a:xfrm>
            <a:off x="7056182" y="4856722"/>
            <a:ext cx="4687002" cy="1384995"/>
          </a:xfrm>
          <a:prstGeom prst="rect">
            <a:avLst/>
          </a:prstGeom>
          <a:noFill/>
        </p:spPr>
        <p:txBody>
          <a:bodyPr wrap="square" rtlCol="0">
            <a:spAutoFit/>
          </a:bodyPr>
          <a:lstStyle/>
          <a:p>
            <a:pPr>
              <a:defRPr/>
            </a:pP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小叮嚀</a:t>
            </a:r>
            <a:endPar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endParaRPr>
          </a:p>
          <a:p>
            <a:pPr>
              <a:defRPr/>
            </a:pP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語意搜尋通常使用更先進的技術，如自然語言處理（</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NLP</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）和深度學習模型（例如 </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LLaMA3</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400" b="1" i="1" dirty="0">
                <a:solidFill>
                  <a:schemeClr val="accent6">
                    <a:lumMod val="10000"/>
                  </a:schemeClr>
                </a:solidFill>
                <a:latin typeface="微軟正黑體" panose="020B0604030504040204" pitchFamily="34" charset="-120"/>
                <a:ea typeface="微軟正黑體" panose="020B0604030504040204" pitchFamily="34" charset="-120"/>
              </a:rPr>
              <a:t>GPT-4 </a:t>
            </a:r>
            <a:r>
              <a:rPr lang="zh-TW" altLang="en-US" sz="1400" b="1" i="1" dirty="0">
                <a:solidFill>
                  <a:schemeClr val="accent6">
                    <a:lumMod val="10000"/>
                  </a:schemeClr>
                </a:solidFill>
                <a:latin typeface="微軟正黑體" panose="020B0604030504040204" pitchFamily="34" charset="-120"/>
                <a:ea typeface="微軟正黑體" panose="020B0604030504040204" pitchFamily="34" charset="-120"/>
              </a:rPr>
              <a:t>等），來理解語言中的語意和上下文。這些技術能夠捕捉同義詞、上下文關係以及不同表達方式之間的相似性，提供更智能和人性化的搜尋結果。</a:t>
            </a:r>
          </a:p>
        </p:txBody>
      </p:sp>
      <p:pic>
        <p:nvPicPr>
          <p:cNvPr id="34" name="圖片 33">
            <a:extLst>
              <a:ext uri="{FF2B5EF4-FFF2-40B4-BE49-F238E27FC236}">
                <a16:creationId xmlns:a16="http://schemas.microsoft.com/office/drawing/2014/main" id="{CE40C7A4-6ED5-C6F2-6DF5-2688CFA64122}"/>
              </a:ext>
            </a:extLst>
          </p:cNvPr>
          <p:cNvPicPr>
            <a:picLocks noChangeAspect="1"/>
          </p:cNvPicPr>
          <p:nvPr/>
        </p:nvPicPr>
        <p:blipFill rotWithShape="1">
          <a:blip r:embed="rId3"/>
          <a:srcRect t="8718"/>
          <a:stretch/>
        </p:blipFill>
        <p:spPr>
          <a:xfrm>
            <a:off x="6907675" y="3315839"/>
            <a:ext cx="4185504" cy="1468185"/>
          </a:xfrm>
          <a:prstGeom prst="rect">
            <a:avLst/>
          </a:prstGeom>
        </p:spPr>
      </p:pic>
      <p:grpSp>
        <p:nvGrpSpPr>
          <p:cNvPr id="35" name="群組 34">
            <a:extLst>
              <a:ext uri="{FF2B5EF4-FFF2-40B4-BE49-F238E27FC236}">
                <a16:creationId xmlns:a16="http://schemas.microsoft.com/office/drawing/2014/main" id="{7C52398C-3748-0755-CF35-EBBCA62262A0}"/>
              </a:ext>
            </a:extLst>
          </p:cNvPr>
          <p:cNvGrpSpPr/>
          <p:nvPr/>
        </p:nvGrpSpPr>
        <p:grpSpPr>
          <a:xfrm>
            <a:off x="6927837" y="1362349"/>
            <a:ext cx="4197363" cy="1519564"/>
            <a:chOff x="232907" y="1266825"/>
            <a:chExt cx="5144202" cy="1862346"/>
          </a:xfrm>
        </p:grpSpPr>
        <p:pic>
          <p:nvPicPr>
            <p:cNvPr id="36" name="圖片 35">
              <a:extLst>
                <a:ext uri="{FF2B5EF4-FFF2-40B4-BE49-F238E27FC236}">
                  <a16:creationId xmlns:a16="http://schemas.microsoft.com/office/drawing/2014/main" id="{F48A4651-9058-BC87-CEBF-05EEBC12FF2F}"/>
                </a:ext>
              </a:extLst>
            </p:cNvPr>
            <p:cNvPicPr>
              <a:picLocks noChangeAspect="1"/>
            </p:cNvPicPr>
            <p:nvPr/>
          </p:nvPicPr>
          <p:blipFill rotWithShape="1">
            <a:blip r:embed="rId4"/>
            <a:srcRect t="27910"/>
            <a:stretch/>
          </p:blipFill>
          <p:spPr>
            <a:xfrm>
              <a:off x="232907" y="1266825"/>
              <a:ext cx="5144202" cy="1862346"/>
            </a:xfrm>
            <a:prstGeom prst="rect">
              <a:avLst/>
            </a:prstGeom>
          </p:spPr>
        </p:pic>
        <p:sp>
          <p:nvSpPr>
            <p:cNvPr id="37" name="矩形 36">
              <a:extLst>
                <a:ext uri="{FF2B5EF4-FFF2-40B4-BE49-F238E27FC236}">
                  <a16:creationId xmlns:a16="http://schemas.microsoft.com/office/drawing/2014/main" id="{30AE3D9B-FF39-2190-E249-D02881848584}"/>
                </a:ext>
              </a:extLst>
            </p:cNvPr>
            <p:cNvSpPr/>
            <p:nvPr/>
          </p:nvSpPr>
          <p:spPr>
            <a:xfrm>
              <a:off x="232907" y="1266825"/>
              <a:ext cx="3491368" cy="257175"/>
            </a:xfrm>
            <a:prstGeom prst="rect">
              <a:avLst/>
            </a:prstGeom>
            <a:solidFill>
              <a:srgbClr val="FCFCFC"/>
            </a:solidFill>
            <a:ln>
              <a:solidFill>
                <a:srgbClr val="FCF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3539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圓角 4">
            <a:extLst>
              <a:ext uri="{FF2B5EF4-FFF2-40B4-BE49-F238E27FC236}">
                <a16:creationId xmlns:a16="http://schemas.microsoft.com/office/drawing/2014/main" id="{26CB92A5-B7CF-9E2C-F2E0-0F9BAD798132}"/>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6" name="標題 1">
            <a:extLst>
              <a:ext uri="{FF2B5EF4-FFF2-40B4-BE49-F238E27FC236}">
                <a16:creationId xmlns:a16="http://schemas.microsoft.com/office/drawing/2014/main" id="{3169FD99-1320-39A5-7ED4-336831D074B7}"/>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rgbClr val="0D0D0D"/>
                </a:solidFill>
                <a:latin typeface="微軟正黑體" panose="020B0604030504040204" pitchFamily="34" charset="-120"/>
                <a:ea typeface="微軟正黑體" panose="020B0604030504040204" pitchFamily="34" charset="-120"/>
              </a:rPr>
              <a:t>能夠代表語意的 </a:t>
            </a:r>
            <a:r>
              <a:rPr lang="en-US" altLang="zh-TW" sz="3200" b="1" dirty="0">
                <a:solidFill>
                  <a:srgbClr val="0D0D0D"/>
                </a:solidFill>
                <a:latin typeface="微軟正黑體" panose="020B0604030504040204" pitchFamily="34" charset="-120"/>
                <a:ea typeface="微軟正黑體" panose="020B0604030504040204" pitchFamily="34" charset="-120"/>
              </a:rPr>
              <a:t>Embedding</a:t>
            </a:r>
          </a:p>
        </p:txBody>
      </p:sp>
      <p:sp>
        <p:nvSpPr>
          <p:cNvPr id="7" name="矩形 6">
            <a:extLst>
              <a:ext uri="{FF2B5EF4-FFF2-40B4-BE49-F238E27FC236}">
                <a16:creationId xmlns:a16="http://schemas.microsoft.com/office/drawing/2014/main" id="{44362C62-BA2C-D65E-5FE7-06F4193E8FF7}"/>
              </a:ext>
            </a:extLst>
          </p:cNvPr>
          <p:cNvSpPr/>
          <p:nvPr/>
        </p:nvSpPr>
        <p:spPr>
          <a:xfrm>
            <a:off x="304800" y="933450"/>
            <a:ext cx="11582400" cy="65722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OpenAI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提供的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Embedding API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可將一段不超過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128K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個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token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的文字轉換為一個高維度向量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(Vector)</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，代表該文字的語意。這段文字可以是單字、標題、句子、段落，甚至是整篇文章。這種過程基本上是特徵提取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(feature extraction)</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，將自然語言轉換為浮點數向量，使其可以被各種演算法計算和使用。</a:t>
            </a: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19413E5D-4D91-024E-8A47-C31C9AE173C7}"/>
              </a:ext>
            </a:extLst>
          </p:cNvPr>
          <p:cNvSpPr txBox="1"/>
          <p:nvPr/>
        </p:nvSpPr>
        <p:spPr>
          <a:xfrm>
            <a:off x="449004" y="1711325"/>
            <a:ext cx="5427922" cy="3046988"/>
          </a:xfrm>
          <a:prstGeom prst="rect">
            <a:avLst/>
          </a:prstGeom>
          <a:noFill/>
        </p:spPr>
        <p:txBody>
          <a:bodyPr wrap="square">
            <a:spAutoFit/>
          </a:bodyPr>
          <a:lstStyle/>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OpenAI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提供的三種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Embeddings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模型</a:t>
            </a:r>
            <a:endParaRPr lang="en-US" altLang="zh-TW"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b="1"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mj-lt"/>
              <a:buAutoNum type="arabicPeriod"/>
            </a:pP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text-embedding-3-large</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輸出最大為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3072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維度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可調整降維</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適合需要高精度語意表示的應用</a:t>
            </a:r>
          </a:p>
          <a:p>
            <a:pPr>
              <a:buFont typeface="+mj-lt"/>
              <a:buAutoNum type="arabicPeriod"/>
            </a:pP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text-embedding-3-small</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輸出最大為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1536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維度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可調整降維</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a:t>
            </a: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適合需要平衡性能和精度的應用</a:t>
            </a:r>
          </a:p>
          <a:p>
            <a:pPr>
              <a:buFont typeface="+mj-lt"/>
              <a:buAutoNum type="arabicPeriod"/>
            </a:pP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text-embedding-ada-002</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輸出固定為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1536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維度</a:t>
            </a:r>
          </a:p>
          <a:p>
            <a:pPr marL="742950" lvl="1" indent="-285750">
              <a:buFont typeface="+mj-lt"/>
              <a:buAutoNum type="arabicPeriod"/>
            </a:pP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上一代模型，適合需要較小向量維度的應用</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24978A22-4DD6-EB47-D188-DF9534617B14}"/>
              </a:ext>
            </a:extLst>
          </p:cNvPr>
          <p:cNvSpPr txBox="1"/>
          <p:nvPr/>
        </p:nvSpPr>
        <p:spPr>
          <a:xfrm>
            <a:off x="449004" y="4874776"/>
            <a:ext cx="5361246" cy="1231106"/>
          </a:xfrm>
          <a:prstGeom prst="rect">
            <a:avLst/>
          </a:prstGeom>
          <a:noFill/>
        </p:spPr>
        <p:txBody>
          <a:bodyPr wrap="square">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應用場景</a:t>
            </a:r>
          </a:p>
          <a:p>
            <a:pPr marL="285750" indent="-285750">
              <a:buFont typeface="Arial" panose="020B0604020202020204" pitchFamily="34" charset="0"/>
              <a:buChar char="•"/>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文本相似度計算</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：比較兩段文本的語意相似度</a:t>
            </a:r>
          </a:p>
          <a:p>
            <a:pPr marL="285750" indent="-285750">
              <a:buFont typeface="Arial" panose="020B0604020202020204" pitchFamily="34" charset="0"/>
              <a:buChar char="•"/>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聚類分析</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：將相似文本聚類到一起</a:t>
            </a:r>
          </a:p>
          <a:p>
            <a:pPr marL="285750" indent="-285750">
              <a:buFont typeface="Arial" panose="020B0604020202020204" pitchFamily="34" charset="0"/>
              <a:buChar char="•"/>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信息檢索</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：基於語意搜索相關文本</a:t>
            </a:r>
          </a:p>
          <a:p>
            <a:pPr marL="285750" indent="-285750">
              <a:buFont typeface="Arial" panose="020B0604020202020204" pitchFamily="34" charset="0"/>
              <a:buChar char="•"/>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自然語言處理任務</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：如文本分類、情感分析等</a:t>
            </a:r>
          </a:p>
        </p:txBody>
      </p:sp>
      <p:pic>
        <p:nvPicPr>
          <p:cNvPr id="11" name="圖片 10">
            <a:extLst>
              <a:ext uri="{FF2B5EF4-FFF2-40B4-BE49-F238E27FC236}">
                <a16:creationId xmlns:a16="http://schemas.microsoft.com/office/drawing/2014/main" id="{E51C97DF-1061-5D70-32C2-C77CF2A56B61}"/>
              </a:ext>
            </a:extLst>
          </p:cNvPr>
          <p:cNvPicPr>
            <a:picLocks noChangeAspect="1"/>
          </p:cNvPicPr>
          <p:nvPr/>
        </p:nvPicPr>
        <p:blipFill>
          <a:blip r:embed="rId2"/>
          <a:stretch>
            <a:fillRect/>
          </a:stretch>
        </p:blipFill>
        <p:spPr>
          <a:xfrm>
            <a:off x="5463498" y="1755157"/>
            <a:ext cx="6128428" cy="1395997"/>
          </a:xfrm>
          <a:prstGeom prst="rect">
            <a:avLst/>
          </a:prstGeom>
        </p:spPr>
      </p:pic>
      <p:pic>
        <p:nvPicPr>
          <p:cNvPr id="12" name="圖片 11">
            <a:extLst>
              <a:ext uri="{FF2B5EF4-FFF2-40B4-BE49-F238E27FC236}">
                <a16:creationId xmlns:a16="http://schemas.microsoft.com/office/drawing/2014/main" id="{2CC441E2-C390-FFBD-5CF4-072F0995562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40000"/>
                    </a14:imgEffect>
                  </a14:imgLayer>
                </a14:imgProps>
              </a:ext>
            </a:extLst>
          </a:blip>
          <a:stretch>
            <a:fillRect/>
          </a:stretch>
        </p:blipFill>
        <p:spPr>
          <a:xfrm>
            <a:off x="6598046" y="3272777"/>
            <a:ext cx="3859331" cy="2971072"/>
          </a:xfrm>
          <a:prstGeom prst="rect">
            <a:avLst/>
          </a:prstGeom>
        </p:spPr>
      </p:pic>
      <p:sp>
        <p:nvSpPr>
          <p:cNvPr id="13" name="文字方塊 12">
            <a:extLst>
              <a:ext uri="{FF2B5EF4-FFF2-40B4-BE49-F238E27FC236}">
                <a16:creationId xmlns:a16="http://schemas.microsoft.com/office/drawing/2014/main" id="{6911FEBD-85E6-8219-C203-45AD6203BCAC}"/>
              </a:ext>
            </a:extLst>
          </p:cNvPr>
          <p:cNvSpPr txBox="1"/>
          <p:nvPr/>
        </p:nvSpPr>
        <p:spPr>
          <a:xfrm>
            <a:off x="9066371" y="5996140"/>
            <a:ext cx="2178802" cy="369332"/>
          </a:xfrm>
          <a:prstGeom prst="rect">
            <a:avLst/>
          </a:prstGeom>
          <a:noFill/>
        </p:spPr>
        <p:txBody>
          <a:bodyPr wrap="none" rtlCol="0">
            <a:spAutoFit/>
          </a:bodyPr>
          <a:lstStyle/>
          <a:p>
            <a:r>
              <a:rPr lang="zh-TW" altLang="en-US" b="1" i="1" dirty="0">
                <a:solidFill>
                  <a:schemeClr val="accent6">
                    <a:lumMod val="10000"/>
                  </a:schemeClr>
                </a:solidFill>
                <a:latin typeface="微軟正黑體" panose="020B0604030504040204" pitchFamily="34" charset="-120"/>
                <a:ea typeface="微軟正黑體" panose="020B0604030504040204" pitchFamily="34" charset="-120"/>
              </a:rPr>
              <a:t>書籍類型向量 </a:t>
            </a:r>
            <a:r>
              <a:rPr lang="en-US" altLang="zh-TW" b="1" i="1" dirty="0">
                <a:solidFill>
                  <a:schemeClr val="accent6">
                    <a:lumMod val="10000"/>
                  </a:schemeClr>
                </a:solidFill>
                <a:latin typeface="微軟正黑體" panose="020B0604030504040204" pitchFamily="34" charset="-120"/>
                <a:ea typeface="微軟正黑體" panose="020B0604030504040204" pitchFamily="34" charset="-120"/>
              </a:rPr>
              <a:t>PCA </a:t>
            </a:r>
            <a:endParaRPr lang="zh-TW" altLang="en-US" b="1" i="1"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945739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F39B8B05-B15B-65AD-2409-956D74D43850}"/>
              </a:ext>
            </a:extLst>
          </p:cNvPr>
          <p:cNvPicPr>
            <a:picLocks noChangeAspect="1"/>
          </p:cNvPicPr>
          <p:nvPr/>
        </p:nvPicPr>
        <p:blipFill>
          <a:blip r:embed="rId2"/>
          <a:stretch>
            <a:fillRect/>
          </a:stretch>
        </p:blipFill>
        <p:spPr>
          <a:xfrm>
            <a:off x="654476" y="3661081"/>
            <a:ext cx="5144202" cy="2061234"/>
          </a:xfrm>
          <a:prstGeom prst="rect">
            <a:avLst/>
          </a:prstGeom>
        </p:spPr>
      </p:pic>
      <p:pic>
        <p:nvPicPr>
          <p:cNvPr id="33" name="圖片 32">
            <a:extLst>
              <a:ext uri="{FF2B5EF4-FFF2-40B4-BE49-F238E27FC236}">
                <a16:creationId xmlns:a16="http://schemas.microsoft.com/office/drawing/2014/main" id="{8C7F9412-6778-EE0A-BE0B-EDFB79C3A2D1}"/>
              </a:ext>
            </a:extLst>
          </p:cNvPr>
          <p:cNvPicPr>
            <a:picLocks noChangeAspect="1"/>
          </p:cNvPicPr>
          <p:nvPr/>
        </p:nvPicPr>
        <p:blipFill>
          <a:blip r:embed="rId3"/>
          <a:stretch>
            <a:fillRect/>
          </a:stretch>
        </p:blipFill>
        <p:spPr>
          <a:xfrm>
            <a:off x="622675" y="2191948"/>
            <a:ext cx="5260491" cy="1303727"/>
          </a:xfrm>
          <a:prstGeom prst="rect">
            <a:avLst/>
          </a:prstGeom>
        </p:spPr>
      </p:pic>
      <p:grpSp>
        <p:nvGrpSpPr>
          <p:cNvPr id="19" name="群組 18">
            <a:extLst>
              <a:ext uri="{FF2B5EF4-FFF2-40B4-BE49-F238E27FC236}">
                <a16:creationId xmlns:a16="http://schemas.microsoft.com/office/drawing/2014/main" id="{4C1EB57A-524F-926E-E8FF-DFA1C43B30C0}"/>
              </a:ext>
            </a:extLst>
          </p:cNvPr>
          <p:cNvGrpSpPr/>
          <p:nvPr/>
        </p:nvGrpSpPr>
        <p:grpSpPr>
          <a:xfrm>
            <a:off x="6096000" y="2191948"/>
            <a:ext cx="5468113" cy="3029373"/>
            <a:chOff x="6096000" y="1416804"/>
            <a:chExt cx="5468113" cy="3029373"/>
          </a:xfrm>
        </p:grpSpPr>
        <p:pic>
          <p:nvPicPr>
            <p:cNvPr id="17" name="圖片 16">
              <a:extLst>
                <a:ext uri="{FF2B5EF4-FFF2-40B4-BE49-F238E27FC236}">
                  <a16:creationId xmlns:a16="http://schemas.microsoft.com/office/drawing/2014/main" id="{91438CEB-CB76-A6E8-52A3-225D92CED70F}"/>
                </a:ext>
              </a:extLst>
            </p:cNvPr>
            <p:cNvPicPr>
              <a:picLocks noChangeAspect="1"/>
            </p:cNvPicPr>
            <p:nvPr/>
          </p:nvPicPr>
          <p:blipFill>
            <a:blip r:embed="rId4"/>
            <a:stretch>
              <a:fillRect/>
            </a:stretch>
          </p:blipFill>
          <p:spPr>
            <a:xfrm>
              <a:off x="6096000" y="1416804"/>
              <a:ext cx="5468113" cy="3029373"/>
            </a:xfrm>
            <a:prstGeom prst="rect">
              <a:avLst/>
            </a:prstGeom>
          </p:spPr>
        </p:pic>
        <p:sp>
          <p:nvSpPr>
            <p:cNvPr id="18" name="矩形 17">
              <a:extLst>
                <a:ext uri="{FF2B5EF4-FFF2-40B4-BE49-F238E27FC236}">
                  <a16:creationId xmlns:a16="http://schemas.microsoft.com/office/drawing/2014/main" id="{4C115B67-FA19-CA05-792D-C7AEF2DD3D39}"/>
                </a:ext>
              </a:extLst>
            </p:cNvPr>
            <p:cNvSpPr/>
            <p:nvPr/>
          </p:nvSpPr>
          <p:spPr>
            <a:xfrm>
              <a:off x="6096000" y="1416804"/>
              <a:ext cx="342900" cy="278646"/>
            </a:xfrm>
            <a:prstGeom prst="rect">
              <a:avLst/>
            </a:prstGeom>
            <a:solidFill>
              <a:srgbClr val="FCFCFC"/>
            </a:solidFill>
            <a:ln>
              <a:solidFill>
                <a:srgbClr val="FCF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標題 1">
            <a:extLst>
              <a:ext uri="{FF2B5EF4-FFF2-40B4-BE49-F238E27FC236}">
                <a16:creationId xmlns:a16="http://schemas.microsoft.com/office/drawing/2014/main" id="{C7C13AE2-BE31-7653-69E7-A0A76D725FA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rgbClr val="0D0D0D"/>
                </a:solidFill>
                <a:latin typeface="微軟正黑體" panose="020B0604030504040204" pitchFamily="34" charset="-120"/>
                <a:ea typeface="微軟正黑體" panose="020B0604030504040204" pitchFamily="34" charset="-120"/>
              </a:rPr>
              <a:t>推薦系統背後比對的邏輯</a:t>
            </a:r>
          </a:p>
        </p:txBody>
      </p:sp>
      <p:sp>
        <p:nvSpPr>
          <p:cNvPr id="21" name="矩形 20">
            <a:extLst>
              <a:ext uri="{FF2B5EF4-FFF2-40B4-BE49-F238E27FC236}">
                <a16:creationId xmlns:a16="http://schemas.microsoft.com/office/drawing/2014/main" id="{DEED66D6-CFB6-16BF-B16F-34B7CB1629F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5" name="圖片 14">
            <a:extLst>
              <a:ext uri="{FF2B5EF4-FFF2-40B4-BE49-F238E27FC236}">
                <a16:creationId xmlns:a16="http://schemas.microsoft.com/office/drawing/2014/main" id="{B861A756-BB93-0E38-9AE5-8B3555A2EFD9}"/>
              </a:ext>
            </a:extLst>
          </p:cNvPr>
          <p:cNvPicPr>
            <a:picLocks noChangeAspect="1"/>
          </p:cNvPicPr>
          <p:nvPr/>
        </p:nvPicPr>
        <p:blipFill>
          <a:blip r:embed="rId5"/>
          <a:stretch>
            <a:fillRect/>
          </a:stretch>
        </p:blipFill>
        <p:spPr>
          <a:xfrm>
            <a:off x="6080015" y="4625023"/>
            <a:ext cx="2130535" cy="1430019"/>
          </a:xfrm>
          <a:prstGeom prst="rect">
            <a:avLst/>
          </a:prstGeom>
        </p:spPr>
      </p:pic>
      <p:sp>
        <p:nvSpPr>
          <p:cNvPr id="22" name="文字方塊 21">
            <a:extLst>
              <a:ext uri="{FF2B5EF4-FFF2-40B4-BE49-F238E27FC236}">
                <a16:creationId xmlns:a16="http://schemas.microsoft.com/office/drawing/2014/main" id="{16ADE3AF-E5B0-9F70-1C46-11FB952D4209}"/>
              </a:ext>
            </a:extLst>
          </p:cNvPr>
          <p:cNvSpPr txBox="1"/>
          <p:nvPr/>
        </p:nvSpPr>
        <p:spPr>
          <a:xfrm>
            <a:off x="449003" y="1417320"/>
            <a:ext cx="7132897" cy="892552"/>
          </a:xfrm>
          <a:prstGeom prst="rect">
            <a:avLst/>
          </a:prstGeom>
          <a:noFill/>
        </p:spPr>
        <p:txBody>
          <a:bodyPr wrap="square">
            <a:spAutoFit/>
          </a:bodyPr>
          <a:lstStyle/>
          <a:p>
            <a:r>
              <a:rPr lang="zh-TW" altLang="en-US" sz="2000" b="1" dirty="0">
                <a:solidFill>
                  <a:schemeClr val="accent6">
                    <a:lumMod val="10000"/>
                  </a:schemeClr>
                </a:solidFill>
                <a:latin typeface="微軟正黑體" panose="020B0604030504040204" pitchFamily="34" charset="-120"/>
                <a:ea typeface="微軟正黑體" panose="020B0604030504040204" pitchFamily="34" charset="-120"/>
              </a:rPr>
              <a:t>情境</a:t>
            </a:r>
            <a:endParaRPr lang="en-US" altLang="zh-TW" sz="2000" b="1"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顧客</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 我想要找白色的襯衫</a:t>
            </a: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30" name="圖片 29" descr="一張含有 符號 的圖片&#10;&#10;自動產生的描述">
            <a:extLst>
              <a:ext uri="{FF2B5EF4-FFF2-40B4-BE49-F238E27FC236}">
                <a16:creationId xmlns:a16="http://schemas.microsoft.com/office/drawing/2014/main" id="{1E1C1720-2C13-A37B-47BD-9873B5C6F8F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569782" y="3375007"/>
            <a:ext cx="419801" cy="419801"/>
          </a:xfrm>
          <a:prstGeom prst="rect">
            <a:avLst/>
          </a:prstGeom>
        </p:spPr>
      </p:pic>
      <p:pic>
        <p:nvPicPr>
          <p:cNvPr id="31" name="圖片 30" descr="一張含有 符號 的圖片&#10;&#10;自動產生的描述">
            <a:extLst>
              <a:ext uri="{FF2B5EF4-FFF2-40B4-BE49-F238E27FC236}">
                <a16:creationId xmlns:a16="http://schemas.microsoft.com/office/drawing/2014/main" id="{ECEFE860-6A8C-6F6A-F564-BA63E4A4FE9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569782" y="4801520"/>
            <a:ext cx="419801" cy="419801"/>
          </a:xfrm>
          <a:prstGeom prst="rect">
            <a:avLst/>
          </a:prstGeom>
        </p:spPr>
      </p:pic>
      <p:pic>
        <p:nvPicPr>
          <p:cNvPr id="35" name="圖片 34" descr="一張含有 圓形, 圖形, 鮮豔, 符號 的圖片&#10;&#10;自動產生的描述">
            <a:extLst>
              <a:ext uri="{FF2B5EF4-FFF2-40B4-BE49-F238E27FC236}">
                <a16:creationId xmlns:a16="http://schemas.microsoft.com/office/drawing/2014/main" id="{70C3464C-0665-B366-153D-A3F5310638C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686269" y="4586223"/>
            <a:ext cx="1090677" cy="1090677"/>
          </a:xfrm>
          <a:prstGeom prst="rect">
            <a:avLst/>
          </a:prstGeom>
        </p:spPr>
      </p:pic>
      <p:sp>
        <p:nvSpPr>
          <p:cNvPr id="37" name="箭號: 弧形上彎 36">
            <a:extLst>
              <a:ext uri="{FF2B5EF4-FFF2-40B4-BE49-F238E27FC236}">
                <a16:creationId xmlns:a16="http://schemas.microsoft.com/office/drawing/2014/main" id="{3552B45F-2879-DE89-B747-48696BB3F1CE}"/>
              </a:ext>
            </a:extLst>
          </p:cNvPr>
          <p:cNvSpPr/>
          <p:nvPr/>
        </p:nvSpPr>
        <p:spPr>
          <a:xfrm rot="20277501" flipH="1">
            <a:off x="7531423" y="5468509"/>
            <a:ext cx="1386417" cy="354624"/>
          </a:xfrm>
          <a:prstGeom prst="curvedUpArrow">
            <a:avLst>
              <a:gd name="adj1" fmla="val 25000"/>
              <a:gd name="adj2" fmla="val 60850"/>
              <a:gd name="adj3" fmla="val 25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8" name="矩形: 圓角 37">
            <a:extLst>
              <a:ext uri="{FF2B5EF4-FFF2-40B4-BE49-F238E27FC236}">
                <a16:creationId xmlns:a16="http://schemas.microsoft.com/office/drawing/2014/main" id="{E8F0C650-C8DE-1472-4AF2-90C378A90A2F}"/>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579C54EA-C40B-581C-5050-FB5EAC1BD6DD}"/>
              </a:ext>
            </a:extLst>
          </p:cNvPr>
          <p:cNvSpPr txBox="1"/>
          <p:nvPr/>
        </p:nvSpPr>
        <p:spPr>
          <a:xfrm>
            <a:off x="415054" y="5971459"/>
            <a:ext cx="6110286" cy="276999"/>
          </a:xfrm>
          <a:prstGeom prst="rect">
            <a:avLst/>
          </a:prstGeom>
          <a:noFill/>
        </p:spPr>
        <p:txBody>
          <a:bodyPr wrap="square">
            <a:spAutoFit/>
          </a:bodyPr>
          <a:lstStyle/>
          <a:p>
            <a:r>
              <a:rPr lang="zh-TW" altLang="en-US" sz="1200" b="1" dirty="0">
                <a:solidFill>
                  <a:srgbClr val="0070C0"/>
                </a:solidFill>
                <a:latin typeface="微軟正黑體" panose="020B0604030504040204" pitchFamily="34" charset="-120"/>
                <a:ea typeface="微軟正黑體" panose="020B0604030504040204" pitchFamily="34" charset="-120"/>
              </a:rPr>
              <a:t>**潛在問題</a:t>
            </a:r>
            <a:r>
              <a:rPr lang="en-US" altLang="zh-TW" sz="1200" b="1" dirty="0">
                <a:solidFill>
                  <a:srgbClr val="0070C0"/>
                </a:solidFill>
                <a:latin typeface="微軟正黑體" panose="020B0604030504040204" pitchFamily="34" charset="-120"/>
                <a:ea typeface="微軟正黑體" panose="020B0604030504040204" pitchFamily="34" charset="-120"/>
              </a:rPr>
              <a:t>:</a:t>
            </a:r>
            <a:r>
              <a:rPr lang="zh-TW" altLang="en-US" sz="1200" b="1" dirty="0">
                <a:solidFill>
                  <a:srgbClr val="0070C0"/>
                </a:solidFill>
                <a:latin typeface="微軟正黑體" panose="020B0604030504040204" pitchFamily="34" charset="-120"/>
                <a:ea typeface="微軟正黑體" panose="020B0604030504040204" pitchFamily="34" charset="-120"/>
              </a:rPr>
              <a:t> 消費者的白色和系統認定的白色可能不同，會造成推薦失準</a:t>
            </a:r>
            <a:endParaRPr lang="en-US" altLang="zh-TW" sz="1200" b="1" dirty="0">
              <a:solidFill>
                <a:srgbClr val="0070C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28242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圖片 31">
            <a:extLst>
              <a:ext uri="{FF2B5EF4-FFF2-40B4-BE49-F238E27FC236}">
                <a16:creationId xmlns:a16="http://schemas.microsoft.com/office/drawing/2014/main" id="{D46E3103-C9CE-D572-C133-0DFE7DDFB0A4}"/>
              </a:ext>
            </a:extLst>
          </p:cNvPr>
          <p:cNvPicPr>
            <a:picLocks noChangeAspect="1"/>
          </p:cNvPicPr>
          <p:nvPr/>
        </p:nvPicPr>
        <p:blipFill>
          <a:blip r:embed="rId2"/>
          <a:stretch>
            <a:fillRect/>
          </a:stretch>
        </p:blipFill>
        <p:spPr>
          <a:xfrm>
            <a:off x="2192673" y="1352551"/>
            <a:ext cx="7806653" cy="4639382"/>
          </a:xfrm>
          <a:prstGeom prst="rect">
            <a:avLst/>
          </a:prstGeom>
        </p:spPr>
      </p:pic>
      <p:sp>
        <p:nvSpPr>
          <p:cNvPr id="7" name="標題 1">
            <a:extLst>
              <a:ext uri="{FF2B5EF4-FFF2-40B4-BE49-F238E27FC236}">
                <a16:creationId xmlns:a16="http://schemas.microsoft.com/office/drawing/2014/main" id="{6578BAB2-12C1-58EE-8DF5-98859EBCED8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rgbClr val="0D0D0D"/>
                </a:solidFill>
                <a:latin typeface="微軟正黑體" panose="020B0604030504040204" pitchFamily="34" charset="-120"/>
                <a:ea typeface="微軟正黑體" panose="020B0604030504040204" pitchFamily="34" charset="-120"/>
              </a:rPr>
              <a:t>市面上常見 </a:t>
            </a:r>
            <a:r>
              <a:rPr lang="en-US" altLang="zh-TW" sz="3200" b="1" dirty="0">
                <a:solidFill>
                  <a:srgbClr val="0D0D0D"/>
                </a:solidFill>
                <a:latin typeface="微軟正黑體" panose="020B0604030504040204" pitchFamily="34" charset="-120"/>
                <a:ea typeface="微軟正黑體" panose="020B0604030504040204" pitchFamily="34" charset="-120"/>
              </a:rPr>
              <a:t>vector databases</a:t>
            </a:r>
            <a:endParaRPr lang="zh-TW" altLang="en-US" sz="3200" b="1" dirty="0">
              <a:solidFill>
                <a:srgbClr val="0D0D0D"/>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F2B07380-B36D-2565-A7DD-295385FF886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637C48C7-9149-5799-E3E7-0C4DE50681AB}"/>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2614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E09371B7-E9F8-00CB-8F56-C22B3C1F854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rgbClr val="0D0D0D"/>
                </a:solidFill>
                <a:latin typeface="微軟正黑體" panose="020B0604030504040204" pitchFamily="34" charset="-120"/>
                <a:ea typeface="微軟正黑體" panose="020B0604030504040204" pitchFamily="34" charset="-120"/>
              </a:rPr>
              <a:t>如何針對超長文本做 </a:t>
            </a:r>
            <a:r>
              <a:rPr lang="en-US" altLang="zh-TW" sz="3200" b="1" dirty="0">
                <a:solidFill>
                  <a:srgbClr val="0D0D0D"/>
                </a:solidFill>
                <a:latin typeface="微軟正黑體" panose="020B0604030504040204" pitchFamily="34" charset="-120"/>
                <a:ea typeface="微軟正黑體" panose="020B0604030504040204" pitchFamily="34" charset="-120"/>
              </a:rPr>
              <a:t>QA </a:t>
            </a:r>
            <a:r>
              <a:rPr lang="zh-TW" altLang="en-US" sz="3200" b="1" dirty="0">
                <a:solidFill>
                  <a:srgbClr val="0D0D0D"/>
                </a:solidFill>
                <a:latin typeface="微軟正黑體" panose="020B0604030504040204" pitchFamily="34" charset="-120"/>
                <a:ea typeface="微軟正黑體" panose="020B0604030504040204" pitchFamily="34" charset="-120"/>
              </a:rPr>
              <a:t>問答</a:t>
            </a:r>
          </a:p>
        </p:txBody>
      </p:sp>
      <p:sp>
        <p:nvSpPr>
          <p:cNvPr id="8" name="矩形 7">
            <a:extLst>
              <a:ext uri="{FF2B5EF4-FFF2-40B4-BE49-F238E27FC236}">
                <a16:creationId xmlns:a16="http://schemas.microsoft.com/office/drawing/2014/main" id="{866D1221-F3A1-01B0-AFFC-26FB4421A956}"/>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EF0FA092-C923-E789-0892-2363134C408D}"/>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3AA13307-8E8D-3F58-34DF-DC68C49AFF40}"/>
              </a:ext>
            </a:extLst>
          </p:cNvPr>
          <p:cNvSpPr txBox="1"/>
          <p:nvPr/>
        </p:nvSpPr>
        <p:spPr>
          <a:xfrm>
            <a:off x="449003" y="1417320"/>
            <a:ext cx="7952047" cy="707886"/>
          </a:xfrm>
          <a:prstGeom prst="rect">
            <a:avLst/>
          </a:prstGeom>
          <a:noFill/>
        </p:spPr>
        <p:txBody>
          <a:bodyPr wrap="square">
            <a:spAutoFit/>
          </a:bodyPr>
          <a:lstStyle/>
          <a:p>
            <a:pPr marL="285750" indent="-285750">
              <a:buFont typeface="Arial" panose="020B0604020202020204" pitchFamily="34" charset="0"/>
              <a:buChar char="•"/>
            </a:pPr>
            <a:r>
              <a:rPr lang="zh-TW" altLang="en-US" sz="2000" b="1" dirty="0">
                <a:solidFill>
                  <a:schemeClr val="accent6">
                    <a:lumMod val="10000"/>
                  </a:schemeClr>
                </a:solidFill>
                <a:latin typeface="微軟正黑體" panose="020B0604030504040204" pitchFamily="34" charset="-120"/>
                <a:ea typeface="微軟正黑體" panose="020B0604030504040204" pitchFamily="34" charset="-120"/>
              </a:rPr>
              <a:t>學名</a:t>
            </a:r>
            <a:r>
              <a:rPr lang="en-US" altLang="zh-TW" sz="2000" b="1" dirty="0">
                <a:solidFill>
                  <a:schemeClr val="accent6">
                    <a:lumMod val="10000"/>
                  </a:schemeClr>
                </a:solidFill>
                <a:latin typeface="微軟正黑體" panose="020B0604030504040204" pitchFamily="34" charset="-120"/>
                <a:ea typeface="微軟正黑體" panose="020B0604030504040204" pitchFamily="34" charset="-120"/>
              </a:rPr>
              <a:t>: Retrieval-Augmented Generation (RAG) </a:t>
            </a:r>
            <a:r>
              <a:rPr lang="zh-TW" altLang="en-US" sz="2000" b="1" dirty="0">
                <a:solidFill>
                  <a:schemeClr val="accent6">
                    <a:lumMod val="10000"/>
                  </a:schemeClr>
                </a:solidFill>
                <a:latin typeface="微軟正黑體" panose="020B0604030504040204" pitchFamily="34" charset="-120"/>
                <a:ea typeface="微軟正黑體" panose="020B0604030504040204" pitchFamily="34" charset="-120"/>
              </a:rPr>
              <a:t>檢索增強</a:t>
            </a:r>
          </a:p>
          <a:p>
            <a:pPr marL="285750" indent="-285750">
              <a:buFont typeface="Arial" panose="020B0604020202020204" pitchFamily="34" charset="0"/>
              <a:buChar char="•"/>
            </a:pPr>
            <a:r>
              <a:rPr lang="zh-TW" altLang="en-US" sz="2000" b="1" dirty="0">
                <a:solidFill>
                  <a:schemeClr val="accent6">
                    <a:lumMod val="10000"/>
                  </a:schemeClr>
                </a:solidFill>
                <a:latin typeface="微軟正黑體" panose="020B0604030504040204" pitchFamily="34" charset="-120"/>
                <a:ea typeface="微軟正黑體" panose="020B0604030504040204" pitchFamily="34" charset="-120"/>
              </a:rPr>
              <a:t>先搜尋出相關內容，放進 </a:t>
            </a:r>
            <a:r>
              <a:rPr lang="en-US" altLang="zh-TW" sz="2000" b="1" dirty="0">
                <a:solidFill>
                  <a:schemeClr val="accent6">
                    <a:lumMod val="10000"/>
                  </a:schemeClr>
                </a:solidFill>
                <a:latin typeface="微軟正黑體" panose="020B0604030504040204" pitchFamily="34" charset="-120"/>
                <a:ea typeface="微軟正黑體" panose="020B0604030504040204" pitchFamily="34" charset="-120"/>
              </a:rPr>
              <a:t>Prompt </a:t>
            </a:r>
            <a:r>
              <a:rPr lang="zh-TW" altLang="en-US" sz="2000" b="1" dirty="0">
                <a:solidFill>
                  <a:schemeClr val="accent6">
                    <a:lumMod val="10000"/>
                  </a:schemeClr>
                </a:solidFill>
                <a:latin typeface="微軟正黑體" panose="020B0604030504040204" pitchFamily="34" charset="-120"/>
                <a:ea typeface="微軟正黑體" panose="020B0604030504040204" pitchFamily="34" charset="-120"/>
              </a:rPr>
              <a:t>裡面當作 </a:t>
            </a:r>
            <a:r>
              <a:rPr lang="en-US" altLang="zh-TW" sz="2000" b="1" dirty="0">
                <a:solidFill>
                  <a:schemeClr val="accent6">
                    <a:lumMod val="10000"/>
                  </a:schemeClr>
                </a:solidFill>
                <a:latin typeface="微軟正黑體" panose="020B0604030504040204" pitchFamily="34" charset="-120"/>
                <a:ea typeface="微軟正黑體" panose="020B0604030504040204" pitchFamily="34" charset="-120"/>
              </a:rPr>
              <a:t>context</a:t>
            </a:r>
            <a:r>
              <a:rPr lang="zh-TW" altLang="en-US" sz="2000" b="1" dirty="0">
                <a:solidFill>
                  <a:schemeClr val="accent6">
                    <a:lumMod val="10000"/>
                  </a:schemeClr>
                </a:solidFill>
                <a:latin typeface="微軟正黑體" panose="020B0604030504040204" pitchFamily="34" charset="-120"/>
                <a:ea typeface="微軟正黑體" panose="020B0604030504040204" pitchFamily="34" charset="-120"/>
              </a:rPr>
              <a:t>，再問 </a:t>
            </a:r>
            <a:r>
              <a:rPr lang="en-US" altLang="zh-TW" sz="2000" b="1" dirty="0">
                <a:solidFill>
                  <a:schemeClr val="accent6">
                    <a:lumMod val="10000"/>
                  </a:schemeClr>
                </a:solidFill>
                <a:latin typeface="微軟正黑體" panose="020B0604030504040204" pitchFamily="34" charset="-120"/>
                <a:ea typeface="微軟正黑體" panose="020B0604030504040204" pitchFamily="34" charset="-120"/>
              </a:rPr>
              <a:t>LLM</a:t>
            </a:r>
          </a:p>
        </p:txBody>
      </p:sp>
      <p:pic>
        <p:nvPicPr>
          <p:cNvPr id="15362" name="Picture 2">
            <a:extLst>
              <a:ext uri="{FF2B5EF4-FFF2-40B4-BE49-F238E27FC236}">
                <a16:creationId xmlns:a16="http://schemas.microsoft.com/office/drawing/2014/main" id="{22FE01C1-1B87-B87B-9A4B-B64B3902D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4" y="2638425"/>
            <a:ext cx="3904619" cy="3187444"/>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13690316-A516-4A04-4853-C117047A260F}"/>
              </a:ext>
            </a:extLst>
          </p:cNvPr>
          <p:cNvPicPr>
            <a:picLocks noChangeAspect="1"/>
          </p:cNvPicPr>
          <p:nvPr/>
        </p:nvPicPr>
        <p:blipFill>
          <a:blip r:embed="rId3"/>
          <a:stretch>
            <a:fillRect/>
          </a:stretch>
        </p:blipFill>
        <p:spPr>
          <a:xfrm>
            <a:off x="6410324" y="2524125"/>
            <a:ext cx="4019514" cy="3301744"/>
          </a:xfrm>
          <a:prstGeom prst="rect">
            <a:avLst/>
          </a:prstGeom>
        </p:spPr>
      </p:pic>
      <p:sp>
        <p:nvSpPr>
          <p:cNvPr id="15" name="文字方塊 14">
            <a:extLst>
              <a:ext uri="{FF2B5EF4-FFF2-40B4-BE49-F238E27FC236}">
                <a16:creationId xmlns:a16="http://schemas.microsoft.com/office/drawing/2014/main" id="{82D09152-0451-FA7E-AAE8-A4811BFBB2D8}"/>
              </a:ext>
            </a:extLst>
          </p:cNvPr>
          <p:cNvSpPr txBox="1"/>
          <p:nvPr/>
        </p:nvSpPr>
        <p:spPr>
          <a:xfrm>
            <a:off x="7531894" y="5825869"/>
            <a:ext cx="2459831" cy="369332"/>
          </a:xfrm>
          <a:prstGeom prst="rect">
            <a:avLst/>
          </a:prstGeom>
          <a:noFill/>
        </p:spPr>
        <p:txBody>
          <a:bodyPr wrap="square">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當用戶問問題時</a:t>
            </a:r>
          </a:p>
        </p:txBody>
      </p:sp>
      <p:sp>
        <p:nvSpPr>
          <p:cNvPr id="16" name="文字方塊 15">
            <a:extLst>
              <a:ext uri="{FF2B5EF4-FFF2-40B4-BE49-F238E27FC236}">
                <a16:creationId xmlns:a16="http://schemas.microsoft.com/office/drawing/2014/main" id="{A3EBAD11-1BD0-836A-BFD7-7EAD2A9483D0}"/>
              </a:ext>
            </a:extLst>
          </p:cNvPr>
          <p:cNvSpPr txBox="1"/>
          <p:nvPr/>
        </p:nvSpPr>
        <p:spPr>
          <a:xfrm>
            <a:off x="2683669" y="5825869"/>
            <a:ext cx="2459831" cy="369332"/>
          </a:xfrm>
          <a:prstGeom prst="rect">
            <a:avLst/>
          </a:prstGeom>
          <a:noFill/>
        </p:spPr>
        <p:txBody>
          <a:bodyPr wrap="square">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素材都轉成向量</a:t>
            </a:r>
          </a:p>
        </p:txBody>
      </p:sp>
      <p:sp>
        <p:nvSpPr>
          <p:cNvPr id="18" name="文字方塊 17">
            <a:extLst>
              <a:ext uri="{FF2B5EF4-FFF2-40B4-BE49-F238E27FC236}">
                <a16:creationId xmlns:a16="http://schemas.microsoft.com/office/drawing/2014/main" id="{5AEE1BCC-133D-44A1-4C67-E0A4DD962FA1}"/>
              </a:ext>
            </a:extLst>
          </p:cNvPr>
          <p:cNvSpPr txBox="1"/>
          <p:nvPr/>
        </p:nvSpPr>
        <p:spPr>
          <a:xfrm>
            <a:off x="2197894" y="4174997"/>
            <a:ext cx="4212430" cy="400110"/>
          </a:xfrm>
          <a:prstGeom prst="rect">
            <a:avLst/>
          </a:prstGeom>
          <a:noFill/>
        </p:spPr>
        <p:txBody>
          <a:bodyPr wrap="square">
            <a:spAutoFit/>
          </a:bodyPr>
          <a:lstStyle/>
          <a:p>
            <a:r>
              <a:rPr lang="zh-TW" altLang="en-US" sz="1000" dirty="0">
                <a:solidFill>
                  <a:schemeClr val="accent6">
                    <a:lumMod val="10000"/>
                  </a:schemeClr>
                </a:solidFill>
              </a:rPr>
              <a:t>先將文本資料拆段落 </a:t>
            </a:r>
            <a:r>
              <a:rPr lang="en-US" altLang="zh-TW" sz="1000" dirty="0">
                <a:solidFill>
                  <a:schemeClr val="accent6">
                    <a:lumMod val="10000"/>
                  </a:schemeClr>
                </a:solidFill>
              </a:rPr>
              <a:t>(chunks)</a:t>
            </a:r>
          </a:p>
          <a:p>
            <a:r>
              <a:rPr lang="zh-TW" altLang="en-US" sz="1000" dirty="0">
                <a:solidFill>
                  <a:schemeClr val="accent6">
                    <a:lumMod val="10000"/>
                  </a:schemeClr>
                </a:solidFill>
              </a:rPr>
              <a:t>每個段落建立 </a:t>
            </a:r>
            <a:r>
              <a:rPr lang="en-US" altLang="zh-TW" sz="1000" dirty="0">
                <a:solidFill>
                  <a:schemeClr val="accent6">
                    <a:lumMod val="10000"/>
                  </a:schemeClr>
                </a:solidFill>
              </a:rPr>
              <a:t>index</a:t>
            </a:r>
            <a:r>
              <a:rPr lang="zh-TW" altLang="en-US" sz="1000" dirty="0">
                <a:solidFill>
                  <a:schemeClr val="accent6">
                    <a:lumMod val="10000"/>
                  </a:schemeClr>
                </a:solidFill>
              </a:rPr>
              <a:t>，放到 </a:t>
            </a:r>
            <a:r>
              <a:rPr lang="en-US" altLang="zh-TW" sz="1000" dirty="0">
                <a:solidFill>
                  <a:schemeClr val="accent6">
                    <a:lumMod val="10000"/>
                  </a:schemeClr>
                </a:solidFill>
              </a:rPr>
              <a:t>Vector Database </a:t>
            </a:r>
            <a:r>
              <a:rPr lang="zh-TW" altLang="en-US" sz="1000" dirty="0">
                <a:solidFill>
                  <a:schemeClr val="accent6">
                    <a:lumMod val="10000"/>
                  </a:schemeClr>
                </a:solidFill>
              </a:rPr>
              <a:t>向量資料庫</a:t>
            </a:r>
          </a:p>
        </p:txBody>
      </p:sp>
      <p:sp>
        <p:nvSpPr>
          <p:cNvPr id="20" name="文字方塊 19">
            <a:extLst>
              <a:ext uri="{FF2B5EF4-FFF2-40B4-BE49-F238E27FC236}">
                <a16:creationId xmlns:a16="http://schemas.microsoft.com/office/drawing/2014/main" id="{D4D81F72-D08E-1198-DAC2-5B73FA561C45}"/>
              </a:ext>
            </a:extLst>
          </p:cNvPr>
          <p:cNvSpPr txBox="1"/>
          <p:nvPr/>
        </p:nvSpPr>
        <p:spPr>
          <a:xfrm>
            <a:off x="6936582" y="4232147"/>
            <a:ext cx="6110286" cy="400110"/>
          </a:xfrm>
          <a:prstGeom prst="rect">
            <a:avLst/>
          </a:prstGeom>
          <a:noFill/>
        </p:spPr>
        <p:txBody>
          <a:bodyPr wrap="square">
            <a:spAutoFit/>
          </a:bodyPr>
          <a:lstStyle/>
          <a:p>
            <a:r>
              <a:rPr lang="zh-TW" altLang="en-US" sz="1000" dirty="0">
                <a:solidFill>
                  <a:schemeClr val="accent6">
                    <a:lumMod val="10000"/>
                  </a:schemeClr>
                </a:solidFill>
              </a:rPr>
              <a:t>根據問題做語意搜尋，找出 “問題字串” 和 “最相關的內容片段” 共 </a:t>
            </a:r>
            <a:r>
              <a:rPr lang="en-US" altLang="zh-TW" sz="1000" dirty="0">
                <a:solidFill>
                  <a:schemeClr val="accent6">
                    <a:lumMod val="10000"/>
                  </a:schemeClr>
                </a:solidFill>
              </a:rPr>
              <a:t>N </a:t>
            </a:r>
            <a:r>
              <a:rPr lang="zh-TW" altLang="en-US" sz="1000" dirty="0">
                <a:solidFill>
                  <a:schemeClr val="accent6">
                    <a:lumMod val="10000"/>
                  </a:schemeClr>
                </a:solidFill>
              </a:rPr>
              <a:t>筆</a:t>
            </a:r>
            <a:endParaRPr lang="en-US" altLang="zh-TW" sz="1000" dirty="0">
              <a:solidFill>
                <a:schemeClr val="accent6">
                  <a:lumMod val="10000"/>
                </a:schemeClr>
              </a:solidFill>
            </a:endParaRPr>
          </a:p>
          <a:p>
            <a:r>
              <a:rPr lang="zh-TW" altLang="en-US" sz="1000" dirty="0">
                <a:solidFill>
                  <a:schemeClr val="accent6">
                    <a:lumMod val="10000"/>
                  </a:schemeClr>
                </a:solidFill>
              </a:rPr>
              <a:t>把 </a:t>
            </a:r>
            <a:r>
              <a:rPr lang="en-US" altLang="zh-TW" sz="1000" dirty="0">
                <a:solidFill>
                  <a:schemeClr val="accent6">
                    <a:lumMod val="10000"/>
                  </a:schemeClr>
                </a:solidFill>
              </a:rPr>
              <a:t>context </a:t>
            </a:r>
            <a:r>
              <a:rPr lang="zh-TW" altLang="en-US" sz="1000" dirty="0">
                <a:solidFill>
                  <a:schemeClr val="accent6">
                    <a:lumMod val="10000"/>
                  </a:schemeClr>
                </a:solidFill>
              </a:rPr>
              <a:t>和問題組出 </a:t>
            </a:r>
            <a:r>
              <a:rPr lang="en-US" altLang="zh-TW" sz="1000" dirty="0">
                <a:solidFill>
                  <a:schemeClr val="accent6">
                    <a:lumMod val="10000"/>
                  </a:schemeClr>
                </a:solidFill>
              </a:rPr>
              <a:t>Prompt </a:t>
            </a:r>
            <a:r>
              <a:rPr lang="zh-TW" altLang="en-US" sz="1000" dirty="0">
                <a:solidFill>
                  <a:schemeClr val="accent6">
                    <a:lumMod val="10000"/>
                  </a:schemeClr>
                </a:solidFill>
              </a:rPr>
              <a:t>再問 </a:t>
            </a:r>
            <a:r>
              <a:rPr lang="en-US" altLang="zh-TW" sz="1000" dirty="0">
                <a:solidFill>
                  <a:schemeClr val="accent6">
                    <a:lumMod val="10000"/>
                  </a:schemeClr>
                </a:solidFill>
              </a:rPr>
              <a:t>LLM</a:t>
            </a:r>
          </a:p>
        </p:txBody>
      </p:sp>
    </p:spTree>
    <p:extLst>
      <p:ext uri="{BB962C8B-B14F-4D97-AF65-F5344CB8AC3E}">
        <p14:creationId xmlns:p14="http://schemas.microsoft.com/office/powerpoint/2010/main" val="849952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課程大綱</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 name="文字方塊 6">
            <a:extLst>
              <a:ext uri="{FF2B5EF4-FFF2-40B4-BE49-F238E27FC236}">
                <a16:creationId xmlns:a16="http://schemas.microsoft.com/office/drawing/2014/main" id="{0FC4A806-208C-4F53-1167-B64BFC0D2174}"/>
              </a:ext>
            </a:extLst>
          </p:cNvPr>
          <p:cNvSpPr txBox="1"/>
          <p:nvPr/>
        </p:nvSpPr>
        <p:spPr>
          <a:xfrm>
            <a:off x="3597859" y="5475915"/>
            <a:ext cx="5060432" cy="459485"/>
          </a:xfrm>
          <a:prstGeom prst="rect">
            <a:avLst/>
          </a:prstGeom>
          <a:noFill/>
        </p:spPr>
        <p:txBody>
          <a:bodyPr wrap="square" rtlCol="0">
            <a:spAutoFit/>
          </a:bodyPr>
          <a:lstStyle/>
          <a:p>
            <a:pPr marR="0" lvl="0" algn="ctr" defTabSz="914400" rtl="0" eaLnBrk="1" fontAlgn="auto" latinLnBrk="0" hangingPunct="1">
              <a:lnSpc>
                <a:spcPct val="150000"/>
              </a:lnSpc>
              <a:spcBef>
                <a:spcPct val="0"/>
              </a:spcBef>
              <a:spcAft>
                <a:spcPts val="0"/>
              </a:spcAft>
              <a:buClrTx/>
              <a:buSzTx/>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這堂課不會帶你訓練模型</a:t>
            </a: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和調參，想不到吧 </a:t>
            </a:r>
            <a:r>
              <a:rPr lang="en-US" altLang="zh-TW" b="1" dirty="0">
                <a:solidFill>
                  <a:srgbClr val="249DCE">
                    <a:lumMod val="75000"/>
                  </a:srgbClr>
                </a:solidFill>
                <a:latin typeface="Microsoft JhengHei UI" panose="020B0604030504040204" pitchFamily="34" charset="-120"/>
                <a:ea typeface="Microsoft JhengHei UI" panose="020B0604030504040204" pitchFamily="34" charset="-120"/>
              </a:rPr>
              <a:t>A..A</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graphicFrame>
        <p:nvGraphicFramePr>
          <p:cNvPr id="2" name="表格 1">
            <a:extLst>
              <a:ext uri="{FF2B5EF4-FFF2-40B4-BE49-F238E27FC236}">
                <a16:creationId xmlns:a16="http://schemas.microsoft.com/office/drawing/2014/main" id="{90A57F79-B0D8-5071-06D5-3930AC8D70A3}"/>
              </a:ext>
            </a:extLst>
          </p:cNvPr>
          <p:cNvGraphicFramePr>
            <a:graphicFrameLocks noGrp="1"/>
          </p:cNvGraphicFramePr>
          <p:nvPr>
            <p:extLst>
              <p:ext uri="{D42A27DB-BD31-4B8C-83A1-F6EECF244321}">
                <p14:modId xmlns:p14="http://schemas.microsoft.com/office/powerpoint/2010/main" val="3655877188"/>
              </p:ext>
            </p:extLst>
          </p:nvPr>
        </p:nvGraphicFramePr>
        <p:xfrm>
          <a:off x="1269999" y="1665764"/>
          <a:ext cx="9652001" cy="3695700"/>
        </p:xfrm>
        <a:graphic>
          <a:graphicData uri="http://schemas.openxmlformats.org/drawingml/2006/table">
            <a:tbl>
              <a:tblPr/>
              <a:tblGrid>
                <a:gridCol w="1139540">
                  <a:extLst>
                    <a:ext uri="{9D8B030D-6E8A-4147-A177-3AD203B41FA5}">
                      <a16:colId xmlns:a16="http://schemas.microsoft.com/office/drawing/2014/main" val="3567762623"/>
                    </a:ext>
                  </a:extLst>
                </a:gridCol>
                <a:gridCol w="2873199">
                  <a:extLst>
                    <a:ext uri="{9D8B030D-6E8A-4147-A177-3AD203B41FA5}">
                      <a16:colId xmlns:a16="http://schemas.microsoft.com/office/drawing/2014/main" val="386303345"/>
                    </a:ext>
                  </a:extLst>
                </a:gridCol>
                <a:gridCol w="2873199">
                  <a:extLst>
                    <a:ext uri="{9D8B030D-6E8A-4147-A177-3AD203B41FA5}">
                      <a16:colId xmlns:a16="http://schemas.microsoft.com/office/drawing/2014/main" val="861817740"/>
                    </a:ext>
                  </a:extLst>
                </a:gridCol>
                <a:gridCol w="2766063">
                  <a:extLst>
                    <a:ext uri="{9D8B030D-6E8A-4147-A177-3AD203B41FA5}">
                      <a16:colId xmlns:a16="http://schemas.microsoft.com/office/drawing/2014/main" val="3548606513"/>
                    </a:ext>
                  </a:extLst>
                </a:gridCol>
              </a:tblGrid>
              <a:tr h="219075">
                <a:tc>
                  <a:txBody>
                    <a:bodyPr/>
                    <a:lstStyle/>
                    <a:p>
                      <a:pPr algn="ctr" fontAlgn="b"/>
                      <a:r>
                        <a:rPr lang="zh-TW" altLang="en-US" sz="1600" b="1" i="0" u="none" strike="noStrike" dirty="0">
                          <a:solidFill>
                            <a:schemeClr val="bg1"/>
                          </a:solidFill>
                          <a:effectLst/>
                          <a:latin typeface="微軟正黑體" panose="020B0604030504040204" pitchFamily="34" charset="-120"/>
                          <a:ea typeface="微軟正黑體" panose="020B0604030504040204" pitchFamily="34" charset="-120"/>
                        </a:rPr>
                        <a:t>主題</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769B"/>
                    </a:solidFill>
                  </a:tcPr>
                </a:tc>
                <a:tc>
                  <a:txBody>
                    <a:bodyPr/>
                    <a:lstStyle/>
                    <a:p>
                      <a:pPr algn="ctr" fontAlgn="b"/>
                      <a:r>
                        <a:rPr lang="zh-TW" altLang="en-US" sz="1600" b="1" i="0" u="none" strike="noStrike" dirty="0">
                          <a:solidFill>
                            <a:schemeClr val="bg1"/>
                          </a:solidFill>
                          <a:effectLst/>
                          <a:latin typeface="微軟正黑體" panose="020B0604030504040204" pitchFamily="34" charset="-120"/>
                          <a:ea typeface="微軟正黑體" panose="020B0604030504040204" pitchFamily="34" charset="-120"/>
                        </a:rPr>
                        <a:t>項目</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769B"/>
                    </a:solidFill>
                  </a:tcPr>
                </a:tc>
                <a:tc>
                  <a:txBody>
                    <a:bodyPr/>
                    <a:lstStyle/>
                    <a:p>
                      <a:pPr algn="ctr" fontAlgn="b"/>
                      <a:r>
                        <a:rPr lang="zh-TW" altLang="en-US" sz="1600" b="1" i="0" u="none" strike="noStrike" dirty="0">
                          <a:solidFill>
                            <a:schemeClr val="bg1"/>
                          </a:solidFill>
                          <a:effectLst/>
                          <a:latin typeface="微軟正黑體" panose="020B0604030504040204" pitchFamily="34" charset="-120"/>
                          <a:ea typeface="微軟正黑體" panose="020B0604030504040204" pitchFamily="34" charset="-120"/>
                        </a:rPr>
                        <a:t>內容摘要</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769B"/>
                    </a:solidFill>
                  </a:tcPr>
                </a:tc>
                <a:tc>
                  <a:txBody>
                    <a:bodyPr/>
                    <a:lstStyle/>
                    <a:p>
                      <a:pPr algn="ctr" fontAlgn="b"/>
                      <a:r>
                        <a:rPr lang="zh-TW" altLang="en-US" sz="1600" b="1" i="0" u="none" strike="noStrike" dirty="0">
                          <a:solidFill>
                            <a:schemeClr val="bg1"/>
                          </a:solidFill>
                          <a:effectLst/>
                          <a:latin typeface="微軟正黑體" panose="020B0604030504040204" pitchFamily="34" charset="-120"/>
                          <a:ea typeface="微軟正黑體" panose="020B0604030504040204" pitchFamily="34" charset="-120"/>
                        </a:rPr>
                        <a:t>學習目標</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769B"/>
                    </a:solidFill>
                  </a:tcPr>
                </a:tc>
                <a:extLst>
                  <a:ext uri="{0D108BD9-81ED-4DB2-BD59-A6C34878D82A}">
                    <a16:rowId xmlns:a16="http://schemas.microsoft.com/office/drawing/2014/main" val="2423043465"/>
                  </a:ext>
                </a:extLst>
              </a:tr>
              <a:tr h="371475">
                <a:tc rowSpan="3">
                  <a:txBody>
                    <a:bodyPr/>
                    <a:lstStyle/>
                    <a:p>
                      <a:pPr algn="ctr" fontAlgn="ctr"/>
                      <a:r>
                        <a:rPr lang="en-US" sz="1600" b="1" i="0" u="none" strike="noStrike" dirty="0">
                          <a:solidFill>
                            <a:srgbClr val="0D0D0D"/>
                          </a:solidFill>
                          <a:effectLst/>
                          <a:latin typeface="微軟正黑體" panose="020B0604030504040204" pitchFamily="34" charset="-120"/>
                          <a:ea typeface="微軟正黑體" panose="020B0604030504040204" pitchFamily="34" charset="-120"/>
                        </a:rPr>
                        <a:t>Prompting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簡介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什麼是生成式 </a:t>
                      </a: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AI</a:t>
                      </a:r>
                      <a:br>
                        <a:rPr lang="en-US" sz="1050" b="1" i="0" u="none" strike="noStrike" dirty="0">
                          <a:solidFill>
                            <a:srgbClr val="0D0D0D"/>
                          </a:solidFill>
                          <a:effectLst/>
                          <a:latin typeface="微軟正黑體" panose="020B0604030504040204" pitchFamily="34" charset="-120"/>
                          <a:ea typeface="微軟正黑體" panose="020B0604030504040204" pitchFamily="34" charset="-120"/>
                        </a:rPr>
                      </a:b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生成式 </a:t>
                      </a: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的應用範圍</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文本、圖像、聲音、音樂、影片</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理解生成式 </a:t>
                      </a: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的基本原理和應用範圍</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03755084"/>
                  </a:ext>
                </a:extLst>
              </a:tr>
              <a:tr h="371475">
                <a:tc vMerge="1">
                  <a:txBody>
                    <a:bodyPr/>
                    <a:lstStyle/>
                    <a:p>
                      <a:endParaRPr lang="zh-TW" altLang="en-US"/>
                    </a:p>
                  </a:txBody>
                  <a:tcPr/>
                </a:tc>
                <a:tc>
                  <a:txBody>
                    <a:bodyPr/>
                    <a:lstStyle/>
                    <a:p>
                      <a:pPr algn="l" fontAlgn="ct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大型語言模型 </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(LLM)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 LLM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的訓練過程</a:t>
                      </a:r>
                      <a:b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b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自然語言處理任務</a:t>
                      </a: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分類、摘要、翻譯、問答</a:t>
                      </a: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學會如何使用 </a:t>
                      </a: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LLM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進行語言相關任務</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3583084"/>
                  </a:ext>
                </a:extLst>
              </a:tr>
              <a:tr h="371475">
                <a:tc vMerge="1">
                  <a:txBody>
                    <a:bodyPr/>
                    <a:lstStyle/>
                    <a:p>
                      <a:endParaRPr lang="zh-TW" altLang="en-US"/>
                    </a:p>
                  </a:txBody>
                  <a:tcPr/>
                </a:tc>
                <a:tc>
                  <a:txBody>
                    <a:bodyPr/>
                    <a:lstStyle/>
                    <a:p>
                      <a:pPr algn="l" fontAlgn="ct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Prompt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設計與工程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設計有效的 </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Prompt</a:t>
                      </a:r>
                      <a:b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b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工程思維評估 </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LLM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的輸出</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提升設計 </a:t>
                      </a: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Prompt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的技巧，學會評估 </a:t>
                      </a: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LLM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的回應質量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92907817"/>
                  </a:ext>
                </a:extLst>
              </a:tr>
              <a:tr h="371475">
                <a:tc rowSpan="5">
                  <a:txBody>
                    <a:bodyPr/>
                    <a:lstStyle/>
                    <a:p>
                      <a:pPr algn="ctr" fontAlgn="ctr"/>
                      <a:r>
                        <a:rPr lang="zh-TW" altLang="en-US" sz="1600" b="1" i="0" u="none" strike="noStrike" dirty="0">
                          <a:solidFill>
                            <a:srgbClr val="0D0D0D"/>
                          </a:solidFill>
                          <a:effectLst/>
                          <a:latin typeface="微軟正黑體" panose="020B0604030504040204" pitchFamily="34" charset="-120"/>
                          <a:ea typeface="微軟正黑體" panose="020B0604030504040204" pitchFamily="34" charset="-120"/>
                        </a:rPr>
                        <a:t>串接工具</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OpenAI API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與多模態 </a:t>
                      </a: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APIs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如何使用 </a:t>
                      </a: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OpenAI API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進行文本生成</a:t>
                      </a:r>
                      <a:b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b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多模態 </a:t>
                      </a: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APIs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的運作方式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掌握如何通過 </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API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與 </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LLM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進行交互</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3789039"/>
                  </a:ext>
                </a:extLst>
              </a:tr>
              <a:tr h="219075">
                <a:tc vMerge="1">
                  <a:txBody>
                    <a:bodyPr/>
                    <a:lstStyle/>
                    <a:p>
                      <a:endParaRPr lang="zh-TW" altLang="en-US"/>
                    </a:p>
                  </a:txBody>
                  <a:tcPr/>
                </a:tc>
                <a:tc>
                  <a:txBody>
                    <a:bodyPr/>
                    <a:lstStyle/>
                    <a:p>
                      <a:pPr algn="l" fontAlgn="ct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長文本摘要處理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使用 </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LLM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進行長文本的摘要和處理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掌握長文本處理技術</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40625572"/>
                  </a:ext>
                </a:extLst>
              </a:tr>
              <a:tr h="219075">
                <a:tc vMerge="1">
                  <a:txBody>
                    <a:bodyPr/>
                    <a:lstStyle/>
                    <a:p>
                      <a:endParaRPr lang="zh-TW" altLang="en-US"/>
                    </a:p>
                  </a:txBody>
                  <a:tcPr/>
                </a:tc>
                <a:tc>
                  <a:txBody>
                    <a:bodyPr/>
                    <a:lstStyle/>
                    <a:p>
                      <a:pPr algn="l" fontAlgn="ct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代理人 </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a:t>
                      </a: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Agents)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應用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開發智能代理人應用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掌握代理人應用的開發技術</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54743899"/>
                  </a:ext>
                </a:extLst>
              </a:tr>
              <a:tr h="219075">
                <a:tc vMerge="1">
                  <a:txBody>
                    <a:bodyPr/>
                    <a:lstStyle/>
                    <a:p>
                      <a:endParaRPr lang="zh-TW" altLang="en-US"/>
                    </a:p>
                  </a:txBody>
                  <a:tcPr/>
                </a:tc>
                <a:tc>
                  <a:txBody>
                    <a:bodyPr/>
                    <a:lstStyle/>
                    <a:p>
                      <a:pPr algn="l" fontAlgn="ct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對話 </a:t>
                      </a: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a:t>
                      </a:r>
                      <a:r>
                        <a:rPr lang="en-US" sz="1050" b="1" i="0" u="none" strike="noStrike">
                          <a:solidFill>
                            <a:srgbClr val="0D0D0D"/>
                          </a:solidFill>
                          <a:effectLst/>
                          <a:latin typeface="微軟正黑體" panose="020B0604030504040204" pitchFamily="34" charset="-120"/>
                          <a:ea typeface="微軟正黑體" panose="020B0604030504040204" pitchFamily="34" charset="-120"/>
                        </a:rPr>
                        <a:t>Chatbot)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應用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設計和開發基於 </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LLM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的聊天機器人</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學會開發聊天機器人應用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4414045"/>
                  </a:ext>
                </a:extLst>
              </a:tr>
              <a:tr h="219075">
                <a:tc vMerge="1">
                  <a:txBody>
                    <a:bodyPr/>
                    <a:lstStyle/>
                    <a:p>
                      <a:endParaRPr lang="zh-TW" altLang="en-US"/>
                    </a:p>
                  </a:txBody>
                  <a:tcPr/>
                </a:tc>
                <a:tc>
                  <a:txBody>
                    <a:bodyPr/>
                    <a:lstStyle/>
                    <a:p>
                      <a:pPr algn="l" fontAlgn="ct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LLM Ecosystem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介紹</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LLM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相關生態系統及其應用場景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了解 </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LLM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生態系統，拓展應用範圍</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76721912"/>
                  </a:ext>
                </a:extLst>
              </a:tr>
              <a:tr h="371475">
                <a:tc rowSpan="3">
                  <a:txBody>
                    <a:bodyPr/>
                    <a:lstStyle/>
                    <a:p>
                      <a:pPr algn="ctr" fontAlgn="ctr"/>
                      <a:r>
                        <a:rPr lang="zh-TW" altLang="en-US" sz="1600" b="1" i="0" u="none" strike="noStrike" dirty="0">
                          <a:solidFill>
                            <a:srgbClr val="0D0D0D"/>
                          </a:solidFill>
                          <a:effectLst/>
                          <a:latin typeface="微軟正黑體" panose="020B0604030504040204" pitchFamily="34" charset="-120"/>
                          <a:ea typeface="微軟正黑體" panose="020B0604030504040204" pitchFamily="34" charset="-120"/>
                        </a:rPr>
                        <a:t>高階應用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檢索增強生成 </a:t>
                      </a: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(RAG)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應用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RAG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技術的概念與應用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提升生成式 </a:t>
                      </a:r>
                      <a:r>
                        <a:rPr lang="en-US" sz="1050" b="1" i="0" u="none" strike="noStrike" dirty="0">
                          <a:solidFill>
                            <a:srgbClr val="0D0D0D"/>
                          </a:solidFill>
                          <a:effectLst/>
                          <a:latin typeface="微軟正黑體" panose="020B0604030504040204" pitchFamily="34" charset="-120"/>
                          <a:ea typeface="微軟正黑體" panose="020B0604030504040204" pitchFamily="34" charset="-120"/>
                        </a:rPr>
                        <a:t>AI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的應用效果</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24131280"/>
                  </a:ext>
                </a:extLst>
              </a:tr>
              <a:tr h="371475">
                <a:tc vMerge="1">
                  <a:txBody>
                    <a:bodyPr/>
                    <a:lstStyle/>
                    <a:p>
                      <a:endParaRPr lang="zh-TW" altLang="en-US"/>
                    </a:p>
                  </a:txBody>
                  <a:tcPr/>
                </a:tc>
                <a:tc>
                  <a:txBody>
                    <a:bodyPr/>
                    <a:lstStyle/>
                    <a:p>
                      <a:pPr algn="l" fontAlgn="ct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安全性與模型微調</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 LLM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的安全性問題</a:t>
                      </a:r>
                      <a:b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b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模型微調技術</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了解安全性問題，學會如何自定義模型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71202684"/>
                  </a:ext>
                </a:extLst>
              </a:tr>
              <a:tr h="219075">
                <a:tc vMerge="1">
                  <a:txBody>
                    <a:bodyPr/>
                    <a:lstStyle/>
                    <a:p>
                      <a:endParaRPr lang="zh-TW" altLang="en-US"/>
                    </a:p>
                  </a:txBody>
                  <a:tcPr/>
                </a:tc>
                <a:tc>
                  <a:txBody>
                    <a:bodyPr/>
                    <a:lstStyle/>
                    <a:p>
                      <a:pPr algn="l" fontAlgn="ct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實際應用與案例分析</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a:solidFill>
                            <a:srgbClr val="0D0D0D"/>
                          </a:solidFill>
                          <a:effectLst/>
                          <a:latin typeface="微軟正黑體" panose="020B0604030504040204" pitchFamily="34" charset="-120"/>
                          <a:ea typeface="微軟正黑體" panose="020B0604030504040204" pitchFamily="34" charset="-120"/>
                        </a:rPr>
                        <a:t>透過案例分析，學習實際問題的解決方案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altLang="zh-TW" sz="1050" b="1" i="0" u="none" strike="noStrike" dirty="0">
                          <a:solidFill>
                            <a:srgbClr val="0D0D0D"/>
                          </a:solidFill>
                          <a:effectLst/>
                          <a:latin typeface="微軟正黑體" panose="020B0604030504040204" pitchFamily="34" charset="-120"/>
                          <a:ea typeface="微軟正黑體" panose="020B0604030504040204" pitchFamily="34" charset="-120"/>
                        </a:rPr>
                        <a:t>- </a:t>
                      </a:r>
                      <a:r>
                        <a:rPr lang="zh-TW" altLang="en-US" sz="1050" b="1" i="0" u="none" strike="noStrike" dirty="0">
                          <a:solidFill>
                            <a:srgbClr val="0D0D0D"/>
                          </a:solidFill>
                          <a:effectLst/>
                          <a:latin typeface="微軟正黑體" panose="020B0604030504040204" pitchFamily="34" charset="-120"/>
                          <a:ea typeface="微軟正黑體" panose="020B0604030504040204" pitchFamily="34" charset="-120"/>
                        </a:rPr>
                        <a:t>將理論知識應用於實際問題，進行創新思考</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17624839"/>
                  </a:ext>
                </a:extLst>
              </a:tr>
            </a:tbl>
          </a:graphicData>
        </a:graphic>
      </p:graphicFrame>
    </p:spTree>
    <p:extLst>
      <p:ext uri="{BB962C8B-B14F-4D97-AF65-F5344CB8AC3E}">
        <p14:creationId xmlns:p14="http://schemas.microsoft.com/office/powerpoint/2010/main" val="39740529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8FA7C488-E2A6-7AF7-8E31-86F554E5AADB}"/>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2" name="標題 1">
            <a:extLst>
              <a:ext uri="{FF2B5EF4-FFF2-40B4-BE49-F238E27FC236}">
                <a16:creationId xmlns:a16="http://schemas.microsoft.com/office/drawing/2014/main" id="{BCD278F5-4AA7-D29B-B149-8222A4310E1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rgbClr val="0D0D0D"/>
                </a:solidFill>
                <a:latin typeface="微軟正黑體" panose="020B0604030504040204" pitchFamily="34" charset="-120"/>
                <a:ea typeface="微軟正黑體" panose="020B0604030504040204" pitchFamily="34" charset="-120"/>
              </a:rPr>
              <a:t>Retriever Augmented Generation </a:t>
            </a:r>
            <a:r>
              <a:rPr lang="zh-TW" altLang="en-US" sz="3200" b="1" dirty="0">
                <a:solidFill>
                  <a:srgbClr val="0D0D0D"/>
                </a:solidFill>
                <a:latin typeface="微軟正黑體" panose="020B0604030504040204" pitchFamily="34" charset="-120"/>
                <a:ea typeface="微軟正黑體" panose="020B0604030504040204" pitchFamily="34" charset="-120"/>
              </a:rPr>
              <a:t>檢索增強生成</a:t>
            </a:r>
          </a:p>
        </p:txBody>
      </p:sp>
      <p:sp>
        <p:nvSpPr>
          <p:cNvPr id="5" name="矩形 4">
            <a:extLst>
              <a:ext uri="{FF2B5EF4-FFF2-40B4-BE49-F238E27FC236}">
                <a16:creationId xmlns:a16="http://schemas.microsoft.com/office/drawing/2014/main" id="{309C271A-E778-133B-F137-7AE267B777B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RAG</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79BB9053-9B17-A06E-F3AA-8519E8F71AD9}"/>
              </a:ext>
            </a:extLst>
          </p:cNvPr>
          <p:cNvPicPr>
            <a:picLocks noChangeAspect="1"/>
          </p:cNvPicPr>
          <p:nvPr/>
        </p:nvPicPr>
        <p:blipFill>
          <a:blip r:embed="rId2"/>
          <a:stretch>
            <a:fillRect/>
          </a:stretch>
        </p:blipFill>
        <p:spPr>
          <a:xfrm>
            <a:off x="1411750" y="1385952"/>
            <a:ext cx="6532522" cy="3958203"/>
          </a:xfrm>
          <a:prstGeom prst="rect">
            <a:avLst/>
          </a:prstGeom>
        </p:spPr>
      </p:pic>
      <p:sp>
        <p:nvSpPr>
          <p:cNvPr id="9" name="矩形: 圓角 8">
            <a:extLst>
              <a:ext uri="{FF2B5EF4-FFF2-40B4-BE49-F238E27FC236}">
                <a16:creationId xmlns:a16="http://schemas.microsoft.com/office/drawing/2014/main" id="{02CD6A51-612C-BE45-6DAC-D4670E045150}"/>
              </a:ext>
            </a:extLst>
          </p:cNvPr>
          <p:cNvSpPr/>
          <p:nvPr/>
        </p:nvSpPr>
        <p:spPr>
          <a:xfrm>
            <a:off x="9195324" y="1853251"/>
            <a:ext cx="2147033" cy="601133"/>
          </a:xfrm>
          <a:prstGeom prst="roundRect">
            <a:avLst/>
          </a:prstGeom>
          <a:solidFill>
            <a:srgbClr val="1B7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向量轉換</a:t>
            </a:r>
            <a:endParaRPr kumimoji="0" lang="en-US" altLang="zh-TW"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white"/>
                </a:solidFill>
                <a:effectLst/>
                <a:uLnTx/>
                <a:uFillTx/>
                <a:latin typeface="Consolas" panose="020B0609020204030204" pitchFamily="49" charset="0"/>
                <a:ea typeface="微軟正黑體" panose="020B0604030504040204" pitchFamily="34" charset="-120"/>
              </a:rPr>
              <a:t>Embedding model</a:t>
            </a:r>
            <a:endParaRPr kumimoji="0" lang="zh-TW" altLang="en-US" sz="1200" b="1" i="0" u="none" strike="noStrike" kern="1200" cap="none" spc="0" normalizeH="0" baseline="0" noProof="0" dirty="0">
              <a:ln>
                <a:noFill/>
              </a:ln>
              <a:solidFill>
                <a:prstClr val="white"/>
              </a:solidFill>
              <a:effectLst/>
              <a:uLnTx/>
              <a:uFillTx/>
              <a:latin typeface="Consolas" panose="020B0609020204030204" pitchFamily="49" charset="0"/>
              <a:ea typeface="微軟正黑體" panose="020B0604030504040204" pitchFamily="34" charset="-120"/>
            </a:endParaRPr>
          </a:p>
        </p:txBody>
      </p:sp>
      <p:sp>
        <p:nvSpPr>
          <p:cNvPr id="10" name="矩形: 圓角 9">
            <a:extLst>
              <a:ext uri="{FF2B5EF4-FFF2-40B4-BE49-F238E27FC236}">
                <a16:creationId xmlns:a16="http://schemas.microsoft.com/office/drawing/2014/main" id="{E6876A3E-2D47-0CD9-CAD4-599EF3D89671}"/>
              </a:ext>
            </a:extLst>
          </p:cNvPr>
          <p:cNvSpPr/>
          <p:nvPr/>
        </p:nvSpPr>
        <p:spPr>
          <a:xfrm>
            <a:off x="9195323" y="2825075"/>
            <a:ext cx="2147033" cy="601133"/>
          </a:xfrm>
          <a:prstGeom prst="roundRect">
            <a:avLst/>
          </a:prstGeom>
          <a:solidFill>
            <a:srgbClr val="1B7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向量儲存</a:t>
            </a:r>
            <a:r>
              <a:rPr kumimoji="0" lang="en-US" altLang="zh-TW"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檢索</a:t>
            </a:r>
            <a:endParaRPr kumimoji="0" lang="en-US" altLang="zh-TW"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algn="ctr">
              <a:defRPr/>
            </a:pPr>
            <a:r>
              <a:rPr lang="en-US" altLang="zh-TW" sz="1200" b="1" dirty="0">
                <a:solidFill>
                  <a:prstClr val="white"/>
                </a:solidFill>
                <a:latin typeface="Consolas" panose="020B0609020204030204" pitchFamily="49" charset="0"/>
                <a:ea typeface="微軟正黑體" panose="020B0604030504040204" pitchFamily="34" charset="-120"/>
              </a:rPr>
              <a:t>Elasticsearch</a:t>
            </a:r>
            <a:endParaRPr lang="zh-TW" altLang="en-US" sz="1200" b="1" dirty="0">
              <a:solidFill>
                <a:prstClr val="white"/>
              </a:solidFill>
              <a:latin typeface="Consolas" panose="020B0609020204030204" pitchFamily="49" charset="0"/>
              <a:ea typeface="微軟正黑體" panose="020B0604030504040204" pitchFamily="34" charset="-120"/>
            </a:endParaRPr>
          </a:p>
        </p:txBody>
      </p:sp>
      <p:sp>
        <p:nvSpPr>
          <p:cNvPr id="11" name="矩形: 圓角 10">
            <a:extLst>
              <a:ext uri="{FF2B5EF4-FFF2-40B4-BE49-F238E27FC236}">
                <a16:creationId xmlns:a16="http://schemas.microsoft.com/office/drawing/2014/main" id="{A1FC63D6-0ED1-CE5C-4DA2-D10645F9D700}"/>
              </a:ext>
            </a:extLst>
          </p:cNvPr>
          <p:cNvSpPr/>
          <p:nvPr/>
        </p:nvSpPr>
        <p:spPr>
          <a:xfrm>
            <a:off x="9195323" y="3768561"/>
            <a:ext cx="2147033" cy="601133"/>
          </a:xfrm>
          <a:prstGeom prst="roundRect">
            <a:avLst/>
          </a:prstGeom>
          <a:solidFill>
            <a:srgbClr val="1B7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提示詞工程</a:t>
            </a:r>
            <a:endParaRPr kumimoji="0" lang="en-US" altLang="zh-TW"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R="0" lvl="0" indent="0" algn="ctr" fontAlgn="auto">
              <a:lnSpc>
                <a:spcPct val="100000"/>
              </a:lnSpc>
              <a:spcBef>
                <a:spcPts val="0"/>
              </a:spcBef>
              <a:spcAft>
                <a:spcPts val="0"/>
              </a:spcAft>
              <a:buClrTx/>
              <a:buSzTx/>
              <a:buFontTx/>
              <a:buNone/>
              <a:tabLst/>
              <a:defRPr/>
            </a:pPr>
            <a:r>
              <a:rPr lang="en-US" altLang="zh-TW" sz="1200" b="1" dirty="0">
                <a:solidFill>
                  <a:prstClr val="white"/>
                </a:solidFill>
                <a:latin typeface="Consolas" panose="020B0609020204030204" pitchFamily="49" charset="0"/>
                <a:ea typeface="微軟正黑體" panose="020B0604030504040204" pitchFamily="34" charset="-120"/>
              </a:rPr>
              <a:t>Prompt engineering</a:t>
            </a:r>
            <a:endParaRPr lang="zh-TW" altLang="en-US" sz="1200" b="1" dirty="0">
              <a:solidFill>
                <a:prstClr val="white"/>
              </a:solidFill>
              <a:latin typeface="Consolas" panose="020B0609020204030204" pitchFamily="49" charset="0"/>
              <a:ea typeface="微軟正黑體" panose="020B0604030504040204" pitchFamily="34" charset="-120"/>
            </a:endParaRPr>
          </a:p>
        </p:txBody>
      </p:sp>
      <p:sp>
        <p:nvSpPr>
          <p:cNvPr id="12" name="矩形: 圓角 11">
            <a:extLst>
              <a:ext uri="{FF2B5EF4-FFF2-40B4-BE49-F238E27FC236}">
                <a16:creationId xmlns:a16="http://schemas.microsoft.com/office/drawing/2014/main" id="{80978842-828D-64A9-C81B-F1610C8623E3}"/>
              </a:ext>
            </a:extLst>
          </p:cNvPr>
          <p:cNvSpPr/>
          <p:nvPr/>
        </p:nvSpPr>
        <p:spPr>
          <a:xfrm>
            <a:off x="9195322" y="4740385"/>
            <a:ext cx="2147033" cy="601133"/>
          </a:xfrm>
          <a:prstGeom prst="roundRect">
            <a:avLst/>
          </a:prstGeom>
          <a:solidFill>
            <a:srgbClr val="1B7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文字生成</a:t>
            </a:r>
            <a:endParaRPr kumimoji="0" lang="en-US" altLang="zh-TW"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white"/>
                </a:solidFill>
                <a:effectLst/>
                <a:uLnTx/>
                <a:uFillTx/>
                <a:latin typeface="Consolas" panose="020B0609020204030204" pitchFamily="49" charset="0"/>
                <a:ea typeface="微軟正黑體" panose="020B0604030504040204" pitchFamily="34" charset="-120"/>
              </a:rPr>
              <a:t>Text generation</a:t>
            </a:r>
            <a:endParaRPr kumimoji="0" lang="zh-TW" altLang="en-US" sz="1200" b="1" i="0" u="none" strike="noStrike" kern="1200" cap="none" spc="0" normalizeH="0" baseline="0" noProof="0" dirty="0">
              <a:ln>
                <a:noFill/>
              </a:ln>
              <a:solidFill>
                <a:prstClr val="white"/>
              </a:solidFill>
              <a:effectLst/>
              <a:uLnTx/>
              <a:uFillTx/>
              <a:latin typeface="Consolas" panose="020B0609020204030204" pitchFamily="49" charset="0"/>
              <a:ea typeface="微軟正黑體" panose="020B0604030504040204" pitchFamily="34" charset="-120"/>
            </a:endParaRPr>
          </a:p>
        </p:txBody>
      </p:sp>
      <p:sp>
        <p:nvSpPr>
          <p:cNvPr id="13" name="矩形 12">
            <a:extLst>
              <a:ext uri="{FF2B5EF4-FFF2-40B4-BE49-F238E27FC236}">
                <a16:creationId xmlns:a16="http://schemas.microsoft.com/office/drawing/2014/main" id="{875617DA-A8F4-7065-41FE-6DDCC90D9009}"/>
              </a:ext>
            </a:extLst>
          </p:cNvPr>
          <p:cNvSpPr/>
          <p:nvPr/>
        </p:nvSpPr>
        <p:spPr>
          <a:xfrm>
            <a:off x="1411750" y="2251184"/>
            <a:ext cx="4098217" cy="309297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5EA7156C-B0F6-3D12-4798-A910045B8B78}"/>
              </a:ext>
            </a:extLst>
          </p:cNvPr>
          <p:cNvSpPr/>
          <p:nvPr/>
        </p:nvSpPr>
        <p:spPr>
          <a:xfrm>
            <a:off x="5571068" y="2248546"/>
            <a:ext cx="2499944" cy="30929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14">
            <a:extLst>
              <a:ext uri="{FF2B5EF4-FFF2-40B4-BE49-F238E27FC236}">
                <a16:creationId xmlns:a16="http://schemas.microsoft.com/office/drawing/2014/main" id="{56AFF3E4-25E7-23F3-5410-C584A37AEDD7}"/>
              </a:ext>
            </a:extLst>
          </p:cNvPr>
          <p:cNvSpPr/>
          <p:nvPr/>
        </p:nvSpPr>
        <p:spPr>
          <a:xfrm>
            <a:off x="1313421" y="5372616"/>
            <a:ext cx="280076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檢索器，用於從數據庫中獲取相關文檔</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矩形 15">
            <a:extLst>
              <a:ext uri="{FF2B5EF4-FFF2-40B4-BE49-F238E27FC236}">
                <a16:creationId xmlns:a16="http://schemas.microsoft.com/office/drawing/2014/main" id="{70F26017-F00D-6AF6-51E0-7FB38B16CCC4}"/>
              </a:ext>
            </a:extLst>
          </p:cNvPr>
          <p:cNvSpPr/>
          <p:nvPr/>
        </p:nvSpPr>
        <p:spPr>
          <a:xfrm>
            <a:off x="5637662" y="5372616"/>
            <a:ext cx="24999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生成器，</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用於基於檢索到的文檔和原始輸入生成最終的回答</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16">
            <a:extLst>
              <a:ext uri="{FF2B5EF4-FFF2-40B4-BE49-F238E27FC236}">
                <a16:creationId xmlns:a16="http://schemas.microsoft.com/office/drawing/2014/main" id="{5D25CFDF-04A3-51C2-5603-16440C6B7173}"/>
              </a:ext>
            </a:extLst>
          </p:cNvPr>
          <p:cNvSpPr/>
          <p:nvPr/>
        </p:nvSpPr>
        <p:spPr>
          <a:xfrm>
            <a:off x="5792459" y="4740385"/>
            <a:ext cx="643125" cy="441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8" name="Picture 2" descr="ElasticSearch 教學. ElasticSearch 是一款強大的文本搜尋工具可以應用於: | by Gary Ng | Medium">
            <a:extLst>
              <a:ext uri="{FF2B5EF4-FFF2-40B4-BE49-F238E27FC236}">
                <a16:creationId xmlns:a16="http://schemas.microsoft.com/office/drawing/2014/main" id="{98A52983-6845-8E32-AD41-CBE8B7FA1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484" y="4760101"/>
            <a:ext cx="771614" cy="401782"/>
          </a:xfrm>
          <a:prstGeom prst="rect">
            <a:avLst/>
          </a:prstGeom>
          <a:noFill/>
          <a:extLst>
            <a:ext uri="{909E8E84-426E-40DD-AFC4-6F175D3DCCD1}">
              <a14:hiddenFill xmlns:a14="http://schemas.microsoft.com/office/drawing/2010/main">
                <a:solidFill>
                  <a:srgbClr val="FFFFFF"/>
                </a:solidFill>
              </a14:hiddenFill>
            </a:ext>
          </a:extLst>
        </p:spPr>
      </p:pic>
      <p:sp>
        <p:nvSpPr>
          <p:cNvPr id="19" name="橢圓 18">
            <a:extLst>
              <a:ext uri="{FF2B5EF4-FFF2-40B4-BE49-F238E27FC236}">
                <a16:creationId xmlns:a16="http://schemas.microsoft.com/office/drawing/2014/main" id="{5F3959E6-1151-7D0A-4599-5EA1A53BE9FE}"/>
              </a:ext>
            </a:extLst>
          </p:cNvPr>
          <p:cNvSpPr/>
          <p:nvPr/>
        </p:nvSpPr>
        <p:spPr>
          <a:xfrm>
            <a:off x="8731842" y="1934839"/>
            <a:ext cx="336743" cy="313707"/>
          </a:xfrm>
          <a:prstGeom prst="ellipse">
            <a:avLst/>
          </a:prstGeom>
          <a:solidFill>
            <a:srgbClr val="FFC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D18D3FFE-8237-4F28-CC24-E95809DE642F}"/>
              </a:ext>
            </a:extLst>
          </p:cNvPr>
          <p:cNvSpPr/>
          <p:nvPr/>
        </p:nvSpPr>
        <p:spPr>
          <a:xfrm>
            <a:off x="5455716" y="3994062"/>
            <a:ext cx="336743" cy="313707"/>
          </a:xfrm>
          <a:prstGeom prst="ellipse">
            <a:avLst/>
          </a:prstGeom>
          <a:solidFill>
            <a:srgbClr val="FFC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1C167C4E-CB04-2E04-28F6-30CF10E4A20A}"/>
              </a:ext>
            </a:extLst>
          </p:cNvPr>
          <p:cNvSpPr/>
          <p:nvPr/>
        </p:nvSpPr>
        <p:spPr>
          <a:xfrm>
            <a:off x="8731841" y="3890017"/>
            <a:ext cx="336743" cy="313707"/>
          </a:xfrm>
          <a:prstGeom prst="ellipse">
            <a:avLst/>
          </a:prstGeom>
          <a:solidFill>
            <a:srgbClr val="FFC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178D56EA-2E75-7D62-7C8E-0B2A1F6BF5B2}"/>
              </a:ext>
            </a:extLst>
          </p:cNvPr>
          <p:cNvSpPr/>
          <p:nvPr/>
        </p:nvSpPr>
        <p:spPr>
          <a:xfrm>
            <a:off x="8731841" y="4848176"/>
            <a:ext cx="336743" cy="313707"/>
          </a:xfrm>
          <a:prstGeom prst="ellipse">
            <a:avLst/>
          </a:prstGeom>
          <a:solidFill>
            <a:srgbClr val="FFC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endParaRPr>
          </a:p>
        </p:txBody>
      </p:sp>
      <p:pic>
        <p:nvPicPr>
          <p:cNvPr id="23" name="Picture 4" descr="BERT for Dummies: State-of-the-art Model from Google | by Skillcate AI |  Medium">
            <a:extLst>
              <a:ext uri="{FF2B5EF4-FFF2-40B4-BE49-F238E27FC236}">
                <a16:creationId xmlns:a16="http://schemas.microsoft.com/office/drawing/2014/main" id="{645870A6-2EEB-3EEE-6D5C-4AC67E6E5D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19" r="20742"/>
          <a:stretch/>
        </p:blipFill>
        <p:spPr bwMode="auto">
          <a:xfrm>
            <a:off x="2899718" y="2611298"/>
            <a:ext cx="781717" cy="767675"/>
          </a:xfrm>
          <a:prstGeom prst="rect">
            <a:avLst/>
          </a:prstGeom>
          <a:noFill/>
          <a:extLst>
            <a:ext uri="{909E8E84-426E-40DD-AFC4-6F175D3DCCD1}">
              <a14:hiddenFill xmlns:a14="http://schemas.microsoft.com/office/drawing/2010/main">
                <a:solidFill>
                  <a:srgbClr val="FFFFFF"/>
                </a:solidFill>
              </a14:hiddenFill>
            </a:ext>
          </a:extLst>
        </p:spPr>
      </p:pic>
      <p:sp>
        <p:nvSpPr>
          <p:cNvPr id="24" name="橢圓 23">
            <a:extLst>
              <a:ext uri="{FF2B5EF4-FFF2-40B4-BE49-F238E27FC236}">
                <a16:creationId xmlns:a16="http://schemas.microsoft.com/office/drawing/2014/main" id="{6DB405C6-DA14-1BD6-4E16-25C4A0967F08}"/>
              </a:ext>
            </a:extLst>
          </p:cNvPr>
          <p:cNvSpPr/>
          <p:nvPr/>
        </p:nvSpPr>
        <p:spPr>
          <a:xfrm>
            <a:off x="2667977" y="2336776"/>
            <a:ext cx="336743" cy="313707"/>
          </a:xfrm>
          <a:prstGeom prst="ellipse">
            <a:avLst/>
          </a:prstGeom>
          <a:solidFill>
            <a:srgbClr val="FFC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AEFC1398-252D-A9A1-BC63-AD9B031F3E84}"/>
              </a:ext>
            </a:extLst>
          </p:cNvPr>
          <p:cNvSpPr/>
          <p:nvPr/>
        </p:nvSpPr>
        <p:spPr>
          <a:xfrm>
            <a:off x="8731841" y="2968787"/>
            <a:ext cx="336743" cy="313707"/>
          </a:xfrm>
          <a:prstGeom prst="ellipse">
            <a:avLst/>
          </a:prstGeom>
          <a:solidFill>
            <a:srgbClr val="FFC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B38F8BC5-9E2E-722B-F11A-46DA5528C729}"/>
              </a:ext>
            </a:extLst>
          </p:cNvPr>
          <p:cNvSpPr/>
          <p:nvPr/>
        </p:nvSpPr>
        <p:spPr>
          <a:xfrm>
            <a:off x="5402696" y="1276576"/>
            <a:ext cx="336743" cy="313707"/>
          </a:xfrm>
          <a:prstGeom prst="ellipse">
            <a:avLst/>
          </a:prstGeom>
          <a:solidFill>
            <a:srgbClr val="FFC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FF06E2D5-4AF9-7213-C7C0-9CC59334343B}"/>
              </a:ext>
            </a:extLst>
          </p:cNvPr>
          <p:cNvSpPr/>
          <p:nvPr/>
        </p:nvSpPr>
        <p:spPr>
          <a:xfrm>
            <a:off x="6672781" y="2288448"/>
            <a:ext cx="336743" cy="313707"/>
          </a:xfrm>
          <a:prstGeom prst="ellipse">
            <a:avLst/>
          </a:prstGeom>
          <a:solidFill>
            <a:srgbClr val="FFC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724687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ADF767FA-A70B-7EAD-5419-CA308C1FAFC9}"/>
              </a:ext>
            </a:extLst>
          </p:cNvPr>
          <p:cNvPicPr>
            <a:picLocks noChangeAspect="1"/>
          </p:cNvPicPr>
          <p:nvPr/>
        </p:nvPicPr>
        <p:blipFill>
          <a:blip r:embed="rId2"/>
          <a:stretch>
            <a:fillRect/>
          </a:stretch>
        </p:blipFill>
        <p:spPr>
          <a:xfrm>
            <a:off x="1837730" y="2028629"/>
            <a:ext cx="8516539" cy="2800741"/>
          </a:xfrm>
          <a:prstGeom prst="rect">
            <a:avLst/>
          </a:prstGeom>
        </p:spPr>
      </p:pic>
      <p:sp>
        <p:nvSpPr>
          <p:cNvPr id="9" name="矩形: 圓角 8">
            <a:extLst>
              <a:ext uri="{FF2B5EF4-FFF2-40B4-BE49-F238E27FC236}">
                <a16:creationId xmlns:a16="http://schemas.microsoft.com/office/drawing/2014/main" id="{F3121F9C-ACA5-65CE-88F3-F4CCD299398A}"/>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0" name="標題 1">
            <a:extLst>
              <a:ext uri="{FF2B5EF4-FFF2-40B4-BE49-F238E27FC236}">
                <a16:creationId xmlns:a16="http://schemas.microsoft.com/office/drawing/2014/main" id="{FEB6710B-7C7E-A0A7-E20E-679CC77C4F11}"/>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rgbClr val="0D0D0D"/>
                </a:solidFill>
                <a:latin typeface="微軟正黑體" panose="020B0604030504040204" pitchFamily="34" charset="-120"/>
                <a:ea typeface="微軟正黑體" panose="020B0604030504040204" pitchFamily="34" charset="-120"/>
              </a:rPr>
              <a:t>RAG</a:t>
            </a:r>
            <a:r>
              <a:rPr lang="zh-TW" altLang="en-US" sz="3200" b="1" dirty="0">
                <a:solidFill>
                  <a:srgbClr val="0D0D0D"/>
                </a:solidFill>
                <a:latin typeface="微軟正黑體" panose="020B0604030504040204" pitchFamily="34" charset="-120"/>
                <a:ea typeface="微軟正黑體" panose="020B0604030504040204" pitchFamily="34" charset="-120"/>
              </a:rPr>
              <a:t> </a:t>
            </a:r>
            <a:r>
              <a:rPr lang="en-US" altLang="zh-TW" sz="3200" b="1" dirty="0">
                <a:solidFill>
                  <a:srgbClr val="0D0D0D"/>
                </a:solidFill>
                <a:latin typeface="微軟正黑體" panose="020B0604030504040204" pitchFamily="34" charset="-120"/>
                <a:ea typeface="微軟正黑體" panose="020B0604030504040204" pitchFamily="34" charset="-120"/>
              </a:rPr>
              <a:t>Prompt Template</a:t>
            </a:r>
            <a:endParaRPr lang="zh-TW" altLang="en-US" sz="3200" b="1" dirty="0">
              <a:solidFill>
                <a:srgbClr val="0D0D0D"/>
              </a:solidFill>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C62BC3CF-DBBF-76AA-5148-1FE31EC7401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RAG</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11">
            <a:extLst>
              <a:ext uri="{FF2B5EF4-FFF2-40B4-BE49-F238E27FC236}">
                <a16:creationId xmlns:a16="http://schemas.microsoft.com/office/drawing/2014/main" id="{0E7AC5AC-7198-EDAE-9B51-D52D09BFE5AF}"/>
              </a:ext>
            </a:extLst>
          </p:cNvPr>
          <p:cNvSpPr/>
          <p:nvPr/>
        </p:nvSpPr>
        <p:spPr>
          <a:xfrm>
            <a:off x="2428875" y="3190875"/>
            <a:ext cx="3467100" cy="31432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4852130B-F54E-8DB5-D866-EFEFF1F184B2}"/>
              </a:ext>
            </a:extLst>
          </p:cNvPr>
          <p:cNvSpPr txBox="1"/>
          <p:nvPr/>
        </p:nvSpPr>
        <p:spPr>
          <a:xfrm>
            <a:off x="5895975" y="3163371"/>
            <a:ext cx="1569660" cy="369332"/>
          </a:xfrm>
          <a:prstGeom prst="rect">
            <a:avLst/>
          </a:prstGeom>
          <a:noFill/>
        </p:spPr>
        <p:txBody>
          <a:bodyPr wrap="none" rtlCol="0">
            <a:spAutoFit/>
          </a:bodyPr>
          <a:lstStyle/>
          <a:p>
            <a:r>
              <a:rPr lang="zh-TW" altLang="en-US" dirty="0">
                <a:solidFill>
                  <a:srgbClr val="FFC000"/>
                </a:solidFill>
                <a:latin typeface="微軟正黑體" panose="020B0604030504040204" pitchFamily="34" charset="-120"/>
                <a:ea typeface="微軟正黑體" panose="020B0604030504040204" pitchFamily="34" charset="-120"/>
              </a:rPr>
              <a:t>放搜到的文本</a:t>
            </a:r>
          </a:p>
        </p:txBody>
      </p:sp>
    </p:spTree>
    <p:extLst>
      <p:ext uri="{BB962C8B-B14F-4D97-AF65-F5344CB8AC3E}">
        <p14:creationId xmlns:p14="http://schemas.microsoft.com/office/powerpoint/2010/main" val="840433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4351667-F9F8-4B8E-BE7A-9CA3EADC5D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8687" y="1314269"/>
            <a:ext cx="11274625" cy="3395467"/>
          </a:xfrm>
          <a:prstGeom prst="rect">
            <a:avLst/>
          </a:prstGeom>
        </p:spPr>
      </p:pic>
      <p:sp>
        <p:nvSpPr>
          <p:cNvPr id="6" name="矩形 5">
            <a:extLst>
              <a:ext uri="{FF2B5EF4-FFF2-40B4-BE49-F238E27FC236}">
                <a16:creationId xmlns:a16="http://schemas.microsoft.com/office/drawing/2014/main" id="{099DF402-DB7E-D5E3-F503-0450C3A7BBBA}"/>
              </a:ext>
            </a:extLst>
          </p:cNvPr>
          <p:cNvSpPr/>
          <p:nvPr/>
        </p:nvSpPr>
        <p:spPr>
          <a:xfrm>
            <a:off x="550671" y="4840838"/>
            <a:ext cx="3115718" cy="381077"/>
          </a:xfrm>
          <a:prstGeom prst="rect">
            <a:avLst/>
          </a:prstGeom>
          <a:solidFill>
            <a:srgbClr val="1B7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轉換 </a:t>
            </a:r>
            <a:r>
              <a:rPr lang="en-US" altLang="zh-TW" dirty="0">
                <a:latin typeface="Consolas" panose="020B0609020204030204" pitchFamily="49" charset="0"/>
                <a:ea typeface="微軟正黑體" panose="020B0604030504040204" pitchFamily="34" charset="-120"/>
              </a:rPr>
              <a:t>(Transform)</a:t>
            </a:r>
            <a:endParaRPr lang="zh-TW" altLang="en-US" dirty="0">
              <a:latin typeface="Consolas" panose="020B0609020204030204" pitchFamily="49" charset="0"/>
              <a:ea typeface="微軟正黑體" panose="020B0604030504040204" pitchFamily="34" charset="-120"/>
            </a:endParaRPr>
          </a:p>
        </p:txBody>
      </p:sp>
      <p:sp>
        <p:nvSpPr>
          <p:cNvPr id="7" name="矩形 6">
            <a:extLst>
              <a:ext uri="{FF2B5EF4-FFF2-40B4-BE49-F238E27FC236}">
                <a16:creationId xmlns:a16="http://schemas.microsoft.com/office/drawing/2014/main" id="{9FCBA63E-8AC8-7537-0104-023AD5A8CDF4}"/>
              </a:ext>
            </a:extLst>
          </p:cNvPr>
          <p:cNvSpPr/>
          <p:nvPr/>
        </p:nvSpPr>
        <p:spPr>
          <a:xfrm>
            <a:off x="3783257" y="4840838"/>
            <a:ext cx="5369746" cy="381077"/>
          </a:xfrm>
          <a:prstGeom prst="rect">
            <a:avLst/>
          </a:prstGeom>
          <a:solidFill>
            <a:srgbClr val="1B7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檢索 </a:t>
            </a:r>
            <a:r>
              <a:rPr lang="en-US" altLang="zh-TW" dirty="0">
                <a:latin typeface="Consolas" panose="020B0609020204030204" pitchFamily="49" charset="0"/>
                <a:ea typeface="微軟正黑體" panose="020B0604030504040204" pitchFamily="34" charset="-120"/>
              </a:rPr>
              <a:t>(Retrieval)</a:t>
            </a:r>
            <a:endParaRPr lang="zh-TW" altLang="en-US" dirty="0">
              <a:latin typeface="Consolas" panose="020B0609020204030204" pitchFamily="49" charset="0"/>
              <a:ea typeface="微軟正黑體" panose="020B0604030504040204" pitchFamily="34" charset="-120"/>
            </a:endParaRPr>
          </a:p>
        </p:txBody>
      </p:sp>
      <p:sp>
        <p:nvSpPr>
          <p:cNvPr id="8" name="矩形 7">
            <a:extLst>
              <a:ext uri="{FF2B5EF4-FFF2-40B4-BE49-F238E27FC236}">
                <a16:creationId xmlns:a16="http://schemas.microsoft.com/office/drawing/2014/main" id="{378001EE-6769-162D-CE96-554702FF9F6C}"/>
              </a:ext>
            </a:extLst>
          </p:cNvPr>
          <p:cNvSpPr/>
          <p:nvPr/>
        </p:nvSpPr>
        <p:spPr>
          <a:xfrm>
            <a:off x="9269870" y="4840838"/>
            <a:ext cx="2463441" cy="381077"/>
          </a:xfrm>
          <a:prstGeom prst="rect">
            <a:avLst/>
          </a:prstGeom>
          <a:solidFill>
            <a:srgbClr val="1B7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生成 </a:t>
            </a:r>
            <a:r>
              <a:rPr lang="en-US" altLang="zh-TW" dirty="0">
                <a:latin typeface="Consolas" panose="020B0609020204030204" pitchFamily="49" charset="0"/>
                <a:ea typeface="微軟正黑體" panose="020B0604030504040204" pitchFamily="34" charset="-120"/>
              </a:rPr>
              <a:t>(Generating)</a:t>
            </a:r>
            <a:endParaRPr lang="zh-TW" altLang="en-US" dirty="0">
              <a:latin typeface="Consolas" panose="020B0609020204030204" pitchFamily="49" charset="0"/>
              <a:ea typeface="微軟正黑體" panose="020B0604030504040204" pitchFamily="34" charset="-120"/>
            </a:endParaRPr>
          </a:p>
        </p:txBody>
      </p:sp>
      <p:sp>
        <p:nvSpPr>
          <p:cNvPr id="9" name="矩形 8">
            <a:extLst>
              <a:ext uri="{FF2B5EF4-FFF2-40B4-BE49-F238E27FC236}">
                <a16:creationId xmlns:a16="http://schemas.microsoft.com/office/drawing/2014/main" id="{0C9963AB-C01C-7F38-68A5-736634A9C438}"/>
              </a:ext>
            </a:extLst>
          </p:cNvPr>
          <p:cNvSpPr/>
          <p:nvPr/>
        </p:nvSpPr>
        <p:spPr>
          <a:xfrm>
            <a:off x="249381" y="5482216"/>
            <a:ext cx="11637820" cy="6120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Consolas" panose="020B0609020204030204" pitchFamily="49" charset="0"/>
                <a:ea typeface="微軟正黑體" panose="020B0604030504040204" pitchFamily="34" charset="-120"/>
              </a:rPr>
              <a:t>RAG</a:t>
            </a:r>
            <a:r>
              <a:rPr lang="zh-TW" altLang="en-US" sz="1400" dirty="0">
                <a:solidFill>
                  <a:schemeClr val="tx1"/>
                </a:solidFill>
                <a:latin typeface="Consolas" panose="020B0609020204030204" pitchFamily="49" charset="0"/>
                <a:ea typeface="微軟正黑體" panose="020B0604030504040204" pitchFamily="34" charset="-120"/>
              </a:rPr>
              <a:t> </a:t>
            </a:r>
            <a:r>
              <a:rPr lang="en-US" altLang="zh-TW" sz="1400" dirty="0">
                <a:solidFill>
                  <a:schemeClr val="tx1"/>
                </a:solidFill>
                <a:latin typeface="Consolas" panose="020B0609020204030204" pitchFamily="49" charset="0"/>
                <a:ea typeface="微軟正黑體" panose="020B0604030504040204" pitchFamily="34" charset="-120"/>
              </a:rPr>
              <a:t>(Retrieval-Augmented Generation) </a:t>
            </a:r>
            <a:r>
              <a:rPr lang="zh-TW" altLang="en-US" sz="1400" dirty="0">
                <a:solidFill>
                  <a:schemeClr val="tx1"/>
                </a:solidFill>
                <a:latin typeface="微軟正黑體" panose="020B0604030504040204" pitchFamily="34" charset="-120"/>
                <a:ea typeface="微軟正黑體" panose="020B0604030504040204" pitchFamily="34" charset="-120"/>
              </a:rPr>
              <a:t>增強式檢索生成模型是一種結合檢索和生成的深度學習方法。首先從一個大型文檔數據庫中檢索出與輸入查詢相關的文檔，然後將這些文檔的訊息融合進生成模型中，以產生更準確、豐富的輸出。</a:t>
            </a:r>
          </a:p>
        </p:txBody>
      </p:sp>
      <p:pic>
        <p:nvPicPr>
          <p:cNvPr id="10" name="Picture 2" descr="Azure">
            <a:extLst>
              <a:ext uri="{FF2B5EF4-FFF2-40B4-BE49-F238E27FC236}">
                <a16:creationId xmlns:a16="http://schemas.microsoft.com/office/drawing/2014/main" id="{1C28CE3A-6171-F520-86EF-7F30C64B5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7206" y="1917493"/>
            <a:ext cx="430228" cy="4302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深度學習初學者實用的Docker 應用. docker 學習其實不會很難| by 甜不辣馬拉松| Medium">
            <a:extLst>
              <a:ext uri="{FF2B5EF4-FFF2-40B4-BE49-F238E27FC236}">
                <a16:creationId xmlns:a16="http://schemas.microsoft.com/office/drawing/2014/main" id="{609F1976-2B28-4F2A-223D-7814D90957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488" y="1879604"/>
            <a:ext cx="592396" cy="5060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ongo DB Services at best price in Bengaluru by Exafluence Private Limited  | ID: 21561402912">
            <a:extLst>
              <a:ext uri="{FF2B5EF4-FFF2-40B4-BE49-F238E27FC236}">
                <a16:creationId xmlns:a16="http://schemas.microsoft.com/office/drawing/2014/main" id="{90BB0D46-D960-C01B-ED80-5BBB1CEE0BC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72200" y1="39954" x2="74400" y2="41339"/>
                        <a14:foregroundMark x1="74200" y1="40416" x2="83600" y2="47344"/>
                        <a14:foregroundMark x1="83600" y1="47344" x2="86800" y2="61894"/>
                        <a14:foregroundMark x1="86800" y1="61894" x2="85800" y2="71594"/>
                      </a14:backgroundRemoval>
                    </a14:imgEffect>
                  </a14:imgLayer>
                </a14:imgProps>
              </a:ext>
              <a:ext uri="{28A0092B-C50C-407E-A947-70E740481C1C}">
                <a14:useLocalDpi xmlns:a14="http://schemas.microsoft.com/office/drawing/2010/main" val="0"/>
              </a:ext>
            </a:extLst>
          </a:blip>
          <a:srcRect/>
          <a:stretch>
            <a:fillRect/>
          </a:stretch>
        </p:blipFill>
        <p:spPr bwMode="auto">
          <a:xfrm>
            <a:off x="640315" y="2750990"/>
            <a:ext cx="912671" cy="790373"/>
          </a:xfrm>
          <a:prstGeom prst="rect">
            <a:avLst/>
          </a:prstGeom>
          <a:noFill/>
          <a:extLst>
            <a:ext uri="{909E8E84-426E-40DD-AFC4-6F175D3DCCD1}">
              <a14:hiddenFill xmlns:a14="http://schemas.microsoft.com/office/drawing/2010/main">
                <a:solidFill>
                  <a:srgbClr val="FFFFFF"/>
                </a:solidFill>
              </a14:hiddenFill>
            </a:ext>
          </a:extLst>
        </p:spPr>
      </p:pic>
      <p:sp>
        <p:nvSpPr>
          <p:cNvPr id="13" name="標題 1">
            <a:extLst>
              <a:ext uri="{FF2B5EF4-FFF2-40B4-BE49-F238E27FC236}">
                <a16:creationId xmlns:a16="http://schemas.microsoft.com/office/drawing/2014/main" id="{B30E39F4-F5D0-896E-D7AC-4E541BD4589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rgbClr val="0D0D0D"/>
                </a:solidFill>
                <a:latin typeface="微軟正黑體" panose="020B0604030504040204" pitchFamily="34" charset="-120"/>
                <a:ea typeface="微軟正黑體" panose="020B0604030504040204" pitchFamily="34" charset="-120"/>
              </a:rPr>
              <a:t>RAG </a:t>
            </a:r>
            <a:r>
              <a:rPr lang="zh-TW" altLang="en-US" sz="3200" b="1" dirty="0">
                <a:solidFill>
                  <a:srgbClr val="0D0D0D"/>
                </a:solidFill>
                <a:latin typeface="微軟正黑體" panose="020B0604030504040204" pitchFamily="34" charset="-120"/>
                <a:ea typeface="微軟正黑體" panose="020B0604030504040204" pitchFamily="34" charset="-120"/>
              </a:rPr>
              <a:t>完整 </a:t>
            </a:r>
            <a:r>
              <a:rPr lang="en-US" altLang="zh-TW" sz="3200" b="1" dirty="0">
                <a:solidFill>
                  <a:srgbClr val="0D0D0D"/>
                </a:solidFill>
                <a:latin typeface="微軟正黑體" panose="020B0604030504040204" pitchFamily="34" charset="-120"/>
                <a:ea typeface="微軟正黑體" panose="020B0604030504040204" pitchFamily="34" charset="-120"/>
              </a:rPr>
              <a:t>Pipeline </a:t>
            </a:r>
            <a:endParaRPr lang="zh-TW" altLang="en-US" sz="3200" b="1" dirty="0">
              <a:solidFill>
                <a:srgbClr val="0D0D0D"/>
              </a:solidFill>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395E2678-8092-7AC4-8432-42C7B68A4808}"/>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5" name="矩形: 圓角 14">
            <a:extLst>
              <a:ext uri="{FF2B5EF4-FFF2-40B4-BE49-F238E27FC236}">
                <a16:creationId xmlns:a16="http://schemas.microsoft.com/office/drawing/2014/main" id="{A22A5B71-B24B-325A-ECD9-1B71FFEF77F9}"/>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pic>
        <p:nvPicPr>
          <p:cNvPr id="8194" name="Picture 2" descr="Pinecone Unveils Serverless Vector Database for Enhanced AI Applications">
            <a:extLst>
              <a:ext uri="{FF2B5EF4-FFF2-40B4-BE49-F238E27FC236}">
                <a16:creationId xmlns:a16="http://schemas.microsoft.com/office/drawing/2014/main" id="{92D1E62B-577D-3125-2AF6-C2AE9243AE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4235" y="3072995"/>
            <a:ext cx="1130366" cy="30896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nthropic's Claude 3: Is it Better Than GPT-4? - EnDevSols">
            <a:extLst>
              <a:ext uri="{FF2B5EF4-FFF2-40B4-BE49-F238E27FC236}">
                <a16:creationId xmlns:a16="http://schemas.microsoft.com/office/drawing/2014/main" id="{D74921C0-9DAB-312A-0D8A-B103BE0A2C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2440" y="3227478"/>
            <a:ext cx="742950" cy="41790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搜尋引擎是怎樣決定關鍵字排名的?-達文西數位科技">
            <a:extLst>
              <a:ext uri="{FF2B5EF4-FFF2-40B4-BE49-F238E27FC236}">
                <a16:creationId xmlns:a16="http://schemas.microsoft.com/office/drawing/2014/main" id="{19ACFCD0-B133-2437-8765-891D86138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3244" y="1989300"/>
            <a:ext cx="1084531" cy="5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9506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02497670-416F-5C58-2F69-A5D160D33E4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rgbClr val="0D0D0D"/>
                </a:solidFill>
                <a:latin typeface="微軟正黑體" panose="020B0604030504040204" pitchFamily="34" charset="-120"/>
                <a:ea typeface="微軟正黑體" panose="020B0604030504040204" pitchFamily="34" charset="-120"/>
              </a:rPr>
              <a:t>評估 </a:t>
            </a:r>
            <a:r>
              <a:rPr lang="en-US" altLang="zh-TW" sz="3200" b="1" dirty="0">
                <a:solidFill>
                  <a:srgbClr val="0D0D0D"/>
                </a:solidFill>
                <a:latin typeface="微軟正黑體" panose="020B0604030504040204" pitchFamily="34" charset="-120"/>
                <a:ea typeface="微軟正黑體" panose="020B0604030504040204" pitchFamily="34" charset="-120"/>
              </a:rPr>
              <a:t>RAG</a:t>
            </a:r>
            <a:endParaRPr lang="zh-TW" altLang="en-US" sz="3200" b="1" dirty="0">
              <a:solidFill>
                <a:srgbClr val="0D0D0D"/>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FB023A9-478B-588D-26CC-4C6F4CB17182}"/>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6151A5FD-B18B-08D6-E3CD-C6BADB05DCC7}"/>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0F5B1D40-9B19-4CE2-F0D2-54E4C972B950}"/>
              </a:ext>
            </a:extLst>
          </p:cNvPr>
          <p:cNvPicPr>
            <a:picLocks noChangeAspect="1"/>
          </p:cNvPicPr>
          <p:nvPr/>
        </p:nvPicPr>
        <p:blipFill>
          <a:blip r:embed="rId2"/>
          <a:stretch>
            <a:fillRect/>
          </a:stretch>
        </p:blipFill>
        <p:spPr>
          <a:xfrm>
            <a:off x="6231938" y="1920619"/>
            <a:ext cx="5575209" cy="3189565"/>
          </a:xfrm>
          <a:prstGeom prst="rect">
            <a:avLst/>
          </a:prstGeom>
        </p:spPr>
      </p:pic>
      <p:pic>
        <p:nvPicPr>
          <p:cNvPr id="4" name="圖片 3">
            <a:extLst>
              <a:ext uri="{FF2B5EF4-FFF2-40B4-BE49-F238E27FC236}">
                <a16:creationId xmlns:a16="http://schemas.microsoft.com/office/drawing/2014/main" id="{A53331C9-400E-CBEC-6DB7-19FE06265316}"/>
              </a:ext>
            </a:extLst>
          </p:cNvPr>
          <p:cNvPicPr>
            <a:picLocks noChangeAspect="1"/>
          </p:cNvPicPr>
          <p:nvPr/>
        </p:nvPicPr>
        <p:blipFill>
          <a:blip r:embed="rId3"/>
          <a:stretch>
            <a:fillRect/>
          </a:stretch>
        </p:blipFill>
        <p:spPr>
          <a:xfrm>
            <a:off x="9549407" y="5430551"/>
            <a:ext cx="2257740" cy="743054"/>
          </a:xfrm>
          <a:prstGeom prst="rect">
            <a:avLst/>
          </a:prstGeom>
        </p:spPr>
      </p:pic>
      <p:sp>
        <p:nvSpPr>
          <p:cNvPr id="12" name="文字方塊 11">
            <a:extLst>
              <a:ext uri="{FF2B5EF4-FFF2-40B4-BE49-F238E27FC236}">
                <a16:creationId xmlns:a16="http://schemas.microsoft.com/office/drawing/2014/main" id="{508332EF-A313-89B9-4E9B-CE82FFB8EC9B}"/>
              </a:ext>
            </a:extLst>
          </p:cNvPr>
          <p:cNvSpPr txBox="1"/>
          <p:nvPr/>
        </p:nvSpPr>
        <p:spPr>
          <a:xfrm>
            <a:off x="390524" y="1340768"/>
            <a:ext cx="5345436" cy="3293209"/>
          </a:xfrm>
          <a:prstGeom prst="rect">
            <a:avLst/>
          </a:prstGeom>
          <a:noFill/>
        </p:spPr>
        <p:txBody>
          <a:bodyPr wrap="square">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上下文相關性</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問題</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檢索出來的上下文與問題相關嗎？</a:t>
            </a:r>
          </a:p>
          <a:p>
            <a:pPr marL="742950" lvl="1" indent="-285750">
              <a:buFont typeface="+mj-lt"/>
              <a:buAutoNum type="arabicPeriod"/>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重要性</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確保檢索到的上下文與查詢高度相關，防止無關信息導致幻覺。</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回答相關性</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問題</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生成出來的答案與問題相關嗎？</a:t>
            </a:r>
          </a:p>
          <a:p>
            <a:pPr marL="742950" lvl="1" indent="-285750">
              <a:buFont typeface="+mj-lt"/>
              <a:buAutoNum type="arabicPeriod"/>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重要性</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確保最終生成的回答有效地回應用戶的原始問題，提供有用和相關的答案。</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endParaRPr lang="zh-TW" altLang="en-US" sz="14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基於事實</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a:p>
            <a:pPr marL="742950" lvl="1" indent="-285750">
              <a:buFont typeface="+mj-lt"/>
              <a:buAutoNum type="arabicPeriod"/>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問題</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生成出來的答案是否根基於檢索出來的上下文？</a:t>
            </a:r>
          </a:p>
          <a:p>
            <a:pPr marL="742950" lvl="1" indent="-285750">
              <a:buFont typeface="+mj-lt"/>
              <a:buAutoNum type="arabicPeriod"/>
            </a:pPr>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重要性</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驗證回答是否基於檢索到的上下文事實，防止 </a:t>
            </a: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LLM </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偏離事實，誇大或擴展為聽起來正確的答案。</a:t>
            </a:r>
          </a:p>
        </p:txBody>
      </p:sp>
    </p:spTree>
    <p:extLst>
      <p:ext uri="{BB962C8B-B14F-4D97-AF65-F5344CB8AC3E}">
        <p14:creationId xmlns:p14="http://schemas.microsoft.com/office/powerpoint/2010/main" val="2499262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圓角 4">
            <a:extLst>
              <a:ext uri="{FF2B5EF4-FFF2-40B4-BE49-F238E27FC236}">
                <a16:creationId xmlns:a16="http://schemas.microsoft.com/office/drawing/2014/main" id="{4065F7EB-359E-01D9-970C-8595F33E3832}"/>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6" name="標題 1">
            <a:extLst>
              <a:ext uri="{FF2B5EF4-FFF2-40B4-BE49-F238E27FC236}">
                <a16:creationId xmlns:a16="http://schemas.microsoft.com/office/drawing/2014/main" id="{0788D9C0-3D86-1284-8663-E95E6FACEAC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rgbClr val="0D0D0D"/>
                </a:solidFill>
                <a:latin typeface="微軟正黑體" panose="020B0604030504040204" pitchFamily="34" charset="-120"/>
                <a:ea typeface="微軟正黑體" panose="020B0604030504040204" pitchFamily="34" charset="-120"/>
              </a:rPr>
              <a:t>RAG</a:t>
            </a:r>
            <a:r>
              <a:rPr lang="zh-TW" altLang="en-US" sz="3200" b="1" dirty="0">
                <a:solidFill>
                  <a:srgbClr val="0D0D0D"/>
                </a:solidFill>
                <a:latin typeface="微軟正黑體" panose="020B0604030504040204" pitchFamily="34" charset="-120"/>
                <a:ea typeface="微軟正黑體" panose="020B0604030504040204" pitchFamily="34" charset="-120"/>
              </a:rPr>
              <a:t> </a:t>
            </a:r>
            <a:r>
              <a:rPr lang="en-US" altLang="zh-TW" sz="3200" b="1" dirty="0">
                <a:solidFill>
                  <a:srgbClr val="0D0D0D"/>
                </a:solidFill>
                <a:latin typeface="微軟正黑體" panose="020B0604030504040204" pitchFamily="34" charset="-120"/>
                <a:ea typeface="微軟正黑體" panose="020B0604030504040204" pitchFamily="34" charset="-120"/>
              </a:rPr>
              <a:t>Prompt Evaluation Template</a:t>
            </a:r>
            <a:endParaRPr lang="zh-TW" altLang="en-US" sz="3200" b="1" dirty="0">
              <a:solidFill>
                <a:srgbClr val="0D0D0D"/>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82D294BA-77EE-C810-36B6-671A7BC47B63}"/>
              </a:ext>
            </a:extLst>
          </p:cNvPr>
          <p:cNvPicPr>
            <a:picLocks noChangeAspect="1"/>
          </p:cNvPicPr>
          <p:nvPr/>
        </p:nvPicPr>
        <p:blipFill>
          <a:blip r:embed="rId2"/>
          <a:stretch>
            <a:fillRect/>
          </a:stretch>
        </p:blipFill>
        <p:spPr>
          <a:xfrm>
            <a:off x="191343" y="1019431"/>
            <a:ext cx="9085521" cy="5036916"/>
          </a:xfrm>
          <a:prstGeom prst="rect">
            <a:avLst/>
          </a:prstGeom>
        </p:spPr>
      </p:pic>
      <p:sp>
        <p:nvSpPr>
          <p:cNvPr id="9" name="矩形 8">
            <a:extLst>
              <a:ext uri="{FF2B5EF4-FFF2-40B4-BE49-F238E27FC236}">
                <a16:creationId xmlns:a16="http://schemas.microsoft.com/office/drawing/2014/main" id="{3F77CDEC-DA62-C04E-701B-DE0E7A904705}"/>
              </a:ext>
            </a:extLst>
          </p:cNvPr>
          <p:cNvSpPr/>
          <p:nvPr/>
        </p:nvSpPr>
        <p:spPr>
          <a:xfrm>
            <a:off x="714554" y="1971675"/>
            <a:ext cx="8382000" cy="286702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B2FF7BB4-4EAC-DBEF-9039-19E807284962}"/>
              </a:ext>
            </a:extLst>
          </p:cNvPr>
          <p:cNvSpPr txBox="1"/>
          <p:nvPr/>
        </p:nvSpPr>
        <p:spPr>
          <a:xfrm>
            <a:off x="7582079" y="4893525"/>
            <a:ext cx="1265026" cy="369332"/>
          </a:xfrm>
          <a:prstGeom prst="rect">
            <a:avLst/>
          </a:prstGeom>
          <a:noFill/>
        </p:spPr>
        <p:txBody>
          <a:bodyPr wrap="none" rtlCol="0">
            <a:spAutoFit/>
          </a:bodyPr>
          <a:lstStyle/>
          <a:p>
            <a:r>
              <a:rPr lang="en-US" altLang="zh-TW" dirty="0">
                <a:solidFill>
                  <a:srgbClr val="FFC000"/>
                </a:solidFill>
                <a:latin typeface="微軟正黑體" panose="020B0604030504040204" pitchFamily="34" charset="-120"/>
                <a:ea typeface="微軟正黑體" panose="020B0604030504040204" pitchFamily="34" charset="-120"/>
              </a:rPr>
              <a:t>Score rule</a:t>
            </a:r>
            <a:endParaRPr lang="zh-TW" altLang="en-US" dirty="0">
              <a:solidFill>
                <a:srgbClr val="FFC000"/>
              </a:solidFill>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8057F3A6-380A-4F92-B3A5-37C2587D9ACC}"/>
              </a:ext>
            </a:extLst>
          </p:cNvPr>
          <p:cNvSpPr txBox="1"/>
          <p:nvPr/>
        </p:nvSpPr>
        <p:spPr>
          <a:xfrm>
            <a:off x="2898160" y="5529762"/>
            <a:ext cx="6110286" cy="369332"/>
          </a:xfrm>
          <a:prstGeom prst="rect">
            <a:avLst/>
          </a:prstGeom>
          <a:solidFill>
            <a:srgbClr val="FFC000"/>
          </a:solidFill>
        </p:spPr>
        <p:txBody>
          <a:bodyPr wrap="square">
            <a:spAutoFit/>
          </a:bodyPr>
          <a:lstStyle/>
          <a:p>
            <a:r>
              <a:rPr lang="zh-TW" altLang="en-US" b="1" dirty="0">
                <a:solidFill>
                  <a:schemeClr val="accent6">
                    <a:lumMod val="10000"/>
                  </a:schemeClr>
                </a:solidFill>
              </a:rPr>
              <a:t>評估 </a:t>
            </a:r>
            <a:r>
              <a:rPr lang="en-US" altLang="zh-TW" b="1" dirty="0">
                <a:solidFill>
                  <a:schemeClr val="accent6">
                    <a:lumMod val="10000"/>
                  </a:schemeClr>
                </a:solidFill>
              </a:rPr>
              <a:t>Question </a:t>
            </a:r>
            <a:r>
              <a:rPr lang="zh-TW" altLang="en-US" b="1" dirty="0">
                <a:solidFill>
                  <a:schemeClr val="accent6">
                    <a:lumMod val="10000"/>
                  </a:schemeClr>
                </a:solidFill>
              </a:rPr>
              <a:t>和 </a:t>
            </a:r>
            <a:r>
              <a:rPr lang="en-US" altLang="zh-TW" b="1" dirty="0">
                <a:solidFill>
                  <a:schemeClr val="accent6">
                    <a:lumMod val="10000"/>
                  </a:schemeClr>
                </a:solidFill>
              </a:rPr>
              <a:t>{Context </a:t>
            </a:r>
            <a:r>
              <a:rPr lang="zh-TW" altLang="en-US" b="1" dirty="0">
                <a:solidFill>
                  <a:schemeClr val="accent6">
                    <a:lumMod val="10000"/>
                  </a:schemeClr>
                </a:solidFill>
              </a:rPr>
              <a:t>或 </a:t>
            </a:r>
            <a:r>
              <a:rPr lang="en-US" altLang="zh-TW" b="1" dirty="0">
                <a:solidFill>
                  <a:schemeClr val="accent6">
                    <a:lumMod val="10000"/>
                  </a:schemeClr>
                </a:solidFill>
              </a:rPr>
              <a:t>Answer} </a:t>
            </a:r>
            <a:r>
              <a:rPr lang="zh-TW" altLang="en-US" b="1" dirty="0">
                <a:solidFill>
                  <a:schemeClr val="accent6">
                    <a:lumMod val="10000"/>
                  </a:schemeClr>
                </a:solidFill>
              </a:rPr>
              <a:t>相關性的 </a:t>
            </a:r>
            <a:r>
              <a:rPr lang="en-US" altLang="zh-TW" b="1" dirty="0">
                <a:solidFill>
                  <a:schemeClr val="accent6">
                    <a:lumMod val="10000"/>
                  </a:schemeClr>
                </a:solidFill>
              </a:rPr>
              <a:t>prompt</a:t>
            </a:r>
          </a:p>
        </p:txBody>
      </p:sp>
      <p:pic>
        <p:nvPicPr>
          <p:cNvPr id="2" name="圖片 1">
            <a:extLst>
              <a:ext uri="{FF2B5EF4-FFF2-40B4-BE49-F238E27FC236}">
                <a16:creationId xmlns:a16="http://schemas.microsoft.com/office/drawing/2014/main" id="{6981D3FB-3B9E-AA9B-19A6-A353D58489E5}"/>
              </a:ext>
            </a:extLst>
          </p:cNvPr>
          <p:cNvPicPr>
            <a:picLocks noChangeAspect="1"/>
          </p:cNvPicPr>
          <p:nvPr/>
        </p:nvPicPr>
        <p:blipFill>
          <a:blip r:embed="rId3"/>
          <a:stretch>
            <a:fillRect/>
          </a:stretch>
        </p:blipFill>
        <p:spPr>
          <a:xfrm>
            <a:off x="9289544" y="4505326"/>
            <a:ext cx="2711113" cy="1551022"/>
          </a:xfrm>
          <a:prstGeom prst="rect">
            <a:avLst/>
          </a:prstGeom>
        </p:spPr>
      </p:pic>
      <p:sp>
        <p:nvSpPr>
          <p:cNvPr id="3" name="橢圓 2">
            <a:extLst>
              <a:ext uri="{FF2B5EF4-FFF2-40B4-BE49-F238E27FC236}">
                <a16:creationId xmlns:a16="http://schemas.microsoft.com/office/drawing/2014/main" id="{51F2A527-BDA0-FDD4-7BCA-5625C8A53C7C}"/>
              </a:ext>
            </a:extLst>
          </p:cNvPr>
          <p:cNvSpPr/>
          <p:nvPr/>
        </p:nvSpPr>
        <p:spPr>
          <a:xfrm>
            <a:off x="9499018" y="4893525"/>
            <a:ext cx="695325" cy="58141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558F6DE7-E5F1-787E-F694-E08828C73D5D}"/>
              </a:ext>
            </a:extLst>
          </p:cNvPr>
          <p:cNvSpPr/>
          <p:nvPr/>
        </p:nvSpPr>
        <p:spPr>
          <a:xfrm>
            <a:off x="11111822" y="4893525"/>
            <a:ext cx="695325" cy="58141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09290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79C765B7-09F1-C4D2-1828-9410F9CCAA13}"/>
              </a:ext>
            </a:extLst>
          </p:cNvPr>
          <p:cNvPicPr>
            <a:picLocks noChangeAspect="1"/>
          </p:cNvPicPr>
          <p:nvPr/>
        </p:nvPicPr>
        <p:blipFill>
          <a:blip r:embed="rId2"/>
          <a:stretch>
            <a:fillRect/>
          </a:stretch>
        </p:blipFill>
        <p:spPr>
          <a:xfrm>
            <a:off x="0" y="2231351"/>
            <a:ext cx="12192000" cy="2273975"/>
          </a:xfrm>
          <a:prstGeom prst="rect">
            <a:avLst/>
          </a:prstGeom>
        </p:spPr>
      </p:pic>
      <p:sp>
        <p:nvSpPr>
          <p:cNvPr id="5" name="矩形: 圓角 4">
            <a:extLst>
              <a:ext uri="{FF2B5EF4-FFF2-40B4-BE49-F238E27FC236}">
                <a16:creationId xmlns:a16="http://schemas.microsoft.com/office/drawing/2014/main" id="{4065F7EB-359E-01D9-970C-8595F33E3832}"/>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6" name="標題 1">
            <a:extLst>
              <a:ext uri="{FF2B5EF4-FFF2-40B4-BE49-F238E27FC236}">
                <a16:creationId xmlns:a16="http://schemas.microsoft.com/office/drawing/2014/main" id="{0788D9C0-3D86-1284-8663-E95E6FACEAC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rgbClr val="0D0D0D"/>
                </a:solidFill>
                <a:latin typeface="微軟正黑體" panose="020B0604030504040204" pitchFamily="34" charset="-120"/>
                <a:ea typeface="微軟正黑體" panose="020B0604030504040204" pitchFamily="34" charset="-120"/>
              </a:rPr>
              <a:t>RAG</a:t>
            </a:r>
            <a:r>
              <a:rPr lang="zh-TW" altLang="en-US" sz="3200" b="1" dirty="0">
                <a:solidFill>
                  <a:srgbClr val="0D0D0D"/>
                </a:solidFill>
                <a:latin typeface="微軟正黑體" panose="020B0604030504040204" pitchFamily="34" charset="-120"/>
                <a:ea typeface="微軟正黑體" panose="020B0604030504040204" pitchFamily="34" charset="-120"/>
              </a:rPr>
              <a:t> </a:t>
            </a:r>
            <a:r>
              <a:rPr lang="en-US" altLang="zh-TW" sz="3200" b="1" dirty="0">
                <a:solidFill>
                  <a:srgbClr val="0D0D0D"/>
                </a:solidFill>
                <a:latin typeface="微軟正黑體" panose="020B0604030504040204" pitchFamily="34" charset="-120"/>
                <a:ea typeface="微軟正黑體" panose="020B0604030504040204" pitchFamily="34" charset="-120"/>
              </a:rPr>
              <a:t>Prompt Evaluation Template</a:t>
            </a:r>
            <a:endParaRPr lang="zh-TW" altLang="en-US" sz="3200" b="1" dirty="0">
              <a:solidFill>
                <a:srgbClr val="0D0D0D"/>
              </a:solidFill>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3F77CDEC-DA62-C04E-701B-DE0E7A904705}"/>
              </a:ext>
            </a:extLst>
          </p:cNvPr>
          <p:cNvSpPr/>
          <p:nvPr/>
        </p:nvSpPr>
        <p:spPr>
          <a:xfrm>
            <a:off x="6438900" y="2358689"/>
            <a:ext cx="962025" cy="27622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B2FF7BB4-4EAC-DBEF-9039-19E807284962}"/>
              </a:ext>
            </a:extLst>
          </p:cNvPr>
          <p:cNvSpPr txBox="1"/>
          <p:nvPr/>
        </p:nvSpPr>
        <p:spPr>
          <a:xfrm>
            <a:off x="7400925" y="2335171"/>
            <a:ext cx="1794017" cy="369332"/>
          </a:xfrm>
          <a:prstGeom prst="rect">
            <a:avLst/>
          </a:prstGeom>
          <a:noFill/>
        </p:spPr>
        <p:txBody>
          <a:bodyPr wrap="none" rtlCol="0">
            <a:spAutoFit/>
          </a:bodyPr>
          <a:lstStyle/>
          <a:p>
            <a:r>
              <a:rPr lang="en-US" altLang="zh-TW" dirty="0">
                <a:solidFill>
                  <a:srgbClr val="FFC000"/>
                </a:solidFill>
                <a:latin typeface="微軟正黑體" panose="020B0604030504040204" pitchFamily="34" charset="-120"/>
                <a:ea typeface="微軟正黑體" panose="020B0604030504040204" pitchFamily="34" charset="-120"/>
              </a:rPr>
              <a:t>Score rule:</a:t>
            </a:r>
            <a:r>
              <a:rPr lang="zh-TW" altLang="en-US" dirty="0">
                <a:solidFill>
                  <a:srgbClr val="FFC000"/>
                </a:solidFill>
                <a:latin typeface="微軟正黑體" panose="020B0604030504040204" pitchFamily="34" charset="-120"/>
                <a:ea typeface="微軟正黑體" panose="020B0604030504040204" pitchFamily="34" charset="-120"/>
              </a:rPr>
              <a:t> </a:t>
            </a:r>
            <a:r>
              <a:rPr lang="en-US" altLang="zh-TW" dirty="0">
                <a:solidFill>
                  <a:srgbClr val="FFC000"/>
                </a:solidFill>
                <a:latin typeface="微軟正黑體" panose="020B0604030504040204" pitchFamily="34" charset="-120"/>
                <a:ea typeface="微軟正黑體" panose="020B0604030504040204" pitchFamily="34" charset="-120"/>
              </a:rPr>
              <a:t>Y/N</a:t>
            </a:r>
            <a:endParaRPr lang="zh-TW" altLang="en-US" dirty="0">
              <a:solidFill>
                <a:srgbClr val="FFC000"/>
              </a:solidFill>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8057F3A6-380A-4F92-B3A5-37C2587D9ACC}"/>
              </a:ext>
            </a:extLst>
          </p:cNvPr>
          <p:cNvSpPr txBox="1"/>
          <p:nvPr/>
        </p:nvSpPr>
        <p:spPr>
          <a:xfrm>
            <a:off x="8207608" y="3977084"/>
            <a:ext cx="3599539" cy="369332"/>
          </a:xfrm>
          <a:prstGeom prst="rect">
            <a:avLst/>
          </a:prstGeom>
          <a:solidFill>
            <a:srgbClr val="FFC000"/>
          </a:solidFill>
        </p:spPr>
        <p:txBody>
          <a:bodyPr wrap="square">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評估 </a:t>
            </a:r>
            <a:r>
              <a:rPr lang="en-US" altLang="zh-TW" b="1" dirty="0" err="1">
                <a:solidFill>
                  <a:schemeClr val="accent6">
                    <a:lumMod val="10000"/>
                  </a:schemeClr>
                </a:solidFill>
                <a:latin typeface="微軟正黑體" panose="020B0604030504040204" pitchFamily="34" charset="-120"/>
                <a:ea typeface="微軟正黑體" panose="020B0604030504040204" pitchFamily="34" charset="-120"/>
              </a:rPr>
              <a:t>Groundencess</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的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prompt</a:t>
            </a:r>
          </a:p>
        </p:txBody>
      </p:sp>
      <p:pic>
        <p:nvPicPr>
          <p:cNvPr id="14" name="圖片 13">
            <a:extLst>
              <a:ext uri="{FF2B5EF4-FFF2-40B4-BE49-F238E27FC236}">
                <a16:creationId xmlns:a16="http://schemas.microsoft.com/office/drawing/2014/main" id="{8EB1834D-2605-719C-929F-D12DDAB999A2}"/>
              </a:ext>
            </a:extLst>
          </p:cNvPr>
          <p:cNvPicPr>
            <a:picLocks noChangeAspect="1"/>
          </p:cNvPicPr>
          <p:nvPr/>
        </p:nvPicPr>
        <p:blipFill>
          <a:blip r:embed="rId3"/>
          <a:stretch>
            <a:fillRect/>
          </a:stretch>
        </p:blipFill>
        <p:spPr>
          <a:xfrm>
            <a:off x="9289544" y="4505326"/>
            <a:ext cx="2711113" cy="1551022"/>
          </a:xfrm>
          <a:prstGeom prst="rect">
            <a:avLst/>
          </a:prstGeom>
        </p:spPr>
      </p:pic>
      <p:sp>
        <p:nvSpPr>
          <p:cNvPr id="15" name="橢圓 14">
            <a:extLst>
              <a:ext uri="{FF2B5EF4-FFF2-40B4-BE49-F238E27FC236}">
                <a16:creationId xmlns:a16="http://schemas.microsoft.com/office/drawing/2014/main" id="{23C6ADCE-0BC4-BD1C-FCB4-A2B19E8F5696}"/>
              </a:ext>
            </a:extLst>
          </p:cNvPr>
          <p:cNvSpPr/>
          <p:nvPr/>
        </p:nvSpPr>
        <p:spPr>
          <a:xfrm>
            <a:off x="10297437" y="5487201"/>
            <a:ext cx="695325" cy="58141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658965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02497670-416F-5C58-2F69-A5D160D33E4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dirty="0">
                <a:solidFill>
                  <a:srgbClr val="0D0D0D"/>
                </a:solidFill>
                <a:latin typeface="微軟正黑體" panose="020B0604030504040204" pitchFamily="34" charset="-120"/>
                <a:ea typeface="微軟正黑體" panose="020B0604030504040204" pitchFamily="34" charset="-120"/>
              </a:rPr>
              <a:t>總結 </a:t>
            </a:r>
            <a:r>
              <a:rPr lang="en-US" altLang="zh-TW" sz="3200" b="1" dirty="0">
                <a:solidFill>
                  <a:srgbClr val="0D0D0D"/>
                </a:solidFill>
                <a:latin typeface="微軟正黑體" panose="020B0604030504040204" pitchFamily="34" charset="-120"/>
                <a:ea typeface="微軟正黑體" panose="020B0604030504040204" pitchFamily="34" charset="-120"/>
              </a:rPr>
              <a:t>RAG</a:t>
            </a:r>
            <a:endParaRPr lang="zh-TW" altLang="en-US" sz="3200" b="1" dirty="0">
              <a:solidFill>
                <a:srgbClr val="0D0D0D"/>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FB023A9-478B-588D-26CC-4C6F4CB17182}"/>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6151A5FD-B18B-08D6-E3CD-C6BADB05DCC7}"/>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0" name="Rectangle 1">
            <a:extLst>
              <a:ext uri="{FF2B5EF4-FFF2-40B4-BE49-F238E27FC236}">
                <a16:creationId xmlns:a16="http://schemas.microsoft.com/office/drawing/2014/main" id="{3349B948-3898-99EF-A864-C934AFF4CC32}"/>
              </a:ext>
            </a:extLst>
          </p:cNvPr>
          <p:cNvSpPr>
            <a:spLocks noChangeArrowheads="1"/>
          </p:cNvSpPr>
          <p:nvPr/>
        </p:nvSpPr>
        <p:spPr bwMode="auto">
          <a:xfrm>
            <a:off x="304800" y="1366897"/>
            <a:ext cx="8772525"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TW" altLang="zh-TW" b="1"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有效減少幻覺現象的策略</a:t>
            </a:r>
          </a:p>
          <a:p>
            <a:pPr marR="0" lvl="1" indent="-285750" eaLnBrk="0" fontAlgn="base" hangingPunct="0">
              <a:lnSpc>
                <a:spcPct val="100000"/>
              </a:lnSpc>
              <a:spcBef>
                <a:spcPct val="0"/>
              </a:spcBef>
              <a:spcAft>
                <a:spcPct val="0"/>
              </a:spcAft>
              <a:buClrTx/>
              <a:buSzTx/>
              <a:buFont typeface="Arial" panose="020B0604020202020204" pitchFamily="34" charset="0"/>
              <a:buChar char="•"/>
              <a:tabLst/>
            </a:pPr>
            <a:r>
              <a:rPr lang="zh-TW" altLang="zh-TW" sz="1400" dirty="0">
                <a:solidFill>
                  <a:schemeClr val="accent6">
                    <a:lumMod val="10000"/>
                  </a:schemeClr>
                </a:solidFill>
                <a:latin typeface="微軟正黑體" panose="020B0604030504040204" pitchFamily="34" charset="-120"/>
                <a:ea typeface="微軟正黑體" panose="020B0604030504040204" pitchFamily="34" charset="-120"/>
              </a:rPr>
              <a:t>採用生成知識提示（Generated Knowledge Prompting）</a:t>
            </a:r>
          </a:p>
          <a:p>
            <a:pPr lvl="2" indent="-285750" eaLnBrk="0" fontAlgn="base" hangingPunct="0">
              <a:spcBef>
                <a:spcPct val="0"/>
              </a:spcBef>
              <a:spcAft>
                <a:spcPct val="0"/>
              </a:spcAft>
              <a:buFont typeface="Arial" panose="020B0604020202020204" pitchFamily="34" charset="0"/>
              <a:buChar char="•"/>
            </a:pPr>
            <a:r>
              <a:rPr lang="zh-TW" altLang="zh-TW" sz="1400" dirty="0">
                <a:solidFill>
                  <a:schemeClr val="accent6">
                    <a:lumMod val="10000"/>
                  </a:schemeClr>
                </a:solidFill>
                <a:latin typeface="微軟正黑體" panose="020B0604030504040204" pitchFamily="34" charset="-120"/>
                <a:ea typeface="微軟正黑體" panose="020B0604030504040204" pitchFamily="34" charset="-120"/>
              </a:rPr>
              <a:t>根據參考資料提供更準確的回答</a:t>
            </a:r>
          </a:p>
          <a:p>
            <a:pPr lvl="2" indent="-285750" eaLnBrk="0" fontAlgn="base" hangingPunct="0">
              <a:spcBef>
                <a:spcPct val="0"/>
              </a:spcBef>
              <a:spcAft>
                <a:spcPct val="0"/>
              </a:spcAft>
              <a:buFont typeface="Arial" panose="020B0604020202020204" pitchFamily="34" charset="0"/>
              <a:buChar char="•"/>
            </a:pPr>
            <a:r>
              <a:rPr lang="zh-TW" altLang="zh-TW" sz="1400" dirty="0">
                <a:solidFill>
                  <a:schemeClr val="accent6">
                    <a:lumMod val="10000"/>
                  </a:schemeClr>
                </a:solidFill>
                <a:latin typeface="微軟正黑體" panose="020B0604030504040204" pitchFamily="34" charset="-120"/>
                <a:ea typeface="微軟正黑體" panose="020B0604030504040204" pitchFamily="34" charset="-120"/>
              </a:rPr>
              <a:t>顯著降低幻覺現象</a:t>
            </a:r>
          </a:p>
          <a:p>
            <a:pPr marR="0" lvl="1" indent="-285750" eaLnBrk="0" fontAlgn="base" hangingPunct="0">
              <a:lnSpc>
                <a:spcPct val="100000"/>
              </a:lnSpc>
              <a:spcBef>
                <a:spcPct val="0"/>
              </a:spcBef>
              <a:spcAft>
                <a:spcPct val="0"/>
              </a:spcAft>
              <a:buClrTx/>
              <a:buSzTx/>
              <a:buFont typeface="Arial" panose="020B0604020202020204" pitchFamily="34" charset="0"/>
              <a:buChar char="•"/>
              <a:tabLst/>
            </a:pPr>
            <a:r>
              <a:rPr lang="zh-TW" altLang="zh-TW" sz="1400" dirty="0">
                <a:solidFill>
                  <a:schemeClr val="accent6">
                    <a:lumMod val="10000"/>
                  </a:schemeClr>
                </a:solidFill>
                <a:latin typeface="微軟正黑體" panose="020B0604030504040204" pitchFamily="34" charset="-120"/>
                <a:ea typeface="微軟正黑體" panose="020B0604030504040204" pitchFamily="34" charset="-120"/>
              </a:rPr>
              <a:t>使模型能夠回答特定領域的知識問題</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tabLst/>
            </a:pPr>
            <a:r>
              <a:rPr kumimoji="0" lang="zh-TW" altLang="zh-TW" b="1"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解決模型訓練資料時間限制</a:t>
            </a:r>
            <a:endParaRPr kumimoji="0" lang="en-US" altLang="zh-TW" b="1"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400" dirty="0">
                <a:solidFill>
                  <a:schemeClr val="accent6">
                    <a:lumMod val="10000"/>
                  </a:schemeClr>
                </a:solidFill>
                <a:latin typeface="微軟正黑體" panose="020B0604030504040204" pitchFamily="34" charset="-120"/>
                <a:ea typeface="微軟正黑體" panose="020B0604030504040204" pitchFamily="34" charset="-120"/>
              </a:rPr>
              <a:t>模型訓練資料截止至某一時間點（例如 GPT-3.5 到 2021 年 9 月）</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400" dirty="0">
                <a:solidFill>
                  <a:schemeClr val="accent6">
                    <a:lumMod val="10000"/>
                  </a:schemeClr>
                </a:solidFill>
                <a:latin typeface="微軟正黑體" panose="020B0604030504040204" pitchFamily="34" charset="-120"/>
                <a:ea typeface="微軟正黑體" panose="020B0604030504040204" pitchFamily="34" charset="-120"/>
              </a:rPr>
              <a:t>需要加入新的資料或私人/公司內部資料</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400" dirty="0">
                <a:solidFill>
                  <a:schemeClr val="accent6">
                    <a:lumMod val="10000"/>
                  </a:schemeClr>
                </a:solidFill>
                <a:latin typeface="微軟正黑體" panose="020B0604030504040204" pitchFamily="34" charset="-120"/>
                <a:ea typeface="微軟正黑體" panose="020B0604030504040204" pitchFamily="34" charset="-120"/>
              </a:rPr>
              <a:t>確保回答的準確性和相關性</a:t>
            </a:r>
            <a:endParaRPr lang="en-US" altLang="zh-TW" sz="1400" dirty="0">
              <a:solidFill>
                <a:schemeClr val="accent6">
                  <a:lumMod val="10000"/>
                </a:schemeClr>
              </a:solidFill>
              <a:latin typeface="微軟正黑體" panose="020B0604030504040204" pitchFamily="34" charset="-120"/>
              <a:ea typeface="微軟正黑體" panose="020B0604030504040204" pitchFamily="34" charset="-120"/>
            </a:endParaRPr>
          </a:p>
          <a:p>
            <a:pPr lvl="1" eaLnBrk="0" fontAlgn="base" hangingPunct="0">
              <a:spcBef>
                <a:spcPct val="0"/>
              </a:spcBef>
              <a:spcAft>
                <a:spcPct val="0"/>
              </a:spcAft>
              <a:buFontTx/>
              <a:buChar char="•"/>
            </a:pPr>
            <a:endParaRPr kumimoji="0" lang="zh-TW" altLang="zh-TW"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tabLst/>
            </a:pPr>
            <a:r>
              <a:rPr kumimoji="0" lang="zh-TW" altLang="zh-TW" b="1"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rPr>
              <a:t>克服模型上下文窗口字數限制</a:t>
            </a:r>
          </a:p>
          <a:p>
            <a:pPr lvl="1" indent="-285750" eaLnBrk="0" fontAlgn="base" hangingPunct="0">
              <a:spcBef>
                <a:spcPct val="0"/>
              </a:spcBef>
              <a:spcAft>
                <a:spcPct val="0"/>
              </a:spcAft>
              <a:buFontTx/>
              <a:buChar char="•"/>
            </a:pPr>
            <a:r>
              <a:rPr lang="zh-TW" altLang="zh-TW" sz="1400" dirty="0">
                <a:solidFill>
                  <a:schemeClr val="accent6">
                    <a:lumMod val="10000"/>
                  </a:schemeClr>
                </a:solidFill>
                <a:latin typeface="微軟正黑體" panose="020B0604030504040204" pitchFamily="34" charset="-120"/>
                <a:ea typeface="微軟正黑體" panose="020B0604030504040204" pitchFamily="34" charset="-120"/>
              </a:rPr>
              <a:t>參考資料字數較少時</a:t>
            </a:r>
          </a:p>
          <a:p>
            <a:pPr lvl="2" indent="-285750" eaLnBrk="0" fontAlgn="base" hangingPunct="0">
              <a:spcBef>
                <a:spcPct val="0"/>
              </a:spcBef>
              <a:spcAft>
                <a:spcPct val="0"/>
              </a:spcAft>
              <a:buFontTx/>
              <a:buChar char="•"/>
            </a:pPr>
            <a:r>
              <a:rPr lang="zh-TW" altLang="zh-TW" sz="1400" dirty="0">
                <a:solidFill>
                  <a:schemeClr val="accent6">
                    <a:lumMod val="10000"/>
                  </a:schemeClr>
                </a:solidFill>
                <a:latin typeface="微軟正黑體" panose="020B0604030504040204" pitchFamily="34" charset="-120"/>
                <a:ea typeface="微軟正黑體" panose="020B0604030504040204" pitchFamily="34" charset="-120"/>
              </a:rPr>
              <a:t>全部放入提示中解決問題</a:t>
            </a:r>
          </a:p>
          <a:p>
            <a:pPr lvl="1" indent="-285750" eaLnBrk="0" fontAlgn="base" hangingPunct="0">
              <a:spcBef>
                <a:spcPct val="0"/>
              </a:spcBef>
              <a:spcAft>
                <a:spcPct val="0"/>
              </a:spcAft>
              <a:buFontTx/>
              <a:buChar char="•"/>
            </a:pPr>
            <a:r>
              <a:rPr lang="zh-TW" altLang="zh-TW" sz="1400" dirty="0">
                <a:solidFill>
                  <a:schemeClr val="accent6">
                    <a:lumMod val="10000"/>
                  </a:schemeClr>
                </a:solidFill>
                <a:latin typeface="微軟正黑體" panose="020B0604030504040204" pitchFamily="34" charset="-120"/>
                <a:ea typeface="微軟正黑體" panose="020B0604030504040204" pitchFamily="34" charset="-120"/>
              </a:rPr>
              <a:t>參考資料字數過多時</a:t>
            </a:r>
          </a:p>
          <a:p>
            <a:pPr lvl="2" indent="-285750" eaLnBrk="0" fontAlgn="base" hangingPunct="0">
              <a:spcBef>
                <a:spcPct val="0"/>
              </a:spcBef>
              <a:spcAft>
                <a:spcPct val="0"/>
              </a:spcAft>
              <a:buFontTx/>
              <a:buChar char="•"/>
            </a:pPr>
            <a:r>
              <a:rPr lang="zh-TW" altLang="zh-TW" sz="1400" dirty="0">
                <a:solidFill>
                  <a:schemeClr val="accent6">
                    <a:lumMod val="10000"/>
                  </a:schemeClr>
                </a:solidFill>
                <a:latin typeface="微軟正黑體" panose="020B0604030504040204" pitchFamily="34" charset="-120"/>
                <a:ea typeface="微軟正黑體" panose="020B0604030504040204" pitchFamily="34" charset="-120"/>
              </a:rPr>
              <a:t>使用檢索技術根據用戶問題挑選適當參考內容</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b="0" i="0" u="none" strike="noStrike" cap="none" normalizeH="0" baseline="0" dirty="0">
              <a:ln>
                <a:noFill/>
              </a:ln>
              <a:solidFill>
                <a:schemeClr val="accent6">
                  <a:lumMod val="10000"/>
                </a:schemeClr>
              </a:solidFill>
              <a:effectLst/>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6A68B9EA-2CCD-AA43-FE8D-0E5E516C059B}"/>
              </a:ext>
            </a:extLst>
          </p:cNvPr>
          <p:cNvPicPr>
            <a:picLocks noChangeAspect="1"/>
          </p:cNvPicPr>
          <p:nvPr/>
        </p:nvPicPr>
        <p:blipFill>
          <a:blip r:embed="rId2"/>
          <a:stretch>
            <a:fillRect/>
          </a:stretch>
        </p:blipFill>
        <p:spPr>
          <a:xfrm>
            <a:off x="6096000" y="2098675"/>
            <a:ext cx="5394819" cy="3825875"/>
          </a:xfrm>
          <a:prstGeom prst="rect">
            <a:avLst/>
          </a:prstGeom>
        </p:spPr>
      </p:pic>
    </p:spTree>
    <p:extLst>
      <p:ext uri="{BB962C8B-B14F-4D97-AF65-F5344CB8AC3E}">
        <p14:creationId xmlns:p14="http://schemas.microsoft.com/office/powerpoint/2010/main" val="33211578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02497670-416F-5C58-2F69-A5D160D33E4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rgbClr val="0D0D0D"/>
                </a:solidFill>
                <a:latin typeface="微軟正黑體" panose="020B0604030504040204" pitchFamily="34" charset="-120"/>
                <a:ea typeface="微軟正黑體" panose="020B0604030504040204" pitchFamily="34" charset="-120"/>
              </a:rPr>
              <a:t>RAG </a:t>
            </a:r>
            <a:r>
              <a:rPr lang="zh-TW" altLang="en-US" sz="3200" b="1" dirty="0">
                <a:solidFill>
                  <a:srgbClr val="0D0D0D"/>
                </a:solidFill>
                <a:latin typeface="微軟正黑體" panose="020B0604030504040204" pitchFamily="34" charset="-120"/>
                <a:ea typeface="微軟正黑體" panose="020B0604030504040204" pitchFamily="34" charset="-120"/>
              </a:rPr>
              <a:t>的下一步</a:t>
            </a:r>
            <a:r>
              <a:rPr lang="en-US" altLang="zh-TW" sz="3200" b="1" dirty="0">
                <a:solidFill>
                  <a:srgbClr val="0D0D0D"/>
                </a:solidFill>
                <a:latin typeface="微軟正黑體" panose="020B0604030504040204" pitchFamily="34" charset="-120"/>
                <a:ea typeface="微軟正黑體" panose="020B0604030504040204" pitchFamily="34" charset="-120"/>
              </a:rPr>
              <a:t>:</a:t>
            </a:r>
            <a:r>
              <a:rPr lang="zh-TW" altLang="en-US" sz="3200" b="1" dirty="0">
                <a:solidFill>
                  <a:srgbClr val="0D0D0D"/>
                </a:solidFill>
                <a:latin typeface="微軟正黑體" panose="020B0604030504040204" pitchFamily="34" charset="-120"/>
                <a:ea typeface="微軟正黑體" panose="020B0604030504040204" pitchFamily="34" charset="-120"/>
              </a:rPr>
              <a:t> </a:t>
            </a:r>
            <a:r>
              <a:rPr lang="en-US" altLang="zh-TW" sz="3200" b="1" dirty="0">
                <a:solidFill>
                  <a:srgbClr val="0D0D0D"/>
                </a:solidFill>
                <a:latin typeface="微軟正黑體" panose="020B0604030504040204" pitchFamily="34" charset="-120"/>
                <a:ea typeface="微軟正黑體" panose="020B0604030504040204" pitchFamily="34" charset="-120"/>
              </a:rPr>
              <a:t>long context window</a:t>
            </a:r>
          </a:p>
        </p:txBody>
      </p:sp>
      <p:sp>
        <p:nvSpPr>
          <p:cNvPr id="8" name="矩形 7">
            <a:extLst>
              <a:ext uri="{FF2B5EF4-FFF2-40B4-BE49-F238E27FC236}">
                <a16:creationId xmlns:a16="http://schemas.microsoft.com/office/drawing/2014/main" id="{7FB023A9-478B-588D-26CC-4C6F4CB17182}"/>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6151A5FD-B18B-08D6-E3CD-C6BADB05DCC7}"/>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0" name="Rectangle 1">
            <a:extLst>
              <a:ext uri="{FF2B5EF4-FFF2-40B4-BE49-F238E27FC236}">
                <a16:creationId xmlns:a16="http://schemas.microsoft.com/office/drawing/2014/main" id="{3349B948-3898-99EF-A864-C934AFF4CC32}"/>
              </a:ext>
            </a:extLst>
          </p:cNvPr>
          <p:cNvSpPr>
            <a:spLocks noChangeArrowheads="1"/>
          </p:cNvSpPr>
          <p:nvPr/>
        </p:nvSpPr>
        <p:spPr bwMode="auto">
          <a:xfrm>
            <a:off x="304801" y="1338791"/>
            <a:ext cx="57912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Q</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我們真的需要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RAG</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（檢索增強生成）嗎？為什麼不能直接把所有內容都放進提示中？</a:t>
            </a:r>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lvl="1">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記憶問題</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lvl="1"/>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研究顯示，大型語言模型（</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LLM</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）在處理長文本時，會忘記中間的內容。一篇研究</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少即是多：為什麼使用檢索而不是更大的上下文窗口</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Less is More: Why Use Retrieval Instead of Larger Context Windows</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以及</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lvl="1"/>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https://arxiv.org/abs/2307.03172</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）指出使用大量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tokens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不僅增加成本，效果也不佳。</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LLM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在處理提示的開頭和結尾時表現較好，但在中間部分的表現較差。</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lvl="1">
              <a:buFont typeface="+mj-lt"/>
              <a:buAutoNum type="arabicPeriod"/>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lvl="1">
              <a:buFont typeface="+mj-lt"/>
              <a:buAutoNum type="arabicPeriod"/>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干擾問題</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lvl="1">
              <a:buFont typeface="+mj-lt"/>
              <a:buAutoNum type="arabicPeriod"/>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另一項研究（</a:t>
            </a:r>
            <a:r>
              <a:rPr lang="en-US" altLang="zh-TW" sz="1200" dirty="0">
                <a:solidFill>
                  <a:schemeClr val="accent6">
                    <a:lumMod val="10000"/>
                  </a:schemeClr>
                </a:solidFill>
                <a:hlinkClick r:id="rId4">
                  <a:extLst>
                    <a:ext uri="{A12FA001-AC4F-418D-AE19-62706E023703}">
                      <ahyp:hlinkClr xmlns:ahyp="http://schemas.microsoft.com/office/drawing/2018/hyperlinkcolor" val="tx"/>
                    </a:ext>
                  </a:extLst>
                </a:hlinkClick>
              </a:rPr>
              <a:t>https://arxiv.org/abs/2302.00093</a:t>
            </a:r>
            <a:r>
              <a:rPr lang="en-US" altLang="zh-TW" sz="1200" dirty="0">
                <a:solidFill>
                  <a:schemeClr val="accent6">
                    <a:lumMod val="10000"/>
                  </a:schemeClr>
                </a:solidFill>
              </a:rPr>
              <a:t>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LLM</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 容易被不相關的資訊分心。因此，提供較少但更相關的內容，有助於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LLM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提供更佳的結果。此外，使用較少的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tokens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不僅能節省成本，還能降低延遲。</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lvl="1">
              <a:buFont typeface="+mj-lt"/>
              <a:buAutoNum type="arabicPeriod"/>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20482" name="Picture 2" descr="Context Window of Language Models | by Rahul S | Medium">
            <a:extLst>
              <a:ext uri="{FF2B5EF4-FFF2-40B4-BE49-F238E27FC236}">
                <a16:creationId xmlns:a16="http://schemas.microsoft.com/office/drawing/2014/main" id="{FE00089A-7C0E-1AE7-EC6A-35B821121E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612"/>
          <a:stretch/>
        </p:blipFill>
        <p:spPr bwMode="auto">
          <a:xfrm>
            <a:off x="6210300" y="2102215"/>
            <a:ext cx="5981700" cy="304128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B6E17B58-20D2-B76C-D765-34E2E6EF2514}"/>
              </a:ext>
            </a:extLst>
          </p:cNvPr>
          <p:cNvSpPr txBox="1"/>
          <p:nvPr/>
        </p:nvSpPr>
        <p:spPr>
          <a:xfrm>
            <a:off x="419099" y="5323183"/>
            <a:ext cx="5676901" cy="830997"/>
          </a:xfrm>
          <a:prstGeom prst="rect">
            <a:avLst/>
          </a:prstGeom>
          <a:solidFill>
            <a:srgbClr val="FFC000"/>
          </a:solidFill>
        </p:spPr>
        <p:txBody>
          <a:bodyPr wrap="square">
            <a:spAutoFit/>
          </a:bodyPr>
          <a:lstStyle/>
          <a:p>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LLM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容易在處理長文本時忘記中間的內容，並且會被不相關的資訊分心，因此，提供較少但更相關的內容可以提升效果。這也意味著，使用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RAG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來檢索和提供關鍵資訊，而不是依賴較大的上下文窗口，能夠帶來更好的結果，同時也更具成本效益和效率。</a:t>
            </a:r>
          </a:p>
        </p:txBody>
      </p:sp>
    </p:spTree>
    <p:extLst>
      <p:ext uri="{BB962C8B-B14F-4D97-AF65-F5344CB8AC3E}">
        <p14:creationId xmlns:p14="http://schemas.microsoft.com/office/powerpoint/2010/main" val="24729846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496730FF-C53E-4A3E-AFDA-AABB46D3462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dirty="0">
                <a:solidFill>
                  <a:srgbClr val="0D0D0D"/>
                </a:solidFill>
                <a:latin typeface="微軟正黑體" panose="020B0604030504040204" pitchFamily="34" charset="-120"/>
                <a:ea typeface="微軟正黑體" panose="020B0604030504040204" pitchFamily="34" charset="-120"/>
              </a:rPr>
              <a:t>AI</a:t>
            </a:r>
            <a:r>
              <a:rPr lang="zh-TW" altLang="en-US" sz="3200" b="1" dirty="0">
                <a:solidFill>
                  <a:srgbClr val="0D0D0D"/>
                </a:solidFill>
                <a:latin typeface="微軟正黑體" panose="020B0604030504040204" pitchFamily="34" charset="-120"/>
                <a:ea typeface="微軟正黑體" panose="020B0604030504040204" pitchFamily="34" charset="-120"/>
              </a:rPr>
              <a:t> 生成品質比較</a:t>
            </a:r>
          </a:p>
        </p:txBody>
      </p:sp>
      <p:sp>
        <p:nvSpPr>
          <p:cNvPr id="6" name="矩形 5">
            <a:extLst>
              <a:ext uri="{FF2B5EF4-FFF2-40B4-BE49-F238E27FC236}">
                <a16:creationId xmlns:a16="http://schemas.microsoft.com/office/drawing/2014/main" id="{F822737E-7000-6E0D-AB39-D8C43D159558}"/>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7" name="矩形: 圓角 6">
            <a:extLst>
              <a:ext uri="{FF2B5EF4-FFF2-40B4-BE49-F238E27FC236}">
                <a16:creationId xmlns:a16="http://schemas.microsoft.com/office/drawing/2014/main" id="{FEAB0ED0-ADA4-48BC-4A48-12FBAF959B99}"/>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1285784F-7146-8577-CB56-A440689B2FE7}"/>
              </a:ext>
            </a:extLst>
          </p:cNvPr>
          <p:cNvSpPr/>
          <p:nvPr/>
        </p:nvSpPr>
        <p:spPr>
          <a:xfrm>
            <a:off x="3688007" y="2240513"/>
            <a:ext cx="2341318" cy="1188487"/>
          </a:xfrm>
          <a:prstGeom prst="rect">
            <a:avLst/>
          </a:prstGeom>
          <a:solidFill>
            <a:srgbClr val="1B7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微軟正黑體" panose="020B0604030504040204" pitchFamily="34" charset="-120"/>
                <a:ea typeface="微軟正黑體" panose="020B0604030504040204" pitchFamily="34" charset="-120"/>
              </a:rPr>
              <a:t>RAG</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3EF8066E-E592-ACA0-1C6F-09D41629815C}"/>
              </a:ext>
            </a:extLst>
          </p:cNvPr>
          <p:cNvSpPr/>
          <p:nvPr/>
        </p:nvSpPr>
        <p:spPr>
          <a:xfrm>
            <a:off x="6221657" y="2240513"/>
            <a:ext cx="2341318" cy="1188487"/>
          </a:xfrm>
          <a:prstGeom prst="rect">
            <a:avLst/>
          </a:prstGeom>
          <a:solidFill>
            <a:srgbClr val="5F58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微軟正黑體" panose="020B0604030504040204" pitchFamily="34" charset="-120"/>
                <a:ea typeface="微軟正黑體" panose="020B0604030504040204" pitchFamily="34" charset="-120"/>
              </a:rPr>
              <a:t>All of the above</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EA9C0BFD-AD86-22DE-39D8-68F41221B12C}"/>
              </a:ext>
            </a:extLst>
          </p:cNvPr>
          <p:cNvSpPr/>
          <p:nvPr/>
        </p:nvSpPr>
        <p:spPr>
          <a:xfrm>
            <a:off x="3688007" y="3543300"/>
            <a:ext cx="2341318" cy="1188487"/>
          </a:xfrm>
          <a:prstGeom prst="rect">
            <a:avLst/>
          </a:prstGeom>
          <a:solidFill>
            <a:srgbClr val="4B67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微軟正黑體" panose="020B0604030504040204" pitchFamily="34" charset="-120"/>
                <a:ea typeface="微軟正黑體" panose="020B0604030504040204" pitchFamily="34" charset="-120"/>
              </a:rPr>
              <a:t>Prompt engineering</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409DF7B3-5B9D-F3BE-E54B-5E54A418F9A3}"/>
              </a:ext>
            </a:extLst>
          </p:cNvPr>
          <p:cNvSpPr/>
          <p:nvPr/>
        </p:nvSpPr>
        <p:spPr>
          <a:xfrm>
            <a:off x="6221657" y="3543300"/>
            <a:ext cx="2341318" cy="118848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Fine tuning</a:t>
            </a:r>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2" name="箭號: 向上 11">
            <a:extLst>
              <a:ext uri="{FF2B5EF4-FFF2-40B4-BE49-F238E27FC236}">
                <a16:creationId xmlns:a16="http://schemas.microsoft.com/office/drawing/2014/main" id="{69756D5F-AABE-6ECC-56C5-0F75C5B5450A}"/>
              </a:ext>
            </a:extLst>
          </p:cNvPr>
          <p:cNvSpPr/>
          <p:nvPr/>
        </p:nvSpPr>
        <p:spPr>
          <a:xfrm>
            <a:off x="2958430" y="1976437"/>
            <a:ext cx="213395" cy="2905125"/>
          </a:xfrm>
          <a:prstGeom prst="upArrow">
            <a:avLst>
              <a:gd name="adj1" fmla="val 50000"/>
              <a:gd name="adj2" fmla="val 107576"/>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3" name="箭號: 向上 12">
            <a:extLst>
              <a:ext uri="{FF2B5EF4-FFF2-40B4-BE49-F238E27FC236}">
                <a16:creationId xmlns:a16="http://schemas.microsoft.com/office/drawing/2014/main" id="{74FCD972-ED5F-4D6A-F5C6-1694024075CF}"/>
              </a:ext>
            </a:extLst>
          </p:cNvPr>
          <p:cNvSpPr/>
          <p:nvPr/>
        </p:nvSpPr>
        <p:spPr>
          <a:xfrm rot="5400000">
            <a:off x="6180610" y="2637312"/>
            <a:ext cx="213610" cy="5198818"/>
          </a:xfrm>
          <a:prstGeom prst="upArrow">
            <a:avLst>
              <a:gd name="adj1" fmla="val 50000"/>
              <a:gd name="adj2" fmla="val 107576"/>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384AC375-801A-230C-D676-BB976E829EC6}"/>
              </a:ext>
            </a:extLst>
          </p:cNvPr>
          <p:cNvSpPr txBox="1"/>
          <p:nvPr/>
        </p:nvSpPr>
        <p:spPr>
          <a:xfrm>
            <a:off x="1290190" y="1976437"/>
            <a:ext cx="1586360" cy="1292662"/>
          </a:xfrm>
          <a:prstGeom prst="rect">
            <a:avLst/>
          </a:prstGeom>
          <a:noFill/>
        </p:spPr>
        <p:txBody>
          <a:bodyPr wrap="square" rtlCol="0">
            <a:spAutoFit/>
          </a:bodyPr>
          <a:lstStyle/>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Context</a:t>
            </a:r>
          </a:p>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Optimization</a:t>
            </a:r>
          </a:p>
          <a:p>
            <a:endParaRPr lang="en-US" altLang="zh-TW"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(what the model need to know)</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E283661B-23D3-7960-8C0D-EA13598C0868}"/>
              </a:ext>
            </a:extLst>
          </p:cNvPr>
          <p:cNvSpPr txBox="1"/>
          <p:nvPr/>
        </p:nvSpPr>
        <p:spPr>
          <a:xfrm>
            <a:off x="7048501" y="5418490"/>
            <a:ext cx="2520436" cy="830997"/>
          </a:xfrm>
          <a:prstGeom prst="rect">
            <a:avLst/>
          </a:prstGeom>
          <a:noFill/>
        </p:spPr>
        <p:txBody>
          <a:bodyPr wrap="square" rtlCol="0">
            <a:spAutoFit/>
          </a:bodyPr>
          <a:lstStyle/>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LLM Optimization</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(How the model need to act)</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771232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RAG</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8160545" cy="2369880"/>
          </a:xfrm>
          <a:prstGeom prst="rect">
            <a:avLst/>
          </a:prstGeom>
          <a:noFill/>
        </p:spPr>
        <p:txBody>
          <a:bodyPr wrap="square">
            <a:spAutoFit/>
          </a:bodyPr>
          <a:lstStyle/>
          <a:p>
            <a:r>
              <a:rPr lang="en-US" altLang="zh-TW" sz="1600"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Cluster </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摘要法</a:t>
            </a: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Introducing text and code embeddings</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2"/>
              </a:rPr>
              <a:t>https://openai.com/index/introducing-text-and-code-embeddings/</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New embedding models and API updates</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hlinkClick r:id="rId3"/>
              </a:rPr>
              <a:t>https://openai.com/index/new-embedding-models-and-api-updates/</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pPr algn="l"/>
            <a:b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b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
        <p:nvSpPr>
          <p:cNvPr id="4" name="矩形: 圓角 3">
            <a:extLst>
              <a:ext uri="{FF2B5EF4-FFF2-40B4-BE49-F238E27FC236}">
                <a16:creationId xmlns:a16="http://schemas.microsoft.com/office/drawing/2014/main" id="{8FA7C488-E2A6-7AF7-8E31-86F554E5AADB}"/>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C84A9454-21BA-95E3-064A-B7674F4633F4}"/>
              </a:ext>
            </a:extLst>
          </p:cNvPr>
          <p:cNvPicPr>
            <a:picLocks noChangeAspect="1"/>
          </p:cNvPicPr>
          <p:nvPr/>
        </p:nvPicPr>
        <p:blipFill>
          <a:blip r:embed="rId4"/>
          <a:stretch>
            <a:fillRect/>
          </a:stretch>
        </p:blipFill>
        <p:spPr>
          <a:xfrm>
            <a:off x="4500383" y="3459726"/>
            <a:ext cx="7013130" cy="2369880"/>
          </a:xfrm>
          <a:prstGeom prst="rect">
            <a:avLst/>
          </a:prstGeom>
        </p:spPr>
      </p:pic>
    </p:spTree>
    <p:extLst>
      <p:ext uri="{BB962C8B-B14F-4D97-AF65-F5344CB8AC3E}">
        <p14:creationId xmlns:p14="http://schemas.microsoft.com/office/powerpoint/2010/main" val="4034776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550298A-0554-5E94-EE2F-73984DE8136B}"/>
              </a:ext>
            </a:extLst>
          </p:cNvPr>
          <p:cNvPicPr>
            <a:picLocks noChangeAspect="1"/>
          </p:cNvPicPr>
          <p:nvPr/>
        </p:nvPicPr>
        <p:blipFill>
          <a:blip r:embed="rId2"/>
          <a:stretch>
            <a:fillRect/>
          </a:stretch>
        </p:blipFill>
        <p:spPr>
          <a:xfrm>
            <a:off x="766762" y="714374"/>
            <a:ext cx="5153025" cy="5153025"/>
          </a:xfrm>
          <a:prstGeom prst="rect">
            <a:avLst/>
          </a:prstGeom>
        </p:spPr>
      </p:pic>
      <p:sp>
        <p:nvSpPr>
          <p:cNvPr id="5" name="文字方塊 4">
            <a:extLst>
              <a:ext uri="{FF2B5EF4-FFF2-40B4-BE49-F238E27FC236}">
                <a16:creationId xmlns:a16="http://schemas.microsoft.com/office/drawing/2014/main" id="{8997036D-48D2-E017-8C3A-0DDE2F0EE39C}"/>
              </a:ext>
            </a:extLst>
          </p:cNvPr>
          <p:cNvSpPr txBox="1"/>
          <p:nvPr/>
        </p:nvSpPr>
        <p:spPr>
          <a:xfrm>
            <a:off x="6081714" y="1903363"/>
            <a:ext cx="6005511" cy="2862322"/>
          </a:xfrm>
          <a:prstGeom prst="rect">
            <a:avLst/>
          </a:prstGeom>
          <a:noFill/>
        </p:spPr>
        <p:txBody>
          <a:bodyPr wrap="square">
            <a:spAutoFit/>
          </a:bodyPr>
          <a:lstStyle/>
          <a:p>
            <a:pPr algn="l"/>
            <a:r>
              <a:rPr lang="zh-TW" altLang="en-US" b="1" i="0" dirty="0">
                <a:solidFill>
                  <a:srgbClr val="000000"/>
                </a:solidFill>
                <a:effectLst/>
                <a:latin typeface="微軟正黑體" panose="020B0604030504040204" pitchFamily="34" charset="-120"/>
                <a:ea typeface="微軟正黑體" panose="020B0604030504040204" pitchFamily="34" charset="-120"/>
              </a:rPr>
              <a:t>吳淡如</a:t>
            </a:r>
          </a:p>
          <a:p>
            <a:pPr algn="l"/>
            <a:r>
              <a:rPr lang="zh-TW" altLang="en-US" b="1" i="0" dirty="0">
                <a:solidFill>
                  <a:srgbClr val="000000"/>
                </a:solidFill>
                <a:effectLst/>
                <a:latin typeface="微軟正黑體" panose="020B0604030504040204" pitchFamily="34" charset="-120"/>
                <a:ea typeface="微軟正黑體" panose="020B0604030504040204" pitchFamily="34" charset="-120"/>
              </a:rPr>
              <a:t>順勢</a:t>
            </a:r>
          </a:p>
          <a:p>
            <a:pPr algn="l"/>
            <a:r>
              <a:rPr lang="zh-TW" altLang="en-US" b="1" i="0" dirty="0">
                <a:solidFill>
                  <a:srgbClr val="000000"/>
                </a:solidFill>
                <a:effectLst/>
                <a:latin typeface="微軟正黑體" panose="020B0604030504040204" pitchFamily="34" charset="-120"/>
                <a:ea typeface="微軟正黑體" panose="020B0604030504040204" pitchFamily="34" charset="-120"/>
              </a:rPr>
              <a:t>吳淡如，知名作家，於</a:t>
            </a:r>
            <a:r>
              <a:rPr lang="en-US" altLang="zh-TW" b="1" i="0" dirty="0">
                <a:solidFill>
                  <a:srgbClr val="000000"/>
                </a:solidFill>
                <a:effectLst/>
                <a:latin typeface="微軟正黑體" panose="020B0604030504040204" pitchFamily="34" charset="-120"/>
                <a:ea typeface="微軟正黑體" panose="020B0604030504040204" pitchFamily="34" charset="-120"/>
              </a:rPr>
              <a:t>2021</a:t>
            </a:r>
            <a:r>
              <a:rPr lang="zh-TW" altLang="en-US" b="1" i="0" dirty="0">
                <a:solidFill>
                  <a:srgbClr val="000000"/>
                </a:solidFill>
                <a:effectLst/>
                <a:latin typeface="微軟正黑體" panose="020B0604030504040204" pitchFamily="34" charset="-120"/>
                <a:ea typeface="微軟正黑體" panose="020B0604030504040204" pitchFamily="34" charset="-120"/>
              </a:rPr>
              <a:t>年投入</a:t>
            </a:r>
            <a:r>
              <a:rPr lang="en-US" altLang="zh-TW" b="1" i="0" dirty="0">
                <a:solidFill>
                  <a:srgbClr val="000000"/>
                </a:solidFill>
                <a:effectLst/>
                <a:latin typeface="微軟正黑體" panose="020B0604030504040204" pitchFamily="34" charset="-120"/>
                <a:ea typeface="微軟正黑體" panose="020B0604030504040204" pitchFamily="34" charset="-120"/>
              </a:rPr>
              <a:t>Podcast</a:t>
            </a:r>
            <a:r>
              <a:rPr lang="zh-TW" altLang="en-US" b="1" i="0" dirty="0">
                <a:solidFill>
                  <a:srgbClr val="000000"/>
                </a:solidFill>
                <a:effectLst/>
                <a:latin typeface="微軟正黑體" panose="020B0604030504040204" pitchFamily="34" charset="-120"/>
                <a:ea typeface="微軟正黑體" panose="020B0604030504040204" pitchFamily="34" charset="-120"/>
              </a:rPr>
              <a:t>節目</a:t>
            </a:r>
            <a:r>
              <a:rPr lang="en-US" altLang="zh-TW" b="1" i="0" dirty="0">
                <a:solidFill>
                  <a:srgbClr val="000000"/>
                </a:solidFill>
                <a:effectLst/>
                <a:latin typeface="微軟正黑體" panose="020B0604030504040204" pitchFamily="34" charset="-120"/>
                <a:ea typeface="微軟正黑體" panose="020B0604030504040204" pitchFamily="34" charset="-120"/>
              </a:rPr>
              <a:t>《</a:t>
            </a:r>
            <a:r>
              <a:rPr lang="zh-TW" altLang="en-US" b="1" i="0" dirty="0">
                <a:solidFill>
                  <a:srgbClr val="000000"/>
                </a:solidFill>
                <a:effectLst/>
                <a:latin typeface="微軟正黑體" panose="020B0604030504040204" pitchFamily="34" charset="-120"/>
                <a:ea typeface="微軟正黑體" panose="020B0604030504040204" pitchFamily="34" charset="-120"/>
              </a:rPr>
              <a:t>吳淡如人生實用商學院</a:t>
            </a:r>
            <a:r>
              <a:rPr lang="en-US" altLang="zh-TW" b="1" i="0" dirty="0">
                <a:solidFill>
                  <a:srgbClr val="000000"/>
                </a:solidFill>
                <a:effectLst/>
                <a:latin typeface="微軟正黑體" panose="020B0604030504040204" pitchFamily="34" charset="-120"/>
                <a:ea typeface="微軟正黑體" panose="020B0604030504040204" pitchFamily="34" charset="-120"/>
              </a:rPr>
              <a:t>》</a:t>
            </a:r>
            <a:r>
              <a:rPr lang="zh-TW" altLang="en-US" b="1" i="0" dirty="0">
                <a:solidFill>
                  <a:srgbClr val="000000"/>
                </a:solidFill>
                <a:effectLst/>
                <a:latin typeface="微軟正黑體" panose="020B0604030504040204" pitchFamily="34" charset="-120"/>
                <a:ea typeface="微軟正黑體" panose="020B0604030504040204" pitchFamily="34" charset="-120"/>
              </a:rPr>
              <a:t>，積極嘗試新型態媒體呈現。近年則開始關注</a:t>
            </a:r>
            <a:r>
              <a:rPr lang="en-US" altLang="zh-TW" b="1" i="0" dirty="0">
                <a:solidFill>
                  <a:srgbClr val="000000"/>
                </a:solidFill>
                <a:effectLst/>
                <a:latin typeface="微軟正黑體" panose="020B0604030504040204" pitchFamily="34" charset="-120"/>
                <a:ea typeface="微軟正黑體" panose="020B0604030504040204" pitchFamily="34" charset="-120"/>
              </a:rPr>
              <a:t>AI</a:t>
            </a:r>
            <a:r>
              <a:rPr lang="zh-TW" altLang="en-US" b="1" i="0" dirty="0">
                <a:solidFill>
                  <a:srgbClr val="000000"/>
                </a:solidFill>
                <a:effectLst/>
                <a:latin typeface="微軟正黑體" panose="020B0604030504040204" pitchFamily="34" charset="-120"/>
                <a:ea typeface="微軟正黑體" panose="020B0604030504040204" pitchFamily="34" charset="-120"/>
              </a:rPr>
              <a:t>生成創作工具，於本次展覽特別邀請下參加展出。</a:t>
            </a:r>
            <a:endParaRPr lang="en-US" altLang="zh-TW" b="1" i="0" dirty="0">
              <a:solidFill>
                <a:srgbClr val="000000"/>
              </a:solidFill>
              <a:effectLst/>
              <a:latin typeface="微軟正黑體" panose="020B0604030504040204" pitchFamily="34" charset="-120"/>
              <a:ea typeface="微軟正黑體" panose="020B0604030504040204" pitchFamily="34" charset="-120"/>
            </a:endParaRPr>
          </a:p>
          <a:p>
            <a:pPr algn="l"/>
            <a:endParaRPr lang="zh-TW" altLang="en-US" b="1" i="0" dirty="0">
              <a:solidFill>
                <a:srgbClr val="000000"/>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000000"/>
                </a:solidFill>
                <a:effectLst/>
                <a:latin typeface="微軟正黑體" panose="020B0604030504040204" pitchFamily="34" charset="-120"/>
                <a:ea typeface="微軟正黑體" panose="020B0604030504040204" pitchFamily="34" charset="-120"/>
              </a:rPr>
              <a:t>作品旨在暗喻我們雖然無法預測未來，但必須要努力跟上。不管未來會走到哪，善用觀察力、不斷吸收學習，讓自已站在風口處、順勢而為，才不會被時代淘汰。</a:t>
            </a:r>
          </a:p>
        </p:txBody>
      </p:sp>
      <p:sp>
        <p:nvSpPr>
          <p:cNvPr id="7" name="文字方塊 6">
            <a:extLst>
              <a:ext uri="{FF2B5EF4-FFF2-40B4-BE49-F238E27FC236}">
                <a16:creationId xmlns:a16="http://schemas.microsoft.com/office/drawing/2014/main" id="{CD93475D-C93B-7D47-7092-315840480368}"/>
              </a:ext>
            </a:extLst>
          </p:cNvPr>
          <p:cNvSpPr txBox="1"/>
          <p:nvPr/>
        </p:nvSpPr>
        <p:spPr>
          <a:xfrm>
            <a:off x="10620375" y="5682733"/>
            <a:ext cx="1466850" cy="276999"/>
          </a:xfrm>
          <a:prstGeom prst="rect">
            <a:avLst/>
          </a:prstGeom>
          <a:noFill/>
        </p:spPr>
        <p:txBody>
          <a:bodyPr wrap="square">
            <a:spAutoFit/>
          </a:bodyPr>
          <a:lstStyle/>
          <a:p>
            <a:r>
              <a:rPr lang="zh-TW" altLang="en-US" sz="1200" i="0" dirty="0">
                <a:solidFill>
                  <a:srgbClr val="000000"/>
                </a:solidFill>
                <a:effectLst/>
                <a:latin typeface="Inter"/>
              </a:rPr>
              <a:t>生成式 </a:t>
            </a:r>
            <a:r>
              <a:rPr lang="en-US" altLang="zh-TW" sz="1200" i="0" dirty="0">
                <a:solidFill>
                  <a:srgbClr val="000000"/>
                </a:solidFill>
                <a:effectLst/>
                <a:latin typeface="Inter"/>
              </a:rPr>
              <a:t>AI </a:t>
            </a:r>
            <a:r>
              <a:rPr lang="zh-TW" altLang="en-US" sz="1200" i="0" dirty="0">
                <a:solidFill>
                  <a:srgbClr val="000000"/>
                </a:solidFill>
                <a:effectLst/>
                <a:latin typeface="Inter"/>
              </a:rPr>
              <a:t>週創作展</a:t>
            </a:r>
            <a:endParaRPr lang="zh-TW" altLang="en-US" sz="1200" dirty="0"/>
          </a:p>
        </p:txBody>
      </p:sp>
    </p:spTree>
    <p:extLst>
      <p:ext uri="{BB962C8B-B14F-4D97-AF65-F5344CB8AC3E}">
        <p14:creationId xmlns:p14="http://schemas.microsoft.com/office/powerpoint/2010/main" val="31700266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2800" b="1" dirty="0">
                <a:solidFill>
                  <a:srgbClr val="0D0D0D"/>
                </a:solidFill>
                <a:highlight>
                  <a:srgbClr val="FFFFFF"/>
                </a:highlight>
                <a:latin typeface="微軟正黑體" panose="020B0604030504040204" pitchFamily="34" charset="-120"/>
                <a:ea typeface="微軟正黑體" panose="020B0604030504040204" pitchFamily="34" charset="-120"/>
              </a:rPr>
              <a:t>Agent</a:t>
            </a:r>
            <a:endParaRPr lang="en-US" altLang="zh-TW" sz="2800" b="1"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40468449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F682DE-290A-A8B8-F9C4-304779E6BA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38"/>
          <a:stretch/>
        </p:blipFill>
        <p:spPr bwMode="auto">
          <a:xfrm>
            <a:off x="4350754" y="1419848"/>
            <a:ext cx="7544998" cy="398889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9A5268F1-DF57-1507-DCEC-804FA848F7E7}"/>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Agent</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8" name="標題 1">
            <a:extLst>
              <a:ext uri="{FF2B5EF4-FFF2-40B4-BE49-F238E27FC236}">
                <a16:creationId xmlns:a16="http://schemas.microsoft.com/office/drawing/2014/main" id="{73155D39-3500-77A5-EB05-E1BB329CA934}"/>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Level of Cognitive Architectures</a:t>
            </a:r>
          </a:p>
        </p:txBody>
      </p:sp>
      <p:sp>
        <p:nvSpPr>
          <p:cNvPr id="9" name="矩形 8">
            <a:extLst>
              <a:ext uri="{FF2B5EF4-FFF2-40B4-BE49-F238E27FC236}">
                <a16:creationId xmlns:a16="http://schemas.microsoft.com/office/drawing/2014/main" id="{62FE5ED5-E167-B4B3-9BE9-175DFE370E6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accent6">
                    <a:lumMod val="10000"/>
                  </a:schemeClr>
                </a:solidFill>
              </a:rPr>
              <a:t>Cognitive Architectures </a:t>
            </a:r>
            <a:r>
              <a:rPr lang="zh-TW" altLang="en-US" sz="1400" dirty="0">
                <a:solidFill>
                  <a:schemeClr val="accent6">
                    <a:lumMod val="10000"/>
                  </a:schemeClr>
                </a:solidFill>
              </a:rPr>
              <a:t>是指用來協調和管理大型語言模型（</a:t>
            </a:r>
            <a:r>
              <a:rPr lang="en-US" altLang="zh-TW" sz="1400" dirty="0">
                <a:solidFill>
                  <a:schemeClr val="accent6">
                    <a:lumMod val="10000"/>
                  </a:schemeClr>
                </a:solidFill>
              </a:rPr>
              <a:t>LLM</a:t>
            </a:r>
            <a:r>
              <a:rPr lang="zh-TW" altLang="en-US" sz="1400" dirty="0">
                <a:solidFill>
                  <a:schemeClr val="accent6">
                    <a:lumMod val="10000"/>
                  </a:schemeClr>
                </a:solidFill>
              </a:rPr>
              <a:t>）應用程式中的各種功能和流程的架構。</a:t>
            </a:r>
            <a:endParaRPr kumimoji="0" lang="zh-TW" altLang="en-US" sz="1400" b="1"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E34DF53E-626F-2A5E-D88D-E8010940EA41}"/>
              </a:ext>
            </a:extLst>
          </p:cNvPr>
          <p:cNvSpPr txBox="1"/>
          <p:nvPr/>
        </p:nvSpPr>
        <p:spPr>
          <a:xfrm>
            <a:off x="4943475" y="5444608"/>
            <a:ext cx="6724650" cy="369332"/>
          </a:xfrm>
          <a:prstGeom prst="rect">
            <a:avLst/>
          </a:prstGeom>
          <a:noFill/>
        </p:spPr>
        <p:txBody>
          <a:bodyPr wrap="square">
            <a:spAutoFit/>
          </a:bodyPr>
          <a:lstStyle/>
          <a:p>
            <a:pPr algn="ctr"/>
            <a:r>
              <a:rPr lang="en-US" altLang="zh-TW" b="1" dirty="0">
                <a:solidFill>
                  <a:schemeClr val="accent6">
                    <a:lumMod val="10000"/>
                  </a:schemeClr>
                </a:solidFill>
                <a:highlight>
                  <a:srgbClr val="FFFFFF"/>
                </a:highlight>
                <a:latin typeface="Source Sans Pro" panose="020B0503030403020204" pitchFamily="34" charset="0"/>
              </a:rPr>
              <a:t>D</a:t>
            </a:r>
            <a:r>
              <a:rPr lang="en-US" altLang="zh-TW" b="1" i="0" dirty="0">
                <a:solidFill>
                  <a:schemeClr val="accent6">
                    <a:lumMod val="10000"/>
                  </a:schemeClr>
                </a:solidFill>
                <a:effectLst/>
                <a:highlight>
                  <a:srgbClr val="FFFFFF"/>
                </a:highlight>
                <a:latin typeface="Source Sans Pro" panose="020B0503030403020204" pitchFamily="34" charset="0"/>
              </a:rPr>
              <a:t>ifferent levels of cognitive architectures</a:t>
            </a:r>
            <a:endParaRPr lang="zh-TW" altLang="en-US" b="1" dirty="0">
              <a:solidFill>
                <a:schemeClr val="accent6">
                  <a:lumMod val="10000"/>
                </a:schemeClr>
              </a:solidFill>
            </a:endParaRPr>
          </a:p>
        </p:txBody>
      </p:sp>
      <p:sp>
        <p:nvSpPr>
          <p:cNvPr id="12" name="箭號: 向下 11">
            <a:extLst>
              <a:ext uri="{FF2B5EF4-FFF2-40B4-BE49-F238E27FC236}">
                <a16:creationId xmlns:a16="http://schemas.microsoft.com/office/drawing/2014/main" id="{3A172309-A42A-1C6D-B3AF-E444EA3A41CB}"/>
              </a:ext>
            </a:extLst>
          </p:cNvPr>
          <p:cNvSpPr/>
          <p:nvPr/>
        </p:nvSpPr>
        <p:spPr>
          <a:xfrm>
            <a:off x="10158412" y="2105025"/>
            <a:ext cx="276225" cy="2733675"/>
          </a:xfrm>
          <a:prstGeom prst="downArrow">
            <a:avLst/>
          </a:prstGeom>
          <a:gradFill>
            <a:gsLst>
              <a:gs pos="0">
                <a:schemeClr val="accent4">
                  <a:lumMod val="20000"/>
                  <a:lumOff val="80000"/>
                </a:schemeClr>
              </a:gs>
              <a:gs pos="74000">
                <a:schemeClr val="accent4">
                  <a:lumMod val="60000"/>
                  <a:lumOff val="40000"/>
                </a:schemeClr>
              </a:gs>
              <a:gs pos="83000">
                <a:schemeClr val="accent4">
                  <a:lumMod val="60000"/>
                  <a:lumOff val="40000"/>
                </a:schemeClr>
              </a:gs>
              <a:gs pos="100000">
                <a:schemeClr val="accent4">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文字方塊 12">
            <a:extLst>
              <a:ext uri="{FF2B5EF4-FFF2-40B4-BE49-F238E27FC236}">
                <a16:creationId xmlns:a16="http://schemas.microsoft.com/office/drawing/2014/main" id="{92FF4328-1651-00A7-8159-F15AD874C696}"/>
              </a:ext>
            </a:extLst>
          </p:cNvPr>
          <p:cNvSpPr txBox="1"/>
          <p:nvPr/>
        </p:nvSpPr>
        <p:spPr>
          <a:xfrm>
            <a:off x="9973358" y="1764124"/>
            <a:ext cx="646331" cy="276999"/>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靈活度</a:t>
            </a:r>
          </a:p>
        </p:txBody>
      </p:sp>
      <p:pic>
        <p:nvPicPr>
          <p:cNvPr id="2" name="圖片 1">
            <a:extLst>
              <a:ext uri="{FF2B5EF4-FFF2-40B4-BE49-F238E27FC236}">
                <a16:creationId xmlns:a16="http://schemas.microsoft.com/office/drawing/2014/main" id="{CFC6DB40-F4EF-B960-C8B7-6AFAE0DAC92E}"/>
              </a:ext>
            </a:extLst>
          </p:cNvPr>
          <p:cNvPicPr>
            <a:picLocks noChangeAspect="1"/>
          </p:cNvPicPr>
          <p:nvPr/>
        </p:nvPicPr>
        <p:blipFill>
          <a:blip r:embed="rId3"/>
          <a:stretch>
            <a:fillRect/>
          </a:stretch>
        </p:blipFill>
        <p:spPr>
          <a:xfrm>
            <a:off x="375702" y="5549929"/>
            <a:ext cx="642694" cy="642694"/>
          </a:xfrm>
          <a:prstGeom prst="rect">
            <a:avLst/>
          </a:prstGeom>
        </p:spPr>
      </p:pic>
      <p:sp>
        <p:nvSpPr>
          <p:cNvPr id="4" name="矩形 3">
            <a:extLst>
              <a:ext uri="{FF2B5EF4-FFF2-40B4-BE49-F238E27FC236}">
                <a16:creationId xmlns:a16="http://schemas.microsoft.com/office/drawing/2014/main" id="{BBDF0F9E-5345-CBA1-D737-EFB4DC82F877}"/>
              </a:ext>
            </a:extLst>
          </p:cNvPr>
          <p:cNvSpPr/>
          <p:nvPr/>
        </p:nvSpPr>
        <p:spPr>
          <a:xfrm>
            <a:off x="304799" y="5408738"/>
            <a:ext cx="3927659" cy="897640"/>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107180D2-E7EF-E773-C74E-7CF16C9C0417}"/>
              </a:ext>
            </a:extLst>
          </p:cNvPr>
          <p:cNvSpPr txBox="1"/>
          <p:nvPr/>
        </p:nvSpPr>
        <p:spPr>
          <a:xfrm>
            <a:off x="1018397" y="5475386"/>
            <a:ext cx="3332357"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小叮嚀</a:t>
            </a:r>
            <a:endParaRPr lang="en-US" altLang="zh-TW" sz="1400" b="1" i="1" dirty="0">
              <a:solidFill>
                <a:srgbClr val="D8D8D8">
                  <a:lumMod val="10000"/>
                </a:srgbClr>
              </a:solidFill>
              <a:latin typeface="微軟正黑體" panose="020B0604030504040204" pitchFamily="34" charset="-120"/>
              <a:ea typeface="微軟正黑體" panose="020B0604030504040204" pitchFamily="34" charset="-120"/>
            </a:endParaRPr>
          </a:p>
          <a:p>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Both the </a:t>
            </a:r>
            <a:r>
              <a:rPr lang="en-US" altLang="zh-TW" sz="1200" b="1" i="1" u="sng" dirty="0">
                <a:solidFill>
                  <a:srgbClr val="D8D8D8">
                    <a:lumMod val="10000"/>
                  </a:srgbClr>
                </a:solidFill>
                <a:latin typeface="微軟正黑體" panose="020B0604030504040204" pitchFamily="34" charset="-120"/>
                <a:ea typeface="微軟正黑體" panose="020B0604030504040204" pitchFamily="34" charset="-120"/>
              </a:rPr>
              <a:t>Assistants API </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and </a:t>
            </a:r>
            <a:r>
              <a:rPr lang="en-US" altLang="zh-TW" sz="1200" b="1" i="1" u="sng" dirty="0">
                <a:solidFill>
                  <a:srgbClr val="D8D8D8">
                    <a:lumMod val="10000"/>
                  </a:srgbClr>
                </a:solidFill>
                <a:latin typeface="微軟正黑體" panose="020B0604030504040204" pitchFamily="34" charset="-120"/>
                <a:ea typeface="微軟正黑體" panose="020B0604030504040204" pitchFamily="34" charset="-120"/>
              </a:rPr>
              <a:t>GPTs</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in </a:t>
            </a:r>
            <a:r>
              <a:rPr lang="en-US" altLang="zh-TW" sz="1200" b="1" i="1" dirty="0" err="1">
                <a:solidFill>
                  <a:srgbClr val="D8D8D8">
                    <a:lumMod val="10000"/>
                  </a:srgbClr>
                </a:solidFill>
                <a:latin typeface="微軟正黑體" panose="020B0604030504040204" pitchFamily="34" charset="-120"/>
                <a:ea typeface="微軟正黑體" panose="020B0604030504040204" pitchFamily="34" charset="-120"/>
              </a:rPr>
              <a:t>openAI</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are examples of the “agent” cognitive architecture</a:t>
            </a:r>
            <a:endParaRPr lang="zh-TW" altLang="en-US" sz="1200" b="1" i="1" dirty="0">
              <a:solidFill>
                <a:srgbClr val="D8D8D8">
                  <a:lumMod val="10000"/>
                </a:srgbClr>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673EF237-8072-DF5D-2313-737C5DFE4263}"/>
              </a:ext>
            </a:extLst>
          </p:cNvPr>
          <p:cNvSpPr txBox="1"/>
          <p:nvPr/>
        </p:nvSpPr>
        <p:spPr>
          <a:xfrm>
            <a:off x="390524" y="1340768"/>
            <a:ext cx="3841934" cy="40934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rPr>
              <a:t>Call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rPr>
              <a:t>A single LLM call, only determining the output of the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srgbClr val="FF0000"/>
                </a:solidFill>
                <a:effectLst/>
                <a:uLnTx/>
                <a:uFillTx/>
                <a:latin typeface="Source Sans Pro" panose="020B0503030403020204" pitchFamily="34" charset="0"/>
                <a:ea typeface="新細明體" panose="02020500000000000000" pitchFamily="18" charset="-120"/>
                <a:cs typeface="+mn-cs"/>
              </a:rPr>
              <a:t>Chain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rPr>
              <a:t>A chain of LLM calls, still only determining the output of the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rPr>
              <a:t>Router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rPr>
              <a:t>Using an LLM as a router, to choose which action (tool, retriever, prompt) to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rPr>
              <a:t>State machines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rPr>
              <a:t>Using LLMs to route between steps, in some sort of loop, but still with the allowed transition options enumerated in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srgbClr val="FF0000"/>
                </a:solidFill>
                <a:effectLst/>
                <a:uLnTx/>
                <a:uFillTx/>
                <a:latin typeface="Source Sans Pro" panose="020B0503030403020204" pitchFamily="34" charset="0"/>
                <a:ea typeface="新細明體" panose="02020500000000000000" pitchFamily="18" charset="-120"/>
                <a:cs typeface="+mn-cs"/>
              </a:rPr>
              <a:t>Agents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Source Sans Pro" panose="020B0503030403020204" pitchFamily="34" charset="0"/>
                <a:ea typeface="新細明體" panose="02020500000000000000" pitchFamily="18" charset="-120"/>
                <a:cs typeface="+mn-cs"/>
              </a:rPr>
              <a:t>Removing a lot of the scaffolding, so that the transition options are wholly determined by the LLM</a:t>
            </a:r>
          </a:p>
        </p:txBody>
      </p:sp>
      <p:sp>
        <p:nvSpPr>
          <p:cNvPr id="15" name="箭號: 向下 14">
            <a:extLst>
              <a:ext uri="{FF2B5EF4-FFF2-40B4-BE49-F238E27FC236}">
                <a16:creationId xmlns:a16="http://schemas.microsoft.com/office/drawing/2014/main" id="{4A861BC0-85CC-03DC-3D4E-3EFADF09036E}"/>
              </a:ext>
            </a:extLst>
          </p:cNvPr>
          <p:cNvSpPr/>
          <p:nvPr/>
        </p:nvSpPr>
        <p:spPr>
          <a:xfrm flipV="1">
            <a:off x="10923039" y="2105025"/>
            <a:ext cx="276225" cy="2733675"/>
          </a:xfrm>
          <a:prstGeom prst="downArrow">
            <a:avLst/>
          </a:prstGeom>
          <a:gradFill>
            <a:gsLst>
              <a:gs pos="0">
                <a:schemeClr val="accent4">
                  <a:lumMod val="20000"/>
                  <a:lumOff val="80000"/>
                </a:schemeClr>
              </a:gs>
              <a:gs pos="74000">
                <a:schemeClr val="accent4">
                  <a:lumMod val="60000"/>
                  <a:lumOff val="40000"/>
                </a:schemeClr>
              </a:gs>
              <a:gs pos="83000">
                <a:schemeClr val="accent4">
                  <a:lumMod val="60000"/>
                  <a:lumOff val="40000"/>
                </a:schemeClr>
              </a:gs>
              <a:gs pos="100000">
                <a:schemeClr val="accent4">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EFDF9D4C-5C6C-C0E6-C521-89BD0EBB2E9C}"/>
              </a:ext>
            </a:extLst>
          </p:cNvPr>
          <p:cNvSpPr txBox="1"/>
          <p:nvPr/>
        </p:nvSpPr>
        <p:spPr>
          <a:xfrm>
            <a:off x="10737985" y="1764124"/>
            <a:ext cx="646331" cy="276999"/>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穩定度</a:t>
            </a:r>
          </a:p>
        </p:txBody>
      </p:sp>
    </p:spTree>
    <p:extLst>
      <p:ext uri="{BB962C8B-B14F-4D97-AF65-F5344CB8AC3E}">
        <p14:creationId xmlns:p14="http://schemas.microsoft.com/office/powerpoint/2010/main" val="1742271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E159A83D-716E-3CC0-514E-BE6C15A32A3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Agent</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1" name="標題 1">
            <a:extLst>
              <a:ext uri="{FF2B5EF4-FFF2-40B4-BE49-F238E27FC236}">
                <a16:creationId xmlns:a16="http://schemas.microsoft.com/office/drawing/2014/main" id="{E5E4D80C-92B6-F5C9-7DA0-7BE088CC25D3}"/>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Chains</a:t>
            </a:r>
            <a:r>
              <a:rPr lang="en-US" altLang="zh-TW" sz="2000" b="1" dirty="0"/>
              <a:t>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vs</a:t>
            </a:r>
            <a:r>
              <a:rPr lang="en-US" altLang="zh-TW" sz="2000" b="1" dirty="0"/>
              <a:t>.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Agents</a:t>
            </a:r>
          </a:p>
        </p:txBody>
      </p:sp>
      <p:sp>
        <p:nvSpPr>
          <p:cNvPr id="5" name="文字方塊 4">
            <a:extLst>
              <a:ext uri="{FF2B5EF4-FFF2-40B4-BE49-F238E27FC236}">
                <a16:creationId xmlns:a16="http://schemas.microsoft.com/office/drawing/2014/main" id="{FA1430DF-09B3-7E26-98F9-8606A401EBDB}"/>
              </a:ext>
            </a:extLst>
          </p:cNvPr>
          <p:cNvSpPr txBox="1"/>
          <p:nvPr/>
        </p:nvSpPr>
        <p:spPr>
          <a:xfrm>
            <a:off x="390524" y="1340768"/>
            <a:ext cx="3841934" cy="321626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rPr>
              <a:t>概念</a:t>
            </a:r>
          </a:p>
          <a:p>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Chains</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鏈</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16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固定的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Chaining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流程</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：預定的工具使用順序和次數。</a:t>
            </a:r>
          </a:p>
          <a:p>
            <a:pPr marL="171450" indent="-171450">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工具調用固定</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：每次執行都按照預設流程，不會改變。</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rgbClr val="0070C0"/>
                </a:solidFill>
                <a:latin typeface="微軟正黑體" panose="020B0604030504040204" pitchFamily="34" charset="-120"/>
                <a:ea typeface="微軟正黑體" panose="020B0604030504040204" pitchFamily="34" charset="-120"/>
              </a:rPr>
              <a:t>** 模型根據預先定義好的規則執行</a:t>
            </a:r>
            <a:endParaRPr lang="en-US" altLang="zh-TW" sz="1200" dirty="0">
              <a:solidFill>
                <a:srgbClr val="0070C0"/>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Agents</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代理</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16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不固定的 </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Chaining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流程</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：流程靈活，依據情況調整。</a:t>
            </a:r>
          </a:p>
          <a:p>
            <a:pPr marL="171450" indent="-171450">
              <a:buFont typeface="Arial" panose="020B0604020202020204" pitchFamily="34" charset="0"/>
              <a:buChar char="•"/>
            </a:pP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動態工具調用</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：讓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LLM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判斷要用哪些工具和調用次數，根據具體需求調整。</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rgbClr val="0070C0"/>
                </a:solidFill>
                <a:latin typeface="微軟正黑體" panose="020B0604030504040204" pitchFamily="34" charset="-120"/>
                <a:ea typeface="微軟正黑體" panose="020B0604030504040204" pitchFamily="34" charset="-120"/>
              </a:rPr>
              <a:t>** 讓模型根據情境變化自己下決定</a:t>
            </a:r>
            <a:endParaRPr lang="en-US" altLang="zh-TW" sz="1200" dirty="0">
              <a:solidFill>
                <a:srgbClr val="0070C0"/>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0070C0"/>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0070C0"/>
              </a:solidFill>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957A5B94-0D44-5587-FB86-10D6CD9291B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22A7F207-7E9C-06CD-E502-9533FCEDE5BA}"/>
              </a:ext>
            </a:extLst>
          </p:cNvPr>
          <p:cNvPicPr>
            <a:picLocks noChangeAspect="1"/>
          </p:cNvPicPr>
          <p:nvPr/>
        </p:nvPicPr>
        <p:blipFill>
          <a:blip r:embed="rId2"/>
          <a:stretch>
            <a:fillRect/>
          </a:stretch>
        </p:blipFill>
        <p:spPr>
          <a:xfrm>
            <a:off x="4352925" y="1408630"/>
            <a:ext cx="7534275" cy="4040740"/>
          </a:xfrm>
          <a:prstGeom prst="rect">
            <a:avLst/>
          </a:prstGeom>
        </p:spPr>
      </p:pic>
      <p:grpSp>
        <p:nvGrpSpPr>
          <p:cNvPr id="25" name="群組 24">
            <a:extLst>
              <a:ext uri="{FF2B5EF4-FFF2-40B4-BE49-F238E27FC236}">
                <a16:creationId xmlns:a16="http://schemas.microsoft.com/office/drawing/2014/main" id="{7878A701-CAA9-D964-C86F-4A082D7D2733}"/>
              </a:ext>
            </a:extLst>
          </p:cNvPr>
          <p:cNvGrpSpPr/>
          <p:nvPr/>
        </p:nvGrpSpPr>
        <p:grpSpPr>
          <a:xfrm>
            <a:off x="5733197" y="3686175"/>
            <a:ext cx="5061646" cy="861359"/>
            <a:chOff x="5618897" y="3686175"/>
            <a:chExt cx="5061646" cy="861359"/>
          </a:xfrm>
        </p:grpSpPr>
        <p:sp>
          <p:nvSpPr>
            <p:cNvPr id="16" name="文字方塊 15">
              <a:extLst>
                <a:ext uri="{FF2B5EF4-FFF2-40B4-BE49-F238E27FC236}">
                  <a16:creationId xmlns:a16="http://schemas.microsoft.com/office/drawing/2014/main" id="{EDD2469C-AD05-DE93-0E44-EDEF89403540}"/>
                </a:ext>
              </a:extLst>
            </p:cNvPr>
            <p:cNvSpPr txBox="1"/>
            <p:nvPr/>
          </p:nvSpPr>
          <p:spPr>
            <a:xfrm>
              <a:off x="5618897" y="4239757"/>
              <a:ext cx="609462" cy="307777"/>
            </a:xfrm>
            <a:prstGeom prst="rect">
              <a:avLst/>
            </a:prstGeom>
            <a:noFill/>
          </p:spPr>
          <p:txBody>
            <a:bodyPr wrap="none" rtlCol="0">
              <a:spAutoFit/>
            </a:bodyPr>
            <a:lstStyle/>
            <a:p>
              <a:r>
                <a:rPr lang="en-US" altLang="zh-TW" sz="1400" dirty="0">
                  <a:solidFill>
                    <a:srgbClr val="FFE39B"/>
                  </a:solidFill>
                </a:rPr>
                <a:t>Brain</a:t>
              </a:r>
              <a:endParaRPr lang="zh-TW" altLang="en-US" sz="1400" dirty="0">
                <a:solidFill>
                  <a:srgbClr val="FFE39B"/>
                </a:solidFill>
              </a:endParaRPr>
            </a:p>
          </p:txBody>
        </p:sp>
        <p:pic>
          <p:nvPicPr>
            <p:cNvPr id="18" name="圖片 17">
              <a:extLst>
                <a:ext uri="{FF2B5EF4-FFF2-40B4-BE49-F238E27FC236}">
                  <a16:creationId xmlns:a16="http://schemas.microsoft.com/office/drawing/2014/main" id="{B1D782CC-9945-E51C-9163-2A87E7A1CFD3}"/>
                </a:ext>
              </a:extLst>
            </p:cNvPr>
            <p:cNvPicPr>
              <a:picLocks noChangeAspect="1"/>
            </p:cNvPicPr>
            <p:nvPr/>
          </p:nvPicPr>
          <p:blipFill>
            <a:blip r:embed="rId3"/>
            <a:stretch>
              <a:fillRect/>
            </a:stretch>
          </p:blipFill>
          <p:spPr>
            <a:xfrm>
              <a:off x="5625415" y="3686175"/>
              <a:ext cx="556050" cy="585316"/>
            </a:xfrm>
            <a:prstGeom prst="rect">
              <a:avLst/>
            </a:prstGeom>
          </p:spPr>
        </p:pic>
        <p:pic>
          <p:nvPicPr>
            <p:cNvPr id="20" name="圖片 19">
              <a:extLst>
                <a:ext uri="{FF2B5EF4-FFF2-40B4-BE49-F238E27FC236}">
                  <a16:creationId xmlns:a16="http://schemas.microsoft.com/office/drawing/2014/main" id="{2EAFC557-D176-2E5C-59E4-3876E2BA1BF8}"/>
                </a:ext>
              </a:extLst>
            </p:cNvPr>
            <p:cNvPicPr>
              <a:picLocks noChangeAspect="1"/>
            </p:cNvPicPr>
            <p:nvPr/>
          </p:nvPicPr>
          <p:blipFill>
            <a:blip r:embed="rId4"/>
            <a:stretch>
              <a:fillRect/>
            </a:stretch>
          </p:blipFill>
          <p:spPr>
            <a:xfrm>
              <a:off x="7557617" y="3794675"/>
              <a:ext cx="833438" cy="445082"/>
            </a:xfrm>
            <a:prstGeom prst="rect">
              <a:avLst/>
            </a:prstGeom>
          </p:spPr>
        </p:pic>
        <p:sp>
          <p:nvSpPr>
            <p:cNvPr id="21" name="文字方塊 20">
              <a:extLst>
                <a:ext uri="{FF2B5EF4-FFF2-40B4-BE49-F238E27FC236}">
                  <a16:creationId xmlns:a16="http://schemas.microsoft.com/office/drawing/2014/main" id="{7FCB28A2-AD72-E79C-33F3-AD7497698E20}"/>
                </a:ext>
              </a:extLst>
            </p:cNvPr>
            <p:cNvSpPr txBox="1"/>
            <p:nvPr/>
          </p:nvSpPr>
          <p:spPr>
            <a:xfrm>
              <a:off x="7659987" y="4239757"/>
              <a:ext cx="732893" cy="307777"/>
            </a:xfrm>
            <a:prstGeom prst="rect">
              <a:avLst/>
            </a:prstGeom>
            <a:noFill/>
          </p:spPr>
          <p:txBody>
            <a:bodyPr wrap="none" rtlCol="0">
              <a:spAutoFit/>
            </a:bodyPr>
            <a:lstStyle/>
            <a:p>
              <a:r>
                <a:rPr lang="en-US" altLang="zh-TW" sz="1400" dirty="0">
                  <a:solidFill>
                    <a:srgbClr val="FFE39B"/>
                  </a:solidFill>
                </a:rPr>
                <a:t>Hands</a:t>
              </a:r>
              <a:endParaRPr lang="zh-TW" altLang="en-US" sz="1400" dirty="0">
                <a:solidFill>
                  <a:srgbClr val="FFE39B"/>
                </a:solidFill>
              </a:endParaRPr>
            </a:p>
          </p:txBody>
        </p:sp>
        <p:pic>
          <p:nvPicPr>
            <p:cNvPr id="23" name="圖片 22">
              <a:extLst>
                <a:ext uri="{FF2B5EF4-FFF2-40B4-BE49-F238E27FC236}">
                  <a16:creationId xmlns:a16="http://schemas.microsoft.com/office/drawing/2014/main" id="{13A7C6F9-7CFC-617F-7A34-583D347BABD5}"/>
                </a:ext>
              </a:extLst>
            </p:cNvPr>
            <p:cNvPicPr>
              <a:picLocks noChangeAspect="1"/>
            </p:cNvPicPr>
            <p:nvPr/>
          </p:nvPicPr>
          <p:blipFill>
            <a:blip r:embed="rId5"/>
            <a:stretch>
              <a:fillRect/>
            </a:stretch>
          </p:blipFill>
          <p:spPr>
            <a:xfrm>
              <a:off x="9947650" y="3810572"/>
              <a:ext cx="732893" cy="486489"/>
            </a:xfrm>
            <a:prstGeom prst="rect">
              <a:avLst/>
            </a:prstGeom>
          </p:spPr>
        </p:pic>
        <p:sp>
          <p:nvSpPr>
            <p:cNvPr id="24" name="文字方塊 23">
              <a:extLst>
                <a:ext uri="{FF2B5EF4-FFF2-40B4-BE49-F238E27FC236}">
                  <a16:creationId xmlns:a16="http://schemas.microsoft.com/office/drawing/2014/main" id="{35AEEF88-4DF4-F262-6134-65D27ADF112C}"/>
                </a:ext>
              </a:extLst>
            </p:cNvPr>
            <p:cNvSpPr txBox="1"/>
            <p:nvPr/>
          </p:nvSpPr>
          <p:spPr>
            <a:xfrm>
              <a:off x="10032608" y="4239757"/>
              <a:ext cx="562975" cy="307777"/>
            </a:xfrm>
            <a:prstGeom prst="rect">
              <a:avLst/>
            </a:prstGeom>
            <a:noFill/>
          </p:spPr>
          <p:txBody>
            <a:bodyPr wrap="none" rtlCol="0">
              <a:spAutoFit/>
            </a:bodyPr>
            <a:lstStyle/>
            <a:p>
              <a:r>
                <a:rPr lang="en-US" altLang="zh-TW" sz="1400" dirty="0">
                  <a:solidFill>
                    <a:srgbClr val="FFE39B"/>
                  </a:solidFill>
                </a:rPr>
                <a:t>Eyes</a:t>
              </a:r>
              <a:endParaRPr lang="zh-TW" altLang="en-US" sz="1400" dirty="0">
                <a:solidFill>
                  <a:srgbClr val="FFE39B"/>
                </a:solidFill>
              </a:endParaRPr>
            </a:p>
          </p:txBody>
        </p:sp>
      </p:grpSp>
      <p:sp>
        <p:nvSpPr>
          <p:cNvPr id="27" name="文字方塊 26">
            <a:extLst>
              <a:ext uri="{FF2B5EF4-FFF2-40B4-BE49-F238E27FC236}">
                <a16:creationId xmlns:a16="http://schemas.microsoft.com/office/drawing/2014/main" id="{33F7578E-B81D-799E-3E9C-7BDA2B54185A}"/>
              </a:ext>
            </a:extLst>
          </p:cNvPr>
          <p:cNvSpPr txBox="1"/>
          <p:nvPr/>
        </p:nvSpPr>
        <p:spPr>
          <a:xfrm>
            <a:off x="4352925" y="5525120"/>
            <a:ext cx="7534275" cy="646331"/>
          </a:xfrm>
          <a:prstGeom prst="rect">
            <a:avLst/>
          </a:prstGeom>
          <a:noFill/>
        </p:spPr>
        <p:txBody>
          <a:bodyPr wrap="square">
            <a:spAutoFit/>
          </a:bodyPr>
          <a:lstStyle/>
          <a:p>
            <a:pPr algn="ctr"/>
            <a:r>
              <a:rPr lang="en-US" altLang="zh-TW" b="1" dirty="0">
                <a:solidFill>
                  <a:schemeClr val="accent6">
                    <a:lumMod val="10000"/>
                  </a:schemeClr>
                </a:solidFill>
              </a:rPr>
              <a:t>Agent-Based Cognitive Architecture for Enhanced AI Responsiveness: A Visual Overview</a:t>
            </a:r>
            <a:endParaRPr lang="zh-TW" altLang="en-US" b="1" dirty="0">
              <a:solidFill>
                <a:schemeClr val="accent6">
                  <a:lumMod val="10000"/>
                </a:schemeClr>
              </a:solidFill>
            </a:endParaRPr>
          </a:p>
        </p:txBody>
      </p:sp>
    </p:spTree>
    <p:extLst>
      <p:ext uri="{BB962C8B-B14F-4D97-AF65-F5344CB8AC3E}">
        <p14:creationId xmlns:p14="http://schemas.microsoft.com/office/powerpoint/2010/main" val="31251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E159A83D-716E-3CC0-514E-BE6C15A32A3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Agent</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1" name="標題 1">
            <a:extLst>
              <a:ext uri="{FF2B5EF4-FFF2-40B4-BE49-F238E27FC236}">
                <a16:creationId xmlns:a16="http://schemas.microsoft.com/office/drawing/2014/main" id="{E5E4D80C-92B6-F5C9-7DA0-7BE088CC25D3}"/>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err="1">
                <a:solidFill>
                  <a:srgbClr val="D8D8D8">
                    <a:lumMod val="10000"/>
                  </a:srgbClr>
                </a:solidFill>
                <a:latin typeface="微軟正黑體" panose="020B0604030504040204" pitchFamily="34" charset="-120"/>
                <a:ea typeface="微軟正黑體" panose="020B0604030504040204" pitchFamily="34" charset="-120"/>
              </a:rPr>
              <a:t>ReAct</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t>
            </a:r>
            <a:r>
              <a:rPr lang="en-US" altLang="zh-TW" sz="3200" dirty="0">
                <a:solidFill>
                  <a:srgbClr val="1B769B"/>
                </a:solidFill>
              </a:rPr>
              <a:t>Re</a:t>
            </a:r>
            <a:r>
              <a:rPr lang="en-US" altLang="zh-TW" sz="3200" dirty="0">
                <a:solidFill>
                  <a:schemeClr val="accent6">
                    <a:lumMod val="10000"/>
                  </a:schemeClr>
                </a:solidFill>
              </a:rPr>
              <a:t>asoning and </a:t>
            </a:r>
            <a:r>
              <a:rPr lang="en-US" altLang="zh-TW" sz="3200" dirty="0">
                <a:solidFill>
                  <a:srgbClr val="1B769B"/>
                </a:solidFill>
              </a:rPr>
              <a:t>Act</a:t>
            </a:r>
            <a:r>
              <a:rPr lang="en-US" altLang="zh-TW" sz="3200" dirty="0">
                <a:solidFill>
                  <a:schemeClr val="accent6">
                    <a:lumMod val="10000"/>
                  </a:schemeClr>
                </a:solidFill>
              </a:rPr>
              <a:t>ion</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 Prompting </a:t>
            </a:r>
          </a:p>
        </p:txBody>
      </p:sp>
      <p:sp>
        <p:nvSpPr>
          <p:cNvPr id="5" name="文字方塊 4">
            <a:extLst>
              <a:ext uri="{FF2B5EF4-FFF2-40B4-BE49-F238E27FC236}">
                <a16:creationId xmlns:a16="http://schemas.microsoft.com/office/drawing/2014/main" id="{FA1430DF-09B3-7E26-98F9-8606A401EBDB}"/>
              </a:ext>
            </a:extLst>
          </p:cNvPr>
          <p:cNvSpPr txBox="1"/>
          <p:nvPr/>
        </p:nvSpPr>
        <p:spPr>
          <a:xfrm>
            <a:off x="390524" y="1340768"/>
            <a:ext cx="4968382" cy="297004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600" b="1" dirty="0" err="1">
                <a:solidFill>
                  <a:schemeClr val="accent6">
                    <a:lumMod val="10000"/>
                  </a:schemeClr>
                </a:solidFill>
                <a:latin typeface="微軟正黑體" panose="020B0604030504040204" pitchFamily="34" charset="-120"/>
                <a:ea typeface="微軟正黑體" panose="020B0604030504040204" pitchFamily="34" charset="-120"/>
              </a:rPr>
              <a:t>ReAct</a:t>
            </a:r>
            <a:r>
              <a:rPr lang="en-US" altLang="zh-TW" sz="1600" b="1" dirty="0">
                <a:solidFill>
                  <a:schemeClr val="accent6">
                    <a:lumMod val="10000"/>
                  </a:schemeClr>
                </a:solidFill>
                <a:latin typeface="微軟正黑體" panose="020B0604030504040204" pitchFamily="34" charset="-120"/>
                <a:ea typeface="微軟正黑體" panose="020B0604030504040204" pitchFamily="34" charset="-120"/>
              </a:rPr>
              <a:t> Prompt component</a:t>
            </a:r>
            <a:r>
              <a:rPr lang="zh-TW" altLang="en-US" sz="1600" b="1" dirty="0">
                <a:solidFill>
                  <a:schemeClr val="accent6">
                    <a:lumMod val="10000"/>
                  </a:schemeClr>
                </a:solidFill>
                <a:latin typeface="微軟正黑體" panose="020B0604030504040204" pitchFamily="34" charset="-120"/>
                <a:ea typeface="微軟正黑體" panose="020B0604030504040204" pitchFamily="34" charset="-120"/>
              </a:rPr>
              <a:t>：</a:t>
            </a:r>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l"/>
            </a:pP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Thought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：閱讀用戶輸入，判斷接下來怎麼做。</a:t>
            </a:r>
          </a:p>
          <a:p>
            <a:pPr marL="742950" lvl="1" indent="-285750">
              <a:buFont typeface="Wingdings" panose="05000000000000000000" pitchFamily="2" charset="2"/>
              <a:buChar char="Ø"/>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決定是繼續用另一個工具還是給出最終答案。</a:t>
            </a:r>
          </a:p>
          <a:p>
            <a:pPr marL="171450" indent="-171450">
              <a:buFont typeface="Wingdings" panose="05000000000000000000" pitchFamily="2" charset="2"/>
              <a:buChar char="l"/>
            </a:pP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Action</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：根據用戶輸入，選擇使用哪個工具。</a:t>
            </a:r>
          </a:p>
          <a:p>
            <a:pPr marL="742950" lvl="1" indent="-285750">
              <a:buFont typeface="Wingdings" panose="05000000000000000000" pitchFamily="2" charset="2"/>
              <a:buChar char="Ø"/>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根據工具的描述來判斷。</a:t>
            </a:r>
          </a:p>
          <a:p>
            <a:pPr marL="171450" indent="-171450">
              <a:buFont typeface="Wingdings" panose="05000000000000000000" pitchFamily="2" charset="2"/>
              <a:buChar char="l"/>
            </a:pP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Action Input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：從用戶輸入中提取出需要的工具參數。</a:t>
            </a:r>
          </a:p>
          <a:p>
            <a:pPr marL="171450" indent="-171450">
              <a:buFont typeface="Wingdings" panose="05000000000000000000" pitchFamily="2" charset="2"/>
              <a:buChar char="l"/>
            </a:pP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Observation</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：觀察工具的結果。</a:t>
            </a:r>
          </a:p>
          <a:p>
            <a:pPr marL="171450" indent="-171450">
              <a:buFont typeface="Wingdings" panose="05000000000000000000" pitchFamily="2" charset="2"/>
              <a:buChar char="l"/>
            </a:pP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Final Answer</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：如果觀察結果足夠解答問題，就給出最終答案。</a:t>
            </a:r>
          </a:p>
          <a:p>
            <a:endParaRPr lang="en-US" altLang="zh-TW" sz="16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6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957A5B94-0D44-5587-FB86-10D6CD9291B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TW" sz="1400" b="1" spc="0" dirty="0" err="1">
                <a:solidFill>
                  <a:srgbClr val="D8D8D8">
                    <a:lumMod val="10000"/>
                  </a:srgbClr>
                </a:solidFill>
                <a:latin typeface="微軟正黑體" panose="020B0604030504040204" pitchFamily="34" charset="-120"/>
                <a:ea typeface="微軟正黑體" panose="020B0604030504040204" pitchFamily="34" charset="-120"/>
              </a:rPr>
              <a:t>ReAct</a:t>
            </a:r>
            <a:r>
              <a:rPr lang="zh-TW" altLang="en-US" sz="1400" b="1" spc="0"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1400" b="1" spc="0"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spc="0"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rPr>
              <a:t>推理 </a:t>
            </a:r>
            <a:r>
              <a:rPr lang="en-US" altLang="zh-TW" sz="1400" dirty="0">
                <a:solidFill>
                  <a:schemeClr val="accent6">
                    <a:lumMod val="10000"/>
                  </a:schemeClr>
                </a:solidFill>
              </a:rPr>
              <a:t>+</a:t>
            </a:r>
            <a:r>
              <a:rPr lang="zh-TW" altLang="en-US" sz="1400" dirty="0">
                <a:solidFill>
                  <a:schemeClr val="accent6">
                    <a:lumMod val="10000"/>
                  </a:schemeClr>
                </a:solidFill>
              </a:rPr>
              <a:t> 行動</a:t>
            </a:r>
            <a:endParaRPr lang="en-US" altLang="zh-TW" sz="1400" dirty="0">
              <a:solidFill>
                <a:schemeClr val="accent6">
                  <a:lumMod val="10000"/>
                </a:schemeClr>
              </a:solidFill>
            </a:endParaRPr>
          </a:p>
        </p:txBody>
      </p:sp>
      <p:pic>
        <p:nvPicPr>
          <p:cNvPr id="2" name="圖片 1">
            <a:extLst>
              <a:ext uri="{FF2B5EF4-FFF2-40B4-BE49-F238E27FC236}">
                <a16:creationId xmlns:a16="http://schemas.microsoft.com/office/drawing/2014/main" id="{8B1AFBE7-02C6-0E24-2590-C7FFE43AF87C}"/>
              </a:ext>
            </a:extLst>
          </p:cNvPr>
          <p:cNvPicPr>
            <a:picLocks noChangeAspect="1"/>
          </p:cNvPicPr>
          <p:nvPr/>
        </p:nvPicPr>
        <p:blipFill>
          <a:blip r:embed="rId2"/>
          <a:stretch>
            <a:fillRect/>
          </a:stretch>
        </p:blipFill>
        <p:spPr>
          <a:xfrm>
            <a:off x="5358905" y="1711325"/>
            <a:ext cx="6442572" cy="3819525"/>
          </a:xfrm>
          <a:prstGeom prst="rect">
            <a:avLst/>
          </a:prstGeom>
        </p:spPr>
      </p:pic>
      <p:pic>
        <p:nvPicPr>
          <p:cNvPr id="3" name="圖片 2">
            <a:extLst>
              <a:ext uri="{FF2B5EF4-FFF2-40B4-BE49-F238E27FC236}">
                <a16:creationId xmlns:a16="http://schemas.microsoft.com/office/drawing/2014/main" id="{6BE74B5E-C1BB-3C39-FD3A-464456015E3B}"/>
              </a:ext>
            </a:extLst>
          </p:cNvPr>
          <p:cNvPicPr>
            <a:picLocks noChangeAspect="1"/>
          </p:cNvPicPr>
          <p:nvPr/>
        </p:nvPicPr>
        <p:blipFill>
          <a:blip r:embed="rId3"/>
          <a:stretch>
            <a:fillRect/>
          </a:stretch>
        </p:blipFill>
        <p:spPr>
          <a:xfrm>
            <a:off x="1022908" y="3822287"/>
            <a:ext cx="3945474" cy="2356325"/>
          </a:xfrm>
          <a:prstGeom prst="rect">
            <a:avLst/>
          </a:prstGeom>
        </p:spPr>
      </p:pic>
      <p:sp>
        <p:nvSpPr>
          <p:cNvPr id="4" name="文字方塊 3">
            <a:extLst>
              <a:ext uri="{FF2B5EF4-FFF2-40B4-BE49-F238E27FC236}">
                <a16:creationId xmlns:a16="http://schemas.microsoft.com/office/drawing/2014/main" id="{B321FD23-027F-EE29-69AB-51BBC979AEFF}"/>
              </a:ext>
            </a:extLst>
          </p:cNvPr>
          <p:cNvSpPr txBox="1"/>
          <p:nvPr/>
        </p:nvSpPr>
        <p:spPr>
          <a:xfrm>
            <a:off x="7813428" y="1323459"/>
            <a:ext cx="1533525" cy="369332"/>
          </a:xfrm>
          <a:prstGeom prst="rect">
            <a:avLst/>
          </a:prstGeom>
          <a:noFill/>
        </p:spPr>
        <p:txBody>
          <a:bodyPr wrap="square">
            <a:spAutoFit/>
          </a:bodyPr>
          <a:lstStyle/>
          <a:p>
            <a:pPr algn="ctr"/>
            <a:r>
              <a:rPr lang="en-US" altLang="zh-TW" b="1" dirty="0">
                <a:solidFill>
                  <a:schemeClr val="accent6">
                    <a:lumMod val="10000"/>
                  </a:schemeClr>
                </a:solidFill>
              </a:rPr>
              <a:t>Observation</a:t>
            </a:r>
            <a:endParaRPr lang="zh-TW" altLang="en-US" b="1" dirty="0">
              <a:solidFill>
                <a:schemeClr val="accent6">
                  <a:lumMod val="10000"/>
                </a:schemeClr>
              </a:solidFill>
            </a:endParaRPr>
          </a:p>
        </p:txBody>
      </p:sp>
      <p:sp>
        <p:nvSpPr>
          <p:cNvPr id="7" name="文字方塊 6">
            <a:extLst>
              <a:ext uri="{FF2B5EF4-FFF2-40B4-BE49-F238E27FC236}">
                <a16:creationId xmlns:a16="http://schemas.microsoft.com/office/drawing/2014/main" id="{34D9511B-AA79-242E-5DEB-3851FF31D88B}"/>
              </a:ext>
            </a:extLst>
          </p:cNvPr>
          <p:cNvSpPr txBox="1"/>
          <p:nvPr/>
        </p:nvSpPr>
        <p:spPr>
          <a:xfrm>
            <a:off x="9927978" y="2171184"/>
            <a:ext cx="1533525" cy="369332"/>
          </a:xfrm>
          <a:prstGeom prst="rect">
            <a:avLst/>
          </a:prstGeom>
          <a:noFill/>
        </p:spPr>
        <p:txBody>
          <a:bodyPr wrap="square">
            <a:spAutoFit/>
          </a:bodyPr>
          <a:lstStyle/>
          <a:p>
            <a:pPr algn="ctr"/>
            <a:r>
              <a:rPr lang="en-US" altLang="zh-TW" b="1" dirty="0">
                <a:solidFill>
                  <a:schemeClr val="accent6">
                    <a:lumMod val="10000"/>
                  </a:schemeClr>
                </a:solidFill>
              </a:rPr>
              <a:t>Thought</a:t>
            </a:r>
            <a:endParaRPr lang="zh-TW" altLang="en-US" b="1" dirty="0">
              <a:solidFill>
                <a:schemeClr val="accent6">
                  <a:lumMod val="10000"/>
                </a:schemeClr>
              </a:solidFill>
            </a:endParaRPr>
          </a:p>
        </p:txBody>
      </p:sp>
      <p:sp>
        <p:nvSpPr>
          <p:cNvPr id="12" name="文字方塊 11">
            <a:extLst>
              <a:ext uri="{FF2B5EF4-FFF2-40B4-BE49-F238E27FC236}">
                <a16:creationId xmlns:a16="http://schemas.microsoft.com/office/drawing/2014/main" id="{5E9A864E-D87E-7938-D4BB-42DE79D716F1}"/>
              </a:ext>
            </a:extLst>
          </p:cNvPr>
          <p:cNvSpPr txBox="1"/>
          <p:nvPr/>
        </p:nvSpPr>
        <p:spPr>
          <a:xfrm>
            <a:off x="9494592" y="4846668"/>
            <a:ext cx="2697408" cy="1200329"/>
          </a:xfrm>
          <a:prstGeom prst="rect">
            <a:avLst/>
          </a:prstGeom>
          <a:noFill/>
        </p:spPr>
        <p:txBody>
          <a:bodyPr wrap="squar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Agent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流程：</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dirty="0">
                <a:solidFill>
                  <a:srgbClr val="0070C0"/>
                </a:solidFill>
                <a:latin typeface="微軟正黑體" panose="020B0604030504040204" pitchFamily="34" charset="-120"/>
                <a:ea typeface="微軟正黑體" panose="020B0604030504040204" pitchFamily="34" charset="-120"/>
              </a:rPr>
              <a:t>Step1 </a:t>
            </a:r>
            <a:r>
              <a:rPr lang="zh-TW" altLang="en-US" sz="1200" b="1" dirty="0">
                <a:solidFill>
                  <a:srgbClr val="0070C0"/>
                </a:solidFill>
                <a:latin typeface="微軟正黑體" panose="020B0604030504040204" pitchFamily="34" charset="-120"/>
                <a:ea typeface="微軟正黑體" panose="020B0604030504040204" pitchFamily="34" charset="-120"/>
              </a:rPr>
              <a:t>從用戶問題中提取工具參數 </a:t>
            </a:r>
            <a:r>
              <a:rPr lang="en-US" altLang="zh-TW" sz="1200" b="1" dirty="0">
                <a:solidFill>
                  <a:srgbClr val="0070C0"/>
                </a:solidFill>
                <a:latin typeface="微軟正黑體" panose="020B0604030504040204" pitchFamily="34" charset="-120"/>
                <a:ea typeface="微軟正黑體" panose="020B0604030504040204" pitchFamily="34" charset="-120"/>
              </a:rPr>
              <a:t>Step2 </a:t>
            </a:r>
            <a:r>
              <a:rPr lang="zh-TW" altLang="en-US" sz="1200" b="1" dirty="0">
                <a:solidFill>
                  <a:srgbClr val="0070C0"/>
                </a:solidFill>
                <a:latin typeface="微軟正黑體" panose="020B0604030504040204" pitchFamily="34" charset="-120"/>
                <a:ea typeface="微軟正黑體" panose="020B0604030504040204" pitchFamily="34" charset="-120"/>
              </a:rPr>
              <a:t>執行工具 </a:t>
            </a:r>
            <a:r>
              <a:rPr lang="en-US" altLang="zh-TW" sz="1200" b="1" dirty="0">
                <a:solidFill>
                  <a:srgbClr val="0070C0"/>
                </a:solidFill>
                <a:latin typeface="微軟正黑體" panose="020B0604030504040204" pitchFamily="34" charset="-120"/>
                <a:ea typeface="微軟正黑體" panose="020B0604030504040204" pitchFamily="34" charset="-120"/>
              </a:rPr>
              <a:t>(call function)</a:t>
            </a:r>
            <a:endParaRPr lang="zh-TW" altLang="en-US" sz="1200" b="1" dirty="0">
              <a:solidFill>
                <a:srgbClr val="0070C0"/>
              </a:solidFill>
              <a:latin typeface="微軟正黑體" panose="020B0604030504040204" pitchFamily="34" charset="-120"/>
              <a:ea typeface="微軟正黑體" panose="020B0604030504040204" pitchFamily="34" charset="-120"/>
            </a:endParaRPr>
          </a:p>
          <a:p>
            <a:r>
              <a:rPr lang="en-US" altLang="zh-TW" sz="1200" b="1" dirty="0">
                <a:solidFill>
                  <a:srgbClr val="0070C0"/>
                </a:solidFill>
                <a:latin typeface="微軟正黑體" panose="020B0604030504040204" pitchFamily="34" charset="-120"/>
                <a:ea typeface="微軟正黑體" panose="020B0604030504040204" pitchFamily="34" charset="-120"/>
              </a:rPr>
              <a:t>Step3 </a:t>
            </a:r>
            <a:r>
              <a:rPr lang="zh-TW" altLang="en-US" sz="1200" b="1" dirty="0">
                <a:solidFill>
                  <a:srgbClr val="0070C0"/>
                </a:solidFill>
                <a:latin typeface="微軟正黑體" panose="020B0604030504040204" pitchFamily="34" charset="-120"/>
                <a:ea typeface="微軟正黑體" panose="020B0604030504040204" pitchFamily="34" charset="-120"/>
              </a:rPr>
              <a:t>觀察工具輸出 </a:t>
            </a:r>
          </a:p>
          <a:p>
            <a:r>
              <a:rPr lang="en-US" altLang="zh-TW" sz="1200" b="1" dirty="0">
                <a:solidFill>
                  <a:srgbClr val="0070C0"/>
                </a:solidFill>
                <a:latin typeface="微軟正黑體" panose="020B0604030504040204" pitchFamily="34" charset="-120"/>
                <a:ea typeface="微軟正黑體" panose="020B0604030504040204" pitchFamily="34" charset="-120"/>
              </a:rPr>
              <a:t>Step4 </a:t>
            </a:r>
            <a:r>
              <a:rPr lang="zh-TW" altLang="en-US" sz="1200" b="1" dirty="0">
                <a:solidFill>
                  <a:srgbClr val="0070C0"/>
                </a:solidFill>
                <a:latin typeface="微軟正黑體" panose="020B0604030504040204" pitchFamily="34" charset="-120"/>
                <a:ea typeface="微軟正黑體" panose="020B0604030504040204" pitchFamily="34" charset="-120"/>
              </a:rPr>
              <a:t>重複直到問題解決</a:t>
            </a:r>
          </a:p>
        </p:txBody>
      </p:sp>
      <p:sp>
        <p:nvSpPr>
          <p:cNvPr id="13" name="橢圓 12">
            <a:extLst>
              <a:ext uri="{FF2B5EF4-FFF2-40B4-BE49-F238E27FC236}">
                <a16:creationId xmlns:a16="http://schemas.microsoft.com/office/drawing/2014/main" id="{1726F546-60CE-48A9-364A-7CCB116877C2}"/>
              </a:ext>
            </a:extLst>
          </p:cNvPr>
          <p:cNvSpPr/>
          <p:nvPr/>
        </p:nvSpPr>
        <p:spPr>
          <a:xfrm>
            <a:off x="7439027" y="1340768"/>
            <a:ext cx="370557" cy="3705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1</a:t>
            </a:r>
            <a:endParaRPr lang="zh-TW" altLang="en-US" dirty="0">
              <a:solidFill>
                <a:schemeClr val="accent6">
                  <a:lumMod val="10000"/>
                </a:schemeClr>
              </a:solidFill>
            </a:endParaRPr>
          </a:p>
        </p:txBody>
      </p:sp>
      <p:sp>
        <p:nvSpPr>
          <p:cNvPr id="14" name="橢圓 13">
            <a:extLst>
              <a:ext uri="{FF2B5EF4-FFF2-40B4-BE49-F238E27FC236}">
                <a16:creationId xmlns:a16="http://schemas.microsoft.com/office/drawing/2014/main" id="{AAACFB65-2B6A-E744-199F-56561945A6E2}"/>
              </a:ext>
            </a:extLst>
          </p:cNvPr>
          <p:cNvSpPr/>
          <p:nvPr/>
        </p:nvSpPr>
        <p:spPr>
          <a:xfrm>
            <a:off x="9829802" y="2161247"/>
            <a:ext cx="370557" cy="3705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2</a:t>
            </a:r>
            <a:endParaRPr lang="zh-TW" altLang="en-US" dirty="0">
              <a:solidFill>
                <a:schemeClr val="accent6">
                  <a:lumMod val="10000"/>
                </a:schemeClr>
              </a:solidFill>
            </a:endParaRPr>
          </a:p>
        </p:txBody>
      </p:sp>
      <p:sp>
        <p:nvSpPr>
          <p:cNvPr id="15" name="橢圓 14">
            <a:extLst>
              <a:ext uri="{FF2B5EF4-FFF2-40B4-BE49-F238E27FC236}">
                <a16:creationId xmlns:a16="http://schemas.microsoft.com/office/drawing/2014/main" id="{3F604C54-C4BB-1625-5B77-325F0C6BCF44}"/>
              </a:ext>
            </a:extLst>
          </p:cNvPr>
          <p:cNvSpPr/>
          <p:nvPr/>
        </p:nvSpPr>
        <p:spPr>
          <a:xfrm>
            <a:off x="7809584" y="3843596"/>
            <a:ext cx="370557" cy="3705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10000"/>
                  </a:schemeClr>
                </a:solidFill>
              </a:rPr>
              <a:t>3</a:t>
            </a:r>
            <a:endParaRPr lang="zh-TW" altLang="en-US" dirty="0">
              <a:solidFill>
                <a:schemeClr val="accent6">
                  <a:lumMod val="10000"/>
                </a:schemeClr>
              </a:solidFill>
            </a:endParaRPr>
          </a:p>
        </p:txBody>
      </p:sp>
      <p:sp>
        <p:nvSpPr>
          <p:cNvPr id="16" name="矩形: 圓角 15">
            <a:extLst>
              <a:ext uri="{FF2B5EF4-FFF2-40B4-BE49-F238E27FC236}">
                <a16:creationId xmlns:a16="http://schemas.microsoft.com/office/drawing/2014/main" id="{AAF1A11E-A6F3-AB75-29A8-1FB8050AAA96}"/>
              </a:ext>
            </a:extLst>
          </p:cNvPr>
          <p:cNvSpPr/>
          <p:nvPr/>
        </p:nvSpPr>
        <p:spPr>
          <a:xfrm>
            <a:off x="2079470" y="3731553"/>
            <a:ext cx="2825905" cy="2526372"/>
          </a:xfrm>
          <a:prstGeom prst="roundRect">
            <a:avLst>
              <a:gd name="adj" fmla="val 4988"/>
            </a:avLst>
          </a:prstGeom>
          <a:noFill/>
          <a:ln w="28575">
            <a:solidFill>
              <a:srgbClr val="1B769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箭號: 向右 17">
            <a:extLst>
              <a:ext uri="{FF2B5EF4-FFF2-40B4-BE49-F238E27FC236}">
                <a16:creationId xmlns:a16="http://schemas.microsoft.com/office/drawing/2014/main" id="{BF82849D-BE42-3E82-C939-11C11B036E13}"/>
              </a:ext>
            </a:extLst>
          </p:cNvPr>
          <p:cNvSpPr/>
          <p:nvPr/>
        </p:nvSpPr>
        <p:spPr>
          <a:xfrm>
            <a:off x="4651481" y="3981941"/>
            <a:ext cx="619125" cy="328871"/>
          </a:xfrm>
          <a:prstGeom prst="rightArrow">
            <a:avLst/>
          </a:prstGeom>
          <a:solidFill>
            <a:srgbClr val="1B769B"/>
          </a:solidFill>
          <a:ln>
            <a:solidFill>
              <a:srgbClr val="1B76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354237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E159A83D-716E-3CC0-514E-BE6C15A32A3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Agent</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1" name="標題 1">
            <a:extLst>
              <a:ext uri="{FF2B5EF4-FFF2-40B4-BE49-F238E27FC236}">
                <a16:creationId xmlns:a16="http://schemas.microsoft.com/office/drawing/2014/main" id="{E5E4D80C-92B6-F5C9-7DA0-7BE088CC25D3}"/>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err="1">
                <a:solidFill>
                  <a:srgbClr val="D8D8D8">
                    <a:lumMod val="10000"/>
                  </a:srgbClr>
                </a:solidFill>
                <a:latin typeface="微軟正黑體" panose="020B0604030504040204" pitchFamily="34" charset="-120"/>
                <a:ea typeface="微軟正黑體" panose="020B0604030504040204" pitchFamily="34" charset="-120"/>
              </a:rPr>
              <a:t>ReAct</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Prompt </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範例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by pseudocode</a:t>
            </a:r>
          </a:p>
        </p:txBody>
      </p:sp>
      <p:sp>
        <p:nvSpPr>
          <p:cNvPr id="6" name="矩形 5">
            <a:extLst>
              <a:ext uri="{FF2B5EF4-FFF2-40B4-BE49-F238E27FC236}">
                <a16:creationId xmlns:a16="http://schemas.microsoft.com/office/drawing/2014/main" id="{957A5B94-0D44-5587-FB86-10D6CD9291B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TW" sz="1400" b="1" spc="0" dirty="0" err="1">
                <a:solidFill>
                  <a:srgbClr val="D8D8D8">
                    <a:lumMod val="10000"/>
                  </a:srgbClr>
                </a:solidFill>
                <a:latin typeface="微軟正黑體" panose="020B0604030504040204" pitchFamily="34" charset="-120"/>
                <a:ea typeface="微軟正黑體" panose="020B0604030504040204" pitchFamily="34" charset="-120"/>
              </a:rPr>
              <a:t>ReAct</a:t>
            </a:r>
            <a:r>
              <a:rPr lang="zh-TW" altLang="en-US" sz="1400" b="1" spc="0"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1400" b="1" spc="0"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spc="0"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rPr>
              <a:t>推理 </a:t>
            </a:r>
            <a:r>
              <a:rPr lang="en-US" altLang="zh-TW" sz="1400" dirty="0">
                <a:solidFill>
                  <a:schemeClr val="accent6">
                    <a:lumMod val="10000"/>
                  </a:schemeClr>
                </a:solidFill>
              </a:rPr>
              <a:t>+</a:t>
            </a:r>
            <a:r>
              <a:rPr lang="zh-TW" altLang="en-US" sz="1400" dirty="0">
                <a:solidFill>
                  <a:schemeClr val="accent6">
                    <a:lumMod val="10000"/>
                  </a:schemeClr>
                </a:solidFill>
              </a:rPr>
              <a:t> 行動</a:t>
            </a:r>
            <a:endParaRPr lang="en-US" altLang="zh-TW" sz="1400" dirty="0">
              <a:solidFill>
                <a:schemeClr val="accent6">
                  <a:lumMod val="10000"/>
                </a:schemeClr>
              </a:solidFill>
            </a:endParaRPr>
          </a:p>
        </p:txBody>
      </p:sp>
      <p:pic>
        <p:nvPicPr>
          <p:cNvPr id="9" name="圖片 8">
            <a:extLst>
              <a:ext uri="{FF2B5EF4-FFF2-40B4-BE49-F238E27FC236}">
                <a16:creationId xmlns:a16="http://schemas.microsoft.com/office/drawing/2014/main" id="{B94594B5-1B57-1986-8797-E5073AA6776F}"/>
              </a:ext>
            </a:extLst>
          </p:cNvPr>
          <p:cNvPicPr>
            <a:picLocks noChangeAspect="1"/>
          </p:cNvPicPr>
          <p:nvPr/>
        </p:nvPicPr>
        <p:blipFill>
          <a:blip r:embed="rId2"/>
          <a:stretch>
            <a:fillRect/>
          </a:stretch>
        </p:blipFill>
        <p:spPr>
          <a:xfrm>
            <a:off x="757641" y="1380839"/>
            <a:ext cx="4642198" cy="3143536"/>
          </a:xfrm>
          <a:prstGeom prst="rect">
            <a:avLst/>
          </a:prstGeom>
        </p:spPr>
      </p:pic>
      <p:pic>
        <p:nvPicPr>
          <p:cNvPr id="19" name="圖片 18">
            <a:extLst>
              <a:ext uri="{FF2B5EF4-FFF2-40B4-BE49-F238E27FC236}">
                <a16:creationId xmlns:a16="http://schemas.microsoft.com/office/drawing/2014/main" id="{49F4EAB6-C587-DBBF-7082-1834FB135B8D}"/>
              </a:ext>
            </a:extLst>
          </p:cNvPr>
          <p:cNvPicPr>
            <a:picLocks noChangeAspect="1"/>
          </p:cNvPicPr>
          <p:nvPr/>
        </p:nvPicPr>
        <p:blipFill>
          <a:blip r:embed="rId3"/>
          <a:stretch>
            <a:fillRect/>
          </a:stretch>
        </p:blipFill>
        <p:spPr>
          <a:xfrm>
            <a:off x="757641" y="5053905"/>
            <a:ext cx="3132882" cy="846511"/>
          </a:xfrm>
          <a:prstGeom prst="rect">
            <a:avLst/>
          </a:prstGeom>
        </p:spPr>
      </p:pic>
      <p:pic>
        <p:nvPicPr>
          <p:cNvPr id="21" name="圖片 20">
            <a:extLst>
              <a:ext uri="{FF2B5EF4-FFF2-40B4-BE49-F238E27FC236}">
                <a16:creationId xmlns:a16="http://schemas.microsoft.com/office/drawing/2014/main" id="{AE3E2A9B-663C-C45D-A63F-0260185352DB}"/>
              </a:ext>
            </a:extLst>
          </p:cNvPr>
          <p:cNvPicPr>
            <a:picLocks noChangeAspect="1"/>
          </p:cNvPicPr>
          <p:nvPr/>
        </p:nvPicPr>
        <p:blipFill>
          <a:blip r:embed="rId4"/>
          <a:stretch>
            <a:fillRect/>
          </a:stretch>
        </p:blipFill>
        <p:spPr>
          <a:xfrm>
            <a:off x="6857999" y="1380839"/>
            <a:ext cx="4958201" cy="4100485"/>
          </a:xfrm>
          <a:prstGeom prst="rect">
            <a:avLst/>
          </a:prstGeom>
        </p:spPr>
      </p:pic>
      <p:pic>
        <p:nvPicPr>
          <p:cNvPr id="23" name="圖片 22">
            <a:extLst>
              <a:ext uri="{FF2B5EF4-FFF2-40B4-BE49-F238E27FC236}">
                <a16:creationId xmlns:a16="http://schemas.microsoft.com/office/drawing/2014/main" id="{3650000C-7E73-142F-B27A-F0C989AE761C}"/>
              </a:ext>
            </a:extLst>
          </p:cNvPr>
          <p:cNvPicPr>
            <a:picLocks noChangeAspect="1"/>
          </p:cNvPicPr>
          <p:nvPr/>
        </p:nvPicPr>
        <p:blipFill>
          <a:blip r:embed="rId5"/>
          <a:stretch>
            <a:fillRect/>
          </a:stretch>
        </p:blipFill>
        <p:spPr>
          <a:xfrm>
            <a:off x="6857999" y="5585813"/>
            <a:ext cx="3562385" cy="746813"/>
          </a:xfrm>
          <a:prstGeom prst="rect">
            <a:avLst/>
          </a:prstGeom>
        </p:spPr>
      </p:pic>
      <p:sp>
        <p:nvSpPr>
          <p:cNvPr id="25" name="箭號: 弧形左彎 24">
            <a:extLst>
              <a:ext uri="{FF2B5EF4-FFF2-40B4-BE49-F238E27FC236}">
                <a16:creationId xmlns:a16="http://schemas.microsoft.com/office/drawing/2014/main" id="{4E8E08FE-2082-7B78-93EC-1D0F37DCBE4B}"/>
              </a:ext>
            </a:extLst>
          </p:cNvPr>
          <p:cNvSpPr/>
          <p:nvPr/>
        </p:nvSpPr>
        <p:spPr>
          <a:xfrm flipH="1">
            <a:off x="259758" y="3724276"/>
            <a:ext cx="676275" cy="1918094"/>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文字方塊 1">
            <a:extLst>
              <a:ext uri="{FF2B5EF4-FFF2-40B4-BE49-F238E27FC236}">
                <a16:creationId xmlns:a16="http://schemas.microsoft.com/office/drawing/2014/main" id="{19A79B00-9172-63C8-292E-D0BB6C04EBBA}"/>
              </a:ext>
            </a:extLst>
          </p:cNvPr>
          <p:cNvSpPr txBox="1"/>
          <p:nvPr/>
        </p:nvSpPr>
        <p:spPr>
          <a:xfrm>
            <a:off x="3473246" y="4006212"/>
            <a:ext cx="1764100" cy="369332"/>
          </a:xfrm>
          <a:prstGeom prst="rect">
            <a:avLst/>
          </a:prstGeom>
          <a:solidFill>
            <a:srgbClr val="FFC000"/>
          </a:solidFill>
        </p:spPr>
        <p:txBody>
          <a:bodyPr wrap="square">
            <a:spAutoFit/>
          </a:bodyPr>
          <a:lstStyle/>
          <a:p>
            <a:r>
              <a:rPr lang="en-US" altLang="zh-TW" b="1" dirty="0">
                <a:solidFill>
                  <a:schemeClr val="accent6">
                    <a:lumMod val="10000"/>
                  </a:schemeClr>
                </a:solidFill>
              </a:rPr>
              <a:t>Prompt iter1</a:t>
            </a:r>
          </a:p>
        </p:txBody>
      </p:sp>
      <p:sp>
        <p:nvSpPr>
          <p:cNvPr id="3" name="文字方塊 2">
            <a:extLst>
              <a:ext uri="{FF2B5EF4-FFF2-40B4-BE49-F238E27FC236}">
                <a16:creationId xmlns:a16="http://schemas.microsoft.com/office/drawing/2014/main" id="{13EE5218-2FDF-0F34-5C21-1B6B95879F77}"/>
              </a:ext>
            </a:extLst>
          </p:cNvPr>
          <p:cNvSpPr txBox="1"/>
          <p:nvPr/>
        </p:nvSpPr>
        <p:spPr>
          <a:xfrm>
            <a:off x="3008472" y="5620576"/>
            <a:ext cx="1858803" cy="369332"/>
          </a:xfrm>
          <a:prstGeom prst="rect">
            <a:avLst/>
          </a:prstGeom>
          <a:solidFill>
            <a:srgbClr val="FFC000"/>
          </a:solidFill>
        </p:spPr>
        <p:txBody>
          <a:bodyPr wrap="square">
            <a:spAutoFit/>
          </a:bodyPr>
          <a:lstStyle/>
          <a:p>
            <a:r>
              <a:rPr lang="en-US" altLang="zh-TW" b="1" dirty="0">
                <a:solidFill>
                  <a:schemeClr val="accent6">
                    <a:lumMod val="10000"/>
                  </a:schemeClr>
                </a:solidFill>
              </a:rPr>
              <a:t>LLM response</a:t>
            </a:r>
          </a:p>
        </p:txBody>
      </p:sp>
      <p:sp>
        <p:nvSpPr>
          <p:cNvPr id="4" name="文字方塊 3">
            <a:extLst>
              <a:ext uri="{FF2B5EF4-FFF2-40B4-BE49-F238E27FC236}">
                <a16:creationId xmlns:a16="http://schemas.microsoft.com/office/drawing/2014/main" id="{55CEE7B1-DF1D-0C59-66D9-E6315C4E5DD1}"/>
              </a:ext>
            </a:extLst>
          </p:cNvPr>
          <p:cNvSpPr txBox="1"/>
          <p:nvPr/>
        </p:nvSpPr>
        <p:spPr>
          <a:xfrm>
            <a:off x="9571197" y="6029683"/>
            <a:ext cx="1858803" cy="369332"/>
          </a:xfrm>
          <a:prstGeom prst="rect">
            <a:avLst/>
          </a:prstGeom>
          <a:solidFill>
            <a:srgbClr val="FFC000"/>
          </a:solidFill>
        </p:spPr>
        <p:txBody>
          <a:bodyPr wrap="square">
            <a:spAutoFit/>
          </a:bodyPr>
          <a:lstStyle/>
          <a:p>
            <a:r>
              <a:rPr lang="en-US" altLang="zh-TW" b="1" dirty="0">
                <a:solidFill>
                  <a:schemeClr val="accent6">
                    <a:lumMod val="10000"/>
                  </a:schemeClr>
                </a:solidFill>
              </a:rPr>
              <a:t>LLM response</a:t>
            </a:r>
          </a:p>
        </p:txBody>
      </p:sp>
      <p:sp>
        <p:nvSpPr>
          <p:cNvPr id="5" name="文字方塊 4">
            <a:extLst>
              <a:ext uri="{FF2B5EF4-FFF2-40B4-BE49-F238E27FC236}">
                <a16:creationId xmlns:a16="http://schemas.microsoft.com/office/drawing/2014/main" id="{9991D611-7C56-B7AD-2B42-EDCBC37073A2}"/>
              </a:ext>
            </a:extLst>
          </p:cNvPr>
          <p:cNvSpPr txBox="1"/>
          <p:nvPr/>
        </p:nvSpPr>
        <p:spPr>
          <a:xfrm>
            <a:off x="9923075" y="4965899"/>
            <a:ext cx="1764100" cy="369332"/>
          </a:xfrm>
          <a:prstGeom prst="rect">
            <a:avLst/>
          </a:prstGeom>
          <a:solidFill>
            <a:srgbClr val="FFC000"/>
          </a:solidFill>
        </p:spPr>
        <p:txBody>
          <a:bodyPr wrap="square">
            <a:spAutoFit/>
          </a:bodyPr>
          <a:lstStyle/>
          <a:p>
            <a:r>
              <a:rPr lang="en-US" altLang="zh-TW" b="1" dirty="0">
                <a:solidFill>
                  <a:schemeClr val="accent6">
                    <a:lumMod val="10000"/>
                  </a:schemeClr>
                </a:solidFill>
              </a:rPr>
              <a:t>Prompt iter2</a:t>
            </a:r>
          </a:p>
        </p:txBody>
      </p:sp>
      <p:sp>
        <p:nvSpPr>
          <p:cNvPr id="7" name="矩形 6">
            <a:extLst>
              <a:ext uri="{FF2B5EF4-FFF2-40B4-BE49-F238E27FC236}">
                <a16:creationId xmlns:a16="http://schemas.microsoft.com/office/drawing/2014/main" id="{216060D4-35C5-C1F9-69EE-4ED0BCF5A35E}"/>
              </a:ext>
            </a:extLst>
          </p:cNvPr>
          <p:cNvSpPr/>
          <p:nvPr/>
        </p:nvSpPr>
        <p:spPr>
          <a:xfrm>
            <a:off x="1150554" y="3897941"/>
            <a:ext cx="1523998" cy="49112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594AF006-A1D0-E529-69EA-18162F07CF89}"/>
              </a:ext>
            </a:extLst>
          </p:cNvPr>
          <p:cNvSpPr/>
          <p:nvPr/>
        </p:nvSpPr>
        <p:spPr>
          <a:xfrm>
            <a:off x="7282067" y="4434120"/>
            <a:ext cx="1985757" cy="87130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弧形左彎 12">
            <a:extLst>
              <a:ext uri="{FF2B5EF4-FFF2-40B4-BE49-F238E27FC236}">
                <a16:creationId xmlns:a16="http://schemas.microsoft.com/office/drawing/2014/main" id="{7A005E38-BEE2-1A92-3BCD-59FE615856F0}"/>
              </a:ext>
            </a:extLst>
          </p:cNvPr>
          <p:cNvSpPr/>
          <p:nvPr/>
        </p:nvSpPr>
        <p:spPr>
          <a:xfrm flipH="1">
            <a:off x="6335889" y="4296255"/>
            <a:ext cx="676275" cy="1918094"/>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箭號: 彎曲 13">
            <a:extLst>
              <a:ext uri="{FF2B5EF4-FFF2-40B4-BE49-F238E27FC236}">
                <a16:creationId xmlns:a16="http://schemas.microsoft.com/office/drawing/2014/main" id="{3292FD42-D3B8-39AC-F7C0-D5D02C8DFDC9}"/>
              </a:ext>
            </a:extLst>
          </p:cNvPr>
          <p:cNvSpPr/>
          <p:nvPr/>
        </p:nvSpPr>
        <p:spPr>
          <a:xfrm rot="16200000" flipV="1">
            <a:off x="3981743" y="3416827"/>
            <a:ext cx="2025089" cy="2203425"/>
          </a:xfrm>
          <a:prstGeom prst="bentArrow">
            <a:avLst>
              <a:gd name="adj1" fmla="val 9949"/>
              <a:gd name="adj2" fmla="val 10890"/>
              <a:gd name="adj3" fmla="val 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箭號: 彎曲 14">
            <a:extLst>
              <a:ext uri="{FF2B5EF4-FFF2-40B4-BE49-F238E27FC236}">
                <a16:creationId xmlns:a16="http://schemas.microsoft.com/office/drawing/2014/main" id="{4AE93516-2A80-5EF8-A266-C73D8537AEF8}"/>
              </a:ext>
            </a:extLst>
          </p:cNvPr>
          <p:cNvSpPr/>
          <p:nvPr/>
        </p:nvSpPr>
        <p:spPr>
          <a:xfrm>
            <a:off x="5772989" y="2619396"/>
            <a:ext cx="1019174" cy="895340"/>
          </a:xfrm>
          <a:prstGeom prst="bentArrow">
            <a:avLst>
              <a:gd name="adj1" fmla="val 22872"/>
              <a:gd name="adj2" fmla="val 25000"/>
              <a:gd name="adj3" fmla="val 25000"/>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025288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E159A83D-716E-3CC0-514E-BE6C15A32A3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Agent</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1" name="標題 1">
            <a:extLst>
              <a:ext uri="{FF2B5EF4-FFF2-40B4-BE49-F238E27FC236}">
                <a16:creationId xmlns:a16="http://schemas.microsoft.com/office/drawing/2014/main" id="{E5E4D80C-92B6-F5C9-7DA0-7BE088CC25D3}"/>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實現 </a:t>
            </a:r>
            <a:r>
              <a:rPr lang="en-US" altLang="zh-TW" sz="3200" b="1" spc="0" dirty="0" err="1">
                <a:solidFill>
                  <a:srgbClr val="D8D8D8">
                    <a:lumMod val="10000"/>
                  </a:srgbClr>
                </a:solidFill>
                <a:latin typeface="微軟正黑體" panose="020B0604030504040204" pitchFamily="34" charset="-120"/>
                <a:ea typeface="微軟正黑體" panose="020B0604030504040204" pitchFamily="34" charset="-120"/>
              </a:rPr>
              <a:t>ReAct</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 OpenAI Function calling</a:t>
            </a:r>
            <a:endParaRPr lang="zh-TW" altLang="en-US" sz="3200" b="1" spc="0" dirty="0">
              <a:solidFill>
                <a:srgbClr val="D8D8D8">
                  <a:lumMod val="10000"/>
                </a:srgbClr>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957A5B94-0D44-5587-FB86-10D6CD9291B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b="1" dirty="0">
                <a:solidFill>
                  <a:schemeClr val="accent6">
                    <a:lumMod val="10000"/>
                  </a:schemeClr>
                </a:solidFill>
              </a:rPr>
              <a:t>OpenAI </a:t>
            </a:r>
            <a:r>
              <a:rPr lang="zh-TW" altLang="en-US" sz="1400" b="1" dirty="0">
                <a:solidFill>
                  <a:schemeClr val="accent6">
                    <a:lumMod val="10000"/>
                  </a:schemeClr>
                </a:solidFill>
              </a:rPr>
              <a:t>的 </a:t>
            </a:r>
            <a:r>
              <a:rPr lang="en-US" altLang="zh-TW" sz="1400" b="1" dirty="0">
                <a:solidFill>
                  <a:schemeClr val="accent6">
                    <a:lumMod val="10000"/>
                  </a:schemeClr>
                </a:solidFill>
              </a:rPr>
              <a:t>Function Calling </a:t>
            </a:r>
            <a:r>
              <a:rPr lang="zh-TW" altLang="en-US" sz="1400" b="1" dirty="0">
                <a:solidFill>
                  <a:schemeClr val="accent6">
                    <a:lumMod val="10000"/>
                  </a:schemeClr>
                </a:solidFill>
              </a:rPr>
              <a:t>是個專門用來串接外部工具的功能</a:t>
            </a:r>
          </a:p>
        </p:txBody>
      </p:sp>
      <p:pic>
        <p:nvPicPr>
          <p:cNvPr id="12" name="圖片 11">
            <a:extLst>
              <a:ext uri="{FF2B5EF4-FFF2-40B4-BE49-F238E27FC236}">
                <a16:creationId xmlns:a16="http://schemas.microsoft.com/office/drawing/2014/main" id="{66E9B3D8-C3C4-BA81-7B19-06D661BE58CB}"/>
              </a:ext>
            </a:extLst>
          </p:cNvPr>
          <p:cNvPicPr>
            <a:picLocks noChangeAspect="1"/>
          </p:cNvPicPr>
          <p:nvPr/>
        </p:nvPicPr>
        <p:blipFill>
          <a:blip r:embed="rId2"/>
          <a:stretch>
            <a:fillRect/>
          </a:stretch>
        </p:blipFill>
        <p:spPr>
          <a:xfrm>
            <a:off x="5981700" y="3137530"/>
            <a:ext cx="6103018" cy="1687096"/>
          </a:xfrm>
          <a:prstGeom prst="rect">
            <a:avLst/>
          </a:prstGeom>
        </p:spPr>
      </p:pic>
      <p:sp>
        <p:nvSpPr>
          <p:cNvPr id="14" name="文字方塊 13">
            <a:extLst>
              <a:ext uri="{FF2B5EF4-FFF2-40B4-BE49-F238E27FC236}">
                <a16:creationId xmlns:a16="http://schemas.microsoft.com/office/drawing/2014/main" id="{0509D0A4-6461-49DF-6E10-D4EFF221DB67}"/>
              </a:ext>
            </a:extLst>
          </p:cNvPr>
          <p:cNvSpPr txBox="1"/>
          <p:nvPr/>
        </p:nvSpPr>
        <p:spPr>
          <a:xfrm>
            <a:off x="7065169" y="1798659"/>
            <a:ext cx="4069556" cy="369332"/>
          </a:xfrm>
          <a:prstGeom prst="rect">
            <a:avLst/>
          </a:prstGeom>
          <a:noFill/>
        </p:spPr>
        <p:txBody>
          <a:bodyPr wrap="square">
            <a:spAutoFit/>
          </a:bodyPr>
          <a:lstStyle/>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Chat Function Calling</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Flow Chart</a:t>
            </a:r>
            <a:endParaRPr lang="zh-TW" altLang="en-US" b="1"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ED243205-54EF-04E3-6D2B-1E3C1D563957}"/>
              </a:ext>
            </a:extLst>
          </p:cNvPr>
          <p:cNvSpPr txBox="1"/>
          <p:nvPr/>
        </p:nvSpPr>
        <p:spPr>
          <a:xfrm>
            <a:off x="5981700" y="2245146"/>
            <a:ext cx="6110286" cy="646331"/>
          </a:xfrm>
          <a:prstGeom prst="rect">
            <a:avLst/>
          </a:prstGeom>
          <a:solidFill>
            <a:srgbClr val="FFC000"/>
          </a:solidFill>
        </p:spPr>
        <p:txBody>
          <a:bodyPr wrap="square">
            <a:spAutoFit/>
          </a:bodyPr>
          <a:lstStyle/>
          <a:p>
            <a:r>
              <a:rPr lang="zh-TW" altLang="en-US" sz="1200" b="0" i="0" dirty="0">
                <a:solidFill>
                  <a:srgbClr val="2C3E50"/>
                </a:solidFill>
                <a:effectLst/>
                <a:latin typeface="微軟正黑體" panose="020B0604030504040204" pitchFamily="34" charset="-120"/>
                <a:ea typeface="微軟正黑體" panose="020B0604030504040204" pitchFamily="34" charset="-120"/>
              </a:rPr>
              <a:t>關於 “</a:t>
            </a:r>
            <a:r>
              <a:rPr lang="en-US" altLang="zh-TW" sz="1200" b="1" i="0" u="none" strike="noStrike" dirty="0">
                <a:solidFill>
                  <a:srgbClr val="428BCA"/>
                </a:solidFill>
                <a:effectLst/>
                <a:latin typeface="微軟正黑體" panose="020B0604030504040204" pitchFamily="34" charset="-120"/>
                <a:ea typeface="微軟正黑體" panose="020B0604030504040204" pitchFamily="34" charset="-120"/>
                <a:hlinkClick r:id="rId3"/>
              </a:rPr>
              <a:t>Function calling</a:t>
            </a:r>
            <a:r>
              <a:rPr lang="zh-TW" altLang="en-US" sz="1200" b="0" i="0" dirty="0">
                <a:solidFill>
                  <a:srgbClr val="2C3E50"/>
                </a:solidFill>
                <a:effectLst/>
                <a:latin typeface="微軟正黑體" panose="020B0604030504040204" pitchFamily="34" charset="-120"/>
                <a:ea typeface="微軟正黑體" panose="020B0604030504040204" pitchFamily="34" charset="-120"/>
              </a:rPr>
              <a:t>” 主要是拿來處理 </a:t>
            </a:r>
            <a:r>
              <a:rPr lang="en-US" altLang="zh-TW" sz="1200" b="0" i="0" dirty="0">
                <a:solidFill>
                  <a:srgbClr val="2C3E50"/>
                </a:solidFill>
                <a:effectLst/>
                <a:latin typeface="微軟正黑體" panose="020B0604030504040204" pitchFamily="34" charset="-120"/>
                <a:ea typeface="微軟正黑體" panose="020B0604030504040204" pitchFamily="34" charset="-120"/>
              </a:rPr>
              <a:t>Intent </a:t>
            </a:r>
            <a:r>
              <a:rPr lang="zh-TW" altLang="en-US" sz="1200" b="0" i="0" dirty="0">
                <a:solidFill>
                  <a:srgbClr val="2C3E50"/>
                </a:solidFill>
                <a:effectLst/>
                <a:latin typeface="微軟正黑體" panose="020B0604030504040204" pitchFamily="34" charset="-120"/>
                <a:ea typeface="微軟正黑體" panose="020B0604030504040204" pitchFamily="34" charset="-120"/>
              </a:rPr>
              <a:t>的判斷，並且針對使用者的意圖給予相關的 </a:t>
            </a:r>
            <a:r>
              <a:rPr lang="en-US" altLang="zh-TW" sz="1200" b="0" i="0" dirty="0">
                <a:solidFill>
                  <a:srgbClr val="2C3E50"/>
                </a:solidFill>
                <a:effectLst/>
                <a:latin typeface="微軟正黑體" panose="020B0604030504040204" pitchFamily="34" charset="-120"/>
                <a:ea typeface="微軟正黑體" panose="020B0604030504040204" pitchFamily="34" charset="-120"/>
              </a:rPr>
              <a:t>JSON </a:t>
            </a:r>
            <a:r>
              <a:rPr lang="zh-TW" altLang="en-US" sz="1200" b="0" i="0" dirty="0">
                <a:solidFill>
                  <a:srgbClr val="2C3E50"/>
                </a:solidFill>
                <a:effectLst/>
                <a:latin typeface="微軟正黑體" panose="020B0604030504040204" pitchFamily="34" charset="-120"/>
                <a:ea typeface="微軟正黑體" panose="020B0604030504040204" pitchFamily="34" charset="-120"/>
              </a:rPr>
              <a:t>輸出給開發者作為處理之用。 換成白話文來說，如果你今天想要做一個「天氣服務的 </a:t>
            </a:r>
            <a:r>
              <a:rPr lang="en-US" altLang="zh-TW" sz="1200" b="0" i="0" dirty="0">
                <a:solidFill>
                  <a:srgbClr val="2C3E50"/>
                </a:solidFill>
                <a:effectLst/>
                <a:latin typeface="微軟正黑體" panose="020B0604030504040204" pitchFamily="34" charset="-120"/>
                <a:ea typeface="微軟正黑體" panose="020B0604030504040204" pitchFamily="34" charset="-120"/>
              </a:rPr>
              <a:t>ChatGPT LINE Bot </a:t>
            </a:r>
            <a:r>
              <a:rPr lang="zh-TW" altLang="en-US" sz="1200" b="0" i="0" dirty="0">
                <a:solidFill>
                  <a:srgbClr val="2C3E50"/>
                </a:solidFill>
                <a:effectLst/>
                <a:latin typeface="微軟正黑體" panose="020B0604030504040204" pitchFamily="34" charset="-120"/>
                <a:ea typeface="微軟正黑體" panose="020B0604030504040204" pitchFamily="34" charset="-120"/>
              </a:rPr>
              <a:t>」的話，那麼實際流程如圖所示</a:t>
            </a:r>
            <a:endParaRPr lang="zh-TW" altLang="en-US" sz="1200" dirty="0">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FC904297-129A-D0CD-FE94-4C8B13FDA11C}"/>
              </a:ext>
            </a:extLst>
          </p:cNvPr>
          <p:cNvSpPr txBox="1"/>
          <p:nvPr/>
        </p:nvSpPr>
        <p:spPr>
          <a:xfrm>
            <a:off x="390523" y="1340768"/>
            <a:ext cx="4953001" cy="420115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OpenAI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Assistants API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提供了一個狀態化的開發者接口，允許存儲對話歷史、上傳文件和訪問內置工具，而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function calling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是該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API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的一個關鍵功能，允許開發者指定並調用特定函數，以便在客戶端執行，進一步擴展了模型的應用場景和能力。</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dirty="0">
              <a:solidFill>
                <a:srgbClr val="D8D8D8">
                  <a:lumMod val="10000"/>
                </a:srgbClr>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功能</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將自然語言轉換為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API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調用</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自然語言輸入</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：用戶以自然語言輸入請求。</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API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調用建議</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：語言模型（</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LLM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）解析輸入，並建議調用哪個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API</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（函數）以及使用哪些參數。</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結構化輸出</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LLM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返回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JSON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格式的結構化參數。</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工具集和自動判斷</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定義函數</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：定義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LLM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可用的函數（工具）。</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LLM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判斷</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LLM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自行決定是否使用某個函數，並指定所需參數。</a:t>
            </a:r>
          </a:p>
          <a:p>
            <a:pPr marL="171450" indent="-171450">
              <a:buFont typeface="Arial" panose="020B0604020202020204" pitchFamily="34" charset="0"/>
              <a:buChar char="•"/>
            </a:pPr>
            <a:endParaRPr lang="en-US" altLang="zh-TW" sz="1200" dirty="0">
              <a:solidFill>
                <a:srgbClr val="0070C0"/>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0070C0"/>
              </a:solidFill>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E9DE9A67-F777-7014-9136-A4CBD98D7431}"/>
              </a:ext>
            </a:extLst>
          </p:cNvPr>
          <p:cNvSpPr txBox="1"/>
          <p:nvPr/>
        </p:nvSpPr>
        <p:spPr>
          <a:xfrm>
            <a:off x="7188994" y="5835134"/>
            <a:ext cx="6110286" cy="369332"/>
          </a:xfrm>
          <a:prstGeom prst="rect">
            <a:avLst/>
          </a:prstGeom>
          <a:noFill/>
        </p:spPr>
        <p:txBody>
          <a:bodyPr wrap="square">
            <a:spAutoFit/>
          </a:bodyPr>
          <a:lstStyle/>
          <a:p>
            <a:r>
              <a:rPr lang="zh-TW" altLang="en-US" dirty="0"/>
              <a:t>https://www.evanlin.com/go-openai-func/</a:t>
            </a:r>
          </a:p>
        </p:txBody>
      </p:sp>
      <p:pic>
        <p:nvPicPr>
          <p:cNvPr id="20" name="圖片 19">
            <a:extLst>
              <a:ext uri="{FF2B5EF4-FFF2-40B4-BE49-F238E27FC236}">
                <a16:creationId xmlns:a16="http://schemas.microsoft.com/office/drawing/2014/main" id="{9B306A20-FD76-F9CA-6EDC-BB98AD3CEB73}"/>
              </a:ext>
            </a:extLst>
          </p:cNvPr>
          <p:cNvPicPr>
            <a:picLocks noChangeAspect="1"/>
          </p:cNvPicPr>
          <p:nvPr/>
        </p:nvPicPr>
        <p:blipFill>
          <a:blip r:embed="rId4"/>
          <a:stretch>
            <a:fillRect/>
          </a:stretch>
        </p:blipFill>
        <p:spPr>
          <a:xfrm>
            <a:off x="461426" y="5328972"/>
            <a:ext cx="642694" cy="642694"/>
          </a:xfrm>
          <a:prstGeom prst="rect">
            <a:avLst/>
          </a:prstGeom>
        </p:spPr>
      </p:pic>
      <p:sp>
        <p:nvSpPr>
          <p:cNvPr id="21" name="矩形 20">
            <a:extLst>
              <a:ext uri="{FF2B5EF4-FFF2-40B4-BE49-F238E27FC236}">
                <a16:creationId xmlns:a16="http://schemas.microsoft.com/office/drawing/2014/main" id="{4F7D0E15-EC10-F37F-D1F4-D8E503FEE002}"/>
              </a:ext>
            </a:extLst>
          </p:cNvPr>
          <p:cNvSpPr/>
          <p:nvPr/>
        </p:nvSpPr>
        <p:spPr>
          <a:xfrm>
            <a:off x="390523" y="5225105"/>
            <a:ext cx="5191127" cy="85771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0A2FD815-287E-15F3-4FD8-9C17FC6FA583}"/>
              </a:ext>
            </a:extLst>
          </p:cNvPr>
          <p:cNvSpPr txBox="1"/>
          <p:nvPr/>
        </p:nvSpPr>
        <p:spPr>
          <a:xfrm>
            <a:off x="1104121" y="5281569"/>
            <a:ext cx="431030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a:defRPr/>
            </a:pP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Function call </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的功能是意圖偵測，將外部 </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API</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所需要的參數辨識出來，而不是真的去執行某個 </a:t>
            </a:r>
            <a:r>
              <a:rPr lang="en-US" altLang="zh-TW" sz="1400" b="1" i="1" dirty="0">
                <a:solidFill>
                  <a:srgbClr val="D8D8D8">
                    <a:lumMod val="10000"/>
                  </a:srgbClr>
                </a:solidFill>
                <a:latin typeface="微軟正黑體" panose="020B0604030504040204" pitchFamily="34" charset="-120"/>
                <a:ea typeface="微軟正黑體" panose="020B0604030504040204" pitchFamily="34" charset="-120"/>
              </a:rPr>
              <a:t>API</a:t>
            </a: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 功能。</a:t>
            </a:r>
          </a:p>
        </p:txBody>
      </p:sp>
    </p:spTree>
    <p:extLst>
      <p:ext uri="{BB962C8B-B14F-4D97-AF65-F5344CB8AC3E}">
        <p14:creationId xmlns:p14="http://schemas.microsoft.com/office/powerpoint/2010/main" val="7914769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a:extLst>
              <a:ext uri="{FF2B5EF4-FFF2-40B4-BE49-F238E27FC236}">
                <a16:creationId xmlns:a16="http://schemas.microsoft.com/office/drawing/2014/main" id="{EBAAA5D7-F19C-484D-2FC2-B2C298CAF714}"/>
              </a:ext>
            </a:extLst>
          </p:cNvPr>
          <p:cNvPicPr>
            <a:picLocks noChangeAspect="1"/>
          </p:cNvPicPr>
          <p:nvPr/>
        </p:nvPicPr>
        <p:blipFill>
          <a:blip r:embed="rId2"/>
          <a:stretch>
            <a:fillRect/>
          </a:stretch>
        </p:blipFill>
        <p:spPr>
          <a:xfrm>
            <a:off x="390523" y="4926014"/>
            <a:ext cx="5660907" cy="1182435"/>
          </a:xfrm>
          <a:prstGeom prst="rect">
            <a:avLst/>
          </a:prstGeom>
        </p:spPr>
      </p:pic>
      <p:sp>
        <p:nvSpPr>
          <p:cNvPr id="10" name="矩形: 圓角 9">
            <a:extLst>
              <a:ext uri="{FF2B5EF4-FFF2-40B4-BE49-F238E27FC236}">
                <a16:creationId xmlns:a16="http://schemas.microsoft.com/office/drawing/2014/main" id="{E159A83D-716E-3CC0-514E-BE6C15A32A3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Agent</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1" name="標題 1">
            <a:extLst>
              <a:ext uri="{FF2B5EF4-FFF2-40B4-BE49-F238E27FC236}">
                <a16:creationId xmlns:a16="http://schemas.microsoft.com/office/drawing/2014/main" id="{E5E4D80C-92B6-F5C9-7DA0-7BE088CC25D3}"/>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OpenAI Function calling</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example</a:t>
            </a:r>
            <a:endParaRPr lang="zh-TW" altLang="en-US" sz="3200" b="1" spc="0" dirty="0">
              <a:solidFill>
                <a:srgbClr val="D8D8D8">
                  <a:lumMod val="10000"/>
                </a:srgbClr>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957A5B94-0D44-5587-FB86-10D6CD9291B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TW" sz="1400" b="1" spc="0" dirty="0" err="1">
                <a:solidFill>
                  <a:srgbClr val="D8D8D8">
                    <a:lumMod val="10000"/>
                  </a:srgbClr>
                </a:solidFill>
                <a:latin typeface="微軟正黑體" panose="020B0604030504040204" pitchFamily="34" charset="-120"/>
                <a:ea typeface="微軟正黑體" panose="020B0604030504040204" pitchFamily="34" charset="-120"/>
              </a:rPr>
              <a:t>ReAct</a:t>
            </a:r>
            <a:r>
              <a:rPr lang="zh-TW" altLang="en-US" sz="1400" b="1" spc="0"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1400" b="1" spc="0"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spc="0"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rPr>
              <a:t>推理 </a:t>
            </a:r>
            <a:r>
              <a:rPr lang="en-US" altLang="zh-TW" sz="1400" dirty="0">
                <a:solidFill>
                  <a:schemeClr val="accent6">
                    <a:lumMod val="10000"/>
                  </a:schemeClr>
                </a:solidFill>
              </a:rPr>
              <a:t>+</a:t>
            </a:r>
            <a:r>
              <a:rPr lang="zh-TW" altLang="en-US" sz="1400" dirty="0">
                <a:solidFill>
                  <a:schemeClr val="accent6">
                    <a:lumMod val="10000"/>
                  </a:schemeClr>
                </a:solidFill>
              </a:rPr>
              <a:t> 行動</a:t>
            </a:r>
            <a:endParaRPr lang="en-US" altLang="zh-TW" sz="1400" dirty="0">
              <a:solidFill>
                <a:schemeClr val="accent6">
                  <a:lumMod val="10000"/>
                </a:schemeClr>
              </a:solidFill>
            </a:endParaRPr>
          </a:p>
        </p:txBody>
      </p:sp>
      <p:sp>
        <p:nvSpPr>
          <p:cNvPr id="2" name="文字方塊 1">
            <a:extLst>
              <a:ext uri="{FF2B5EF4-FFF2-40B4-BE49-F238E27FC236}">
                <a16:creationId xmlns:a16="http://schemas.microsoft.com/office/drawing/2014/main" id="{D4D6C54B-86E6-6E12-7D10-2E360BE8D2B6}"/>
              </a:ext>
            </a:extLst>
          </p:cNvPr>
          <p:cNvSpPr txBox="1"/>
          <p:nvPr/>
        </p:nvSpPr>
        <p:spPr>
          <a:xfrm>
            <a:off x="390523" y="1340768"/>
            <a:ext cx="4391027" cy="290848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rPr>
              <a:t>概念</a:t>
            </a: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呼叫</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API</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時，傳入你定義的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functions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名稱、描述、參數</a:t>
            </a:r>
          </a:p>
          <a:p>
            <a:pPr marL="628650" lvl="1"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這樣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API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會回傳你應該要呼叫哪一個</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function</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和參數</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JSON format</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你內部呼叫那個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function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得到結果 </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bg1">
                    <a:lumMod val="75000"/>
                  </a:schemeClr>
                </a:solidFill>
                <a:latin typeface="微軟正黑體" panose="020B0604030504040204" pitchFamily="34" charset="-120"/>
                <a:ea typeface="微軟正黑體" panose="020B0604030504040204" pitchFamily="34" charset="-120"/>
              </a:rPr>
              <a:t>Chat API </a:t>
            </a: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中的 </a:t>
            </a:r>
            <a:r>
              <a:rPr lang="en-US" altLang="zh-TW" sz="1200" dirty="0">
                <a:solidFill>
                  <a:schemeClr val="bg1">
                    <a:lumMod val="75000"/>
                  </a:schemeClr>
                </a:solidFill>
                <a:latin typeface="微軟正黑體" panose="020B0604030504040204" pitchFamily="34" charset="-120"/>
                <a:ea typeface="微軟正黑體" panose="020B0604030504040204" pitchFamily="34" charset="-120"/>
              </a:rPr>
              <a:t>role </a:t>
            </a: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多了一種叫做 </a:t>
            </a:r>
            <a:r>
              <a:rPr lang="en-US" altLang="zh-TW" sz="1200" dirty="0">
                <a:solidFill>
                  <a:schemeClr val="bg1">
                    <a:lumMod val="75000"/>
                  </a:schemeClr>
                </a:solidFill>
                <a:latin typeface="微軟正黑體" panose="020B0604030504040204" pitchFamily="34" charset="-120"/>
                <a:ea typeface="微軟正黑體" panose="020B0604030504040204" pitchFamily="34" charset="-120"/>
              </a:rPr>
              <a:t>tool</a:t>
            </a: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，把上述結果再發給 </a:t>
            </a:r>
            <a:r>
              <a:rPr lang="en-US" altLang="zh-TW" sz="1200" dirty="0">
                <a:solidFill>
                  <a:schemeClr val="bg1">
                    <a:lumMod val="75000"/>
                  </a:schemeClr>
                </a:solidFill>
                <a:latin typeface="微軟正黑體" panose="020B0604030504040204" pitchFamily="34" charset="-120"/>
                <a:ea typeface="微軟正黑體" panose="020B0604030504040204" pitchFamily="34" charset="-120"/>
              </a:rPr>
              <a:t>Chat API</a:t>
            </a:r>
          </a:p>
          <a:p>
            <a:pPr marL="171450" indent="-171450">
              <a:buFont typeface="Arial" panose="020B0604020202020204" pitchFamily="34" charset="0"/>
              <a:buChar char="•"/>
            </a:pPr>
            <a:endParaRPr lang="en-US" altLang="zh-TW" sz="1200" dirty="0">
              <a:solidFill>
                <a:schemeClr val="bg1">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得到最終結果可以給用戶看</a:t>
            </a:r>
          </a:p>
          <a:p>
            <a:pPr marL="171450" indent="-171450">
              <a:buFont typeface="Arial" panose="020B0604020202020204" pitchFamily="34" charset="0"/>
              <a:buChar char="•"/>
            </a:pPr>
            <a:endParaRPr lang="en-US" altLang="zh-TW" sz="1200" dirty="0">
              <a:solidFill>
                <a:srgbClr val="0070C0"/>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0070C0"/>
              </a:solidFill>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03615A59-8A1C-8220-6B72-11940B7F7A7A}"/>
              </a:ext>
            </a:extLst>
          </p:cNvPr>
          <p:cNvPicPr>
            <a:picLocks noChangeAspect="1"/>
          </p:cNvPicPr>
          <p:nvPr/>
        </p:nvPicPr>
        <p:blipFill>
          <a:blip r:embed="rId3"/>
          <a:stretch>
            <a:fillRect/>
          </a:stretch>
        </p:blipFill>
        <p:spPr>
          <a:xfrm>
            <a:off x="6514287" y="1711325"/>
            <a:ext cx="4257977" cy="4567256"/>
          </a:xfrm>
          <a:prstGeom prst="rect">
            <a:avLst/>
          </a:prstGeom>
        </p:spPr>
      </p:pic>
      <p:sp>
        <p:nvSpPr>
          <p:cNvPr id="4" name="文字方塊 3">
            <a:extLst>
              <a:ext uri="{FF2B5EF4-FFF2-40B4-BE49-F238E27FC236}">
                <a16:creationId xmlns:a16="http://schemas.microsoft.com/office/drawing/2014/main" id="{7E1ACBEC-580E-60A7-032E-20CB8E7F8528}"/>
              </a:ext>
            </a:extLst>
          </p:cNvPr>
          <p:cNvSpPr txBox="1"/>
          <p:nvPr/>
        </p:nvSpPr>
        <p:spPr>
          <a:xfrm>
            <a:off x="6066762" y="1294630"/>
            <a:ext cx="5153025" cy="369332"/>
          </a:xfrm>
          <a:prstGeom prst="rect">
            <a:avLst/>
          </a:prstGeom>
          <a:solidFill>
            <a:srgbClr val="FFC000"/>
          </a:solidFill>
        </p:spPr>
        <p:txBody>
          <a:bodyPr wrap="square">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發出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Prompt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請求，附上定義好的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function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規格</a:t>
            </a:r>
          </a:p>
        </p:txBody>
      </p:sp>
      <p:sp>
        <p:nvSpPr>
          <p:cNvPr id="5" name="矩形 4">
            <a:extLst>
              <a:ext uri="{FF2B5EF4-FFF2-40B4-BE49-F238E27FC236}">
                <a16:creationId xmlns:a16="http://schemas.microsoft.com/office/drawing/2014/main" id="{0E32CAE5-B4DD-9363-6AA2-D4ECF83DABE9}"/>
              </a:ext>
            </a:extLst>
          </p:cNvPr>
          <p:cNvSpPr/>
          <p:nvPr/>
        </p:nvSpPr>
        <p:spPr>
          <a:xfrm>
            <a:off x="7814519" y="5218577"/>
            <a:ext cx="1985757" cy="24997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32C0C286-3568-61C5-8434-E8C379C3779A}"/>
              </a:ext>
            </a:extLst>
          </p:cNvPr>
          <p:cNvSpPr txBox="1"/>
          <p:nvPr/>
        </p:nvSpPr>
        <p:spPr>
          <a:xfrm>
            <a:off x="8939783" y="5454416"/>
            <a:ext cx="1720985" cy="646331"/>
          </a:xfrm>
          <a:prstGeom prst="rect">
            <a:avLst/>
          </a:prstGeom>
          <a:noFill/>
        </p:spPr>
        <p:txBody>
          <a:bodyPr wrap="square" rtlCol="0">
            <a:spAutoFit/>
          </a:bodyPr>
          <a:lstStyle/>
          <a:p>
            <a:r>
              <a:rPr lang="en-US" altLang="zh-TW" sz="1200" b="1" dirty="0">
                <a:solidFill>
                  <a:schemeClr val="bg1"/>
                </a:solidFill>
                <a:latin typeface="微軟正黑體" panose="020B0604030504040204" pitchFamily="34" charset="-120"/>
                <a:ea typeface="微軟正黑體" panose="020B0604030504040204" pitchFamily="34" charset="-120"/>
              </a:rPr>
              <a:t>Function </a:t>
            </a:r>
            <a:r>
              <a:rPr lang="zh-TW" altLang="en-US" sz="1200" b="1" dirty="0">
                <a:solidFill>
                  <a:schemeClr val="bg1"/>
                </a:solidFill>
                <a:latin typeface="微軟正黑體" panose="020B0604030504040204" pitchFamily="34" charset="-120"/>
                <a:ea typeface="微軟正黑體" panose="020B0604030504040204" pitchFamily="34" charset="-120"/>
              </a:rPr>
              <a:t>必須抓到 </a:t>
            </a:r>
            <a:r>
              <a:rPr lang="en-US" altLang="zh-TW" sz="1200" b="1" dirty="0">
                <a:solidFill>
                  <a:schemeClr val="bg1"/>
                </a:solidFill>
                <a:latin typeface="微軟正黑體" panose="020B0604030504040204" pitchFamily="34" charset="-120"/>
                <a:ea typeface="微軟正黑體" panose="020B0604030504040204" pitchFamily="34" charset="-120"/>
              </a:rPr>
              <a:t>location </a:t>
            </a:r>
            <a:r>
              <a:rPr lang="zh-TW" altLang="en-US" sz="1200" b="1" dirty="0">
                <a:solidFill>
                  <a:schemeClr val="bg1"/>
                </a:solidFill>
                <a:latin typeface="微軟正黑體" panose="020B0604030504040204" pitchFamily="34" charset="-120"/>
                <a:ea typeface="微軟正黑體" panose="020B0604030504040204" pitchFamily="34" charset="-120"/>
              </a:rPr>
              <a:t>關鍵字才會啟動</a:t>
            </a:r>
          </a:p>
        </p:txBody>
      </p:sp>
      <p:sp>
        <p:nvSpPr>
          <p:cNvPr id="9" name="矩形 8">
            <a:extLst>
              <a:ext uri="{FF2B5EF4-FFF2-40B4-BE49-F238E27FC236}">
                <a16:creationId xmlns:a16="http://schemas.microsoft.com/office/drawing/2014/main" id="{11B11CB6-6322-5121-068D-080E59E71C73}"/>
              </a:ext>
            </a:extLst>
          </p:cNvPr>
          <p:cNvSpPr/>
          <p:nvPr/>
        </p:nvSpPr>
        <p:spPr>
          <a:xfrm>
            <a:off x="7600951" y="3299756"/>
            <a:ext cx="3059817" cy="178372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EA5840E7-9C2D-2B9D-4ED4-350C7657656C}"/>
              </a:ext>
            </a:extLst>
          </p:cNvPr>
          <p:cNvSpPr txBox="1"/>
          <p:nvPr/>
        </p:nvSpPr>
        <p:spPr>
          <a:xfrm>
            <a:off x="9248779" y="3483938"/>
            <a:ext cx="1565266" cy="461665"/>
          </a:xfrm>
          <a:prstGeom prst="rect">
            <a:avLst/>
          </a:prstGeom>
          <a:noFill/>
        </p:spPr>
        <p:txBody>
          <a:bodyPr wrap="square" rtlCol="0">
            <a:spAutoFit/>
          </a:bodyPr>
          <a:lstStyle/>
          <a:p>
            <a:r>
              <a:rPr lang="zh-TW" altLang="en-US" sz="1200" b="1" dirty="0">
                <a:solidFill>
                  <a:schemeClr val="bg1"/>
                </a:solidFill>
                <a:latin typeface="微軟正黑體" panose="020B0604030504040204" pitchFamily="34" charset="-120"/>
                <a:ea typeface="微軟正黑體" panose="020B0604030504040204" pitchFamily="34" charset="-120"/>
              </a:rPr>
              <a:t>預設 </a:t>
            </a:r>
            <a:r>
              <a:rPr lang="en-US" altLang="zh-TW" sz="1200" b="1" dirty="0">
                <a:solidFill>
                  <a:schemeClr val="bg1"/>
                </a:solidFill>
                <a:latin typeface="微軟正黑體" panose="020B0604030504040204" pitchFamily="34" charset="-120"/>
                <a:ea typeface="微軟正黑體" panose="020B0604030504040204" pitchFamily="34" charset="-120"/>
              </a:rPr>
              <a:t>LLM</a:t>
            </a:r>
            <a:r>
              <a:rPr lang="zh-TW" altLang="en-US" sz="1200" b="1" dirty="0">
                <a:solidFill>
                  <a:schemeClr val="bg1"/>
                </a:solidFill>
                <a:latin typeface="微軟正黑體" panose="020B0604030504040204" pitchFamily="34" charset="-120"/>
                <a:ea typeface="微軟正黑體" panose="020B0604030504040204" pitchFamily="34" charset="-120"/>
              </a:rPr>
              <a:t> 回應的 </a:t>
            </a:r>
            <a:r>
              <a:rPr lang="en-US" altLang="zh-TW" sz="1200" b="1" dirty="0" err="1">
                <a:solidFill>
                  <a:schemeClr val="bg1"/>
                </a:solidFill>
                <a:latin typeface="微軟正黑體" panose="020B0604030504040204" pitchFamily="34" charset="-120"/>
                <a:ea typeface="微軟正黑體" panose="020B0604030504040204" pitchFamily="34" charset="-120"/>
              </a:rPr>
              <a:t>json</a:t>
            </a:r>
            <a:r>
              <a:rPr lang="en-US" altLang="zh-TW" sz="1200" b="1" dirty="0">
                <a:solidFill>
                  <a:schemeClr val="bg1"/>
                </a:solidFill>
                <a:latin typeface="微軟正黑體" panose="020B0604030504040204" pitchFamily="34" charset="-120"/>
                <a:ea typeface="微軟正黑體" panose="020B0604030504040204" pitchFamily="34" charset="-120"/>
              </a:rPr>
              <a:t> </a:t>
            </a:r>
            <a:r>
              <a:rPr lang="zh-TW" altLang="en-US" sz="1200" b="1" dirty="0">
                <a:solidFill>
                  <a:schemeClr val="bg1"/>
                </a:solidFill>
                <a:latin typeface="微軟正黑體" panose="020B0604030504040204" pitchFamily="34" charset="-120"/>
                <a:ea typeface="微軟正黑體" panose="020B0604030504040204" pitchFamily="34" charset="-120"/>
              </a:rPr>
              <a:t>的格式</a:t>
            </a:r>
          </a:p>
        </p:txBody>
      </p:sp>
      <p:sp>
        <p:nvSpPr>
          <p:cNvPr id="32" name="文字方塊 31">
            <a:extLst>
              <a:ext uri="{FF2B5EF4-FFF2-40B4-BE49-F238E27FC236}">
                <a16:creationId xmlns:a16="http://schemas.microsoft.com/office/drawing/2014/main" id="{651D03F8-8ECC-EC05-2BE1-A75E506604E4}"/>
              </a:ext>
            </a:extLst>
          </p:cNvPr>
          <p:cNvSpPr txBox="1"/>
          <p:nvPr/>
        </p:nvSpPr>
        <p:spPr>
          <a:xfrm>
            <a:off x="390523" y="4536043"/>
            <a:ext cx="1858803" cy="369332"/>
          </a:xfrm>
          <a:prstGeom prst="rect">
            <a:avLst/>
          </a:prstGeom>
          <a:solidFill>
            <a:srgbClr val="FFC000"/>
          </a:solidFill>
        </p:spPr>
        <p:txBody>
          <a:bodyPr wrap="square">
            <a:spAutoFit/>
          </a:bodyPr>
          <a:lstStyle/>
          <a:p>
            <a:r>
              <a:rPr lang="en-US" altLang="zh-TW" b="1" dirty="0">
                <a:solidFill>
                  <a:schemeClr val="accent6">
                    <a:lumMod val="10000"/>
                  </a:schemeClr>
                </a:solidFill>
              </a:rPr>
              <a:t>LLM response</a:t>
            </a:r>
          </a:p>
        </p:txBody>
      </p:sp>
      <p:sp>
        <p:nvSpPr>
          <p:cNvPr id="14" name="箭號: 弧形上彎 13">
            <a:extLst>
              <a:ext uri="{FF2B5EF4-FFF2-40B4-BE49-F238E27FC236}">
                <a16:creationId xmlns:a16="http://schemas.microsoft.com/office/drawing/2014/main" id="{7D00BEF1-E54A-702B-ED56-76FBCEB0E90A}"/>
              </a:ext>
            </a:extLst>
          </p:cNvPr>
          <p:cNvSpPr/>
          <p:nvPr/>
        </p:nvSpPr>
        <p:spPr>
          <a:xfrm flipH="1">
            <a:off x="4924424" y="6100747"/>
            <a:ext cx="1818209" cy="497707"/>
          </a:xfrm>
          <a:prstGeom prst="curvedUpArrow">
            <a:avLst>
              <a:gd name="adj1" fmla="val 13697"/>
              <a:gd name="adj2" fmla="val 55787"/>
              <a:gd name="adj3" fmla="val 307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005279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a:extLst>
              <a:ext uri="{FF2B5EF4-FFF2-40B4-BE49-F238E27FC236}">
                <a16:creationId xmlns:a16="http://schemas.microsoft.com/office/drawing/2014/main" id="{F6011091-82FE-370B-13E6-B4691E7FBD27}"/>
              </a:ext>
            </a:extLst>
          </p:cNvPr>
          <p:cNvPicPr>
            <a:picLocks noChangeAspect="1"/>
          </p:cNvPicPr>
          <p:nvPr/>
        </p:nvPicPr>
        <p:blipFill>
          <a:blip r:embed="rId2"/>
          <a:stretch>
            <a:fillRect/>
          </a:stretch>
        </p:blipFill>
        <p:spPr>
          <a:xfrm>
            <a:off x="6584626" y="1302018"/>
            <a:ext cx="4741192" cy="5451327"/>
          </a:xfrm>
          <a:prstGeom prst="rect">
            <a:avLst/>
          </a:prstGeom>
        </p:spPr>
      </p:pic>
      <p:sp>
        <p:nvSpPr>
          <p:cNvPr id="10" name="矩形: 圓角 9">
            <a:extLst>
              <a:ext uri="{FF2B5EF4-FFF2-40B4-BE49-F238E27FC236}">
                <a16:creationId xmlns:a16="http://schemas.microsoft.com/office/drawing/2014/main" id="{E159A83D-716E-3CC0-514E-BE6C15A32A3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Agent</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1" name="標題 1">
            <a:extLst>
              <a:ext uri="{FF2B5EF4-FFF2-40B4-BE49-F238E27FC236}">
                <a16:creationId xmlns:a16="http://schemas.microsoft.com/office/drawing/2014/main" id="{E5E4D80C-92B6-F5C9-7DA0-7BE088CC25D3}"/>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OpenAI Function calling</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example</a:t>
            </a:r>
            <a:endParaRPr lang="zh-TW" altLang="en-US" sz="3200" b="1" spc="0" dirty="0">
              <a:solidFill>
                <a:srgbClr val="D8D8D8">
                  <a:lumMod val="10000"/>
                </a:srgbClr>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957A5B94-0D44-5587-FB86-10D6CD9291B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TW" sz="1400" b="1" spc="0" dirty="0" err="1">
                <a:solidFill>
                  <a:srgbClr val="D8D8D8">
                    <a:lumMod val="10000"/>
                  </a:srgbClr>
                </a:solidFill>
                <a:latin typeface="微軟正黑體" panose="020B0604030504040204" pitchFamily="34" charset="-120"/>
                <a:ea typeface="微軟正黑體" panose="020B0604030504040204" pitchFamily="34" charset="-120"/>
              </a:rPr>
              <a:t>ReAct</a:t>
            </a:r>
            <a:r>
              <a:rPr lang="zh-TW" altLang="en-US" sz="1400" b="1" spc="0"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1400" b="1" spc="0"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spc="0"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dirty="0">
                <a:solidFill>
                  <a:schemeClr val="accent6">
                    <a:lumMod val="10000"/>
                  </a:schemeClr>
                </a:solidFill>
              </a:rPr>
              <a:t>推理 </a:t>
            </a:r>
            <a:r>
              <a:rPr lang="en-US" altLang="zh-TW" sz="1400" dirty="0">
                <a:solidFill>
                  <a:schemeClr val="accent6">
                    <a:lumMod val="10000"/>
                  </a:schemeClr>
                </a:solidFill>
              </a:rPr>
              <a:t>+</a:t>
            </a:r>
            <a:r>
              <a:rPr lang="zh-TW" altLang="en-US" sz="1400" dirty="0">
                <a:solidFill>
                  <a:schemeClr val="accent6">
                    <a:lumMod val="10000"/>
                  </a:schemeClr>
                </a:solidFill>
              </a:rPr>
              <a:t> 行動</a:t>
            </a:r>
            <a:endParaRPr lang="en-US" altLang="zh-TW" sz="1400" dirty="0">
              <a:solidFill>
                <a:schemeClr val="accent6">
                  <a:lumMod val="10000"/>
                </a:schemeClr>
              </a:solidFill>
            </a:endParaRPr>
          </a:p>
        </p:txBody>
      </p:sp>
      <p:sp>
        <p:nvSpPr>
          <p:cNvPr id="2" name="文字方塊 1">
            <a:extLst>
              <a:ext uri="{FF2B5EF4-FFF2-40B4-BE49-F238E27FC236}">
                <a16:creationId xmlns:a16="http://schemas.microsoft.com/office/drawing/2014/main" id="{D4D6C54B-86E6-6E12-7D10-2E360BE8D2B6}"/>
              </a:ext>
            </a:extLst>
          </p:cNvPr>
          <p:cNvSpPr txBox="1"/>
          <p:nvPr/>
        </p:nvSpPr>
        <p:spPr>
          <a:xfrm>
            <a:off x="390523" y="1340768"/>
            <a:ext cx="4391027" cy="290848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rPr>
              <a:t>概念</a:t>
            </a:r>
          </a:p>
          <a:p>
            <a:pPr marL="171450" indent="-171450">
              <a:buFont typeface="Arial" panose="020B0604020202020204" pitchFamily="34" charset="0"/>
              <a:buChar char="•"/>
            </a:pP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呼叫</a:t>
            </a:r>
            <a:r>
              <a:rPr lang="en-US" altLang="zh-TW" sz="1200" dirty="0">
                <a:solidFill>
                  <a:schemeClr val="bg1">
                    <a:lumMod val="75000"/>
                  </a:schemeClr>
                </a:solidFill>
                <a:latin typeface="微軟正黑體" panose="020B0604030504040204" pitchFamily="34" charset="-120"/>
                <a:ea typeface="微軟正黑體" panose="020B0604030504040204" pitchFamily="34" charset="-120"/>
              </a:rPr>
              <a:t>API</a:t>
            </a: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時，傳入你定義的 </a:t>
            </a:r>
            <a:r>
              <a:rPr lang="en-US" altLang="zh-TW" sz="1200" dirty="0">
                <a:solidFill>
                  <a:schemeClr val="bg1">
                    <a:lumMod val="75000"/>
                  </a:schemeClr>
                </a:solidFill>
                <a:latin typeface="微軟正黑體" panose="020B0604030504040204" pitchFamily="34" charset="-120"/>
                <a:ea typeface="微軟正黑體" panose="020B0604030504040204" pitchFamily="34" charset="-120"/>
              </a:rPr>
              <a:t>functions </a:t>
            </a: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名稱、描述、參數</a:t>
            </a:r>
          </a:p>
          <a:p>
            <a:pPr marL="628650" lvl="1" indent="-171450">
              <a:buFont typeface="Arial" panose="020B0604020202020204" pitchFamily="34" charset="0"/>
              <a:buChar char="•"/>
            </a:pP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這樣 </a:t>
            </a:r>
            <a:r>
              <a:rPr lang="en-US" altLang="zh-TW" sz="1200" dirty="0">
                <a:solidFill>
                  <a:schemeClr val="bg1">
                    <a:lumMod val="75000"/>
                  </a:schemeClr>
                </a:solidFill>
                <a:latin typeface="微軟正黑體" panose="020B0604030504040204" pitchFamily="34" charset="-120"/>
                <a:ea typeface="微軟正黑體" panose="020B0604030504040204" pitchFamily="34" charset="-120"/>
              </a:rPr>
              <a:t>API </a:t>
            </a: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會回傳你應該要呼叫哪一個</a:t>
            </a:r>
            <a:r>
              <a:rPr lang="en-US" altLang="zh-TW" sz="1200" dirty="0">
                <a:solidFill>
                  <a:schemeClr val="bg1">
                    <a:lumMod val="75000"/>
                  </a:schemeClr>
                </a:solidFill>
                <a:latin typeface="微軟正黑體" panose="020B0604030504040204" pitchFamily="34" charset="-120"/>
                <a:ea typeface="微軟正黑體" panose="020B0604030504040204" pitchFamily="34" charset="-120"/>
              </a:rPr>
              <a:t>function</a:t>
            </a: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和參數</a:t>
            </a:r>
            <a:r>
              <a:rPr lang="en-US" altLang="zh-TW" sz="1200" dirty="0">
                <a:solidFill>
                  <a:schemeClr val="bg1">
                    <a:lumMod val="75000"/>
                  </a:schemeClr>
                </a:solidFill>
                <a:latin typeface="微軟正黑體" panose="020B0604030504040204" pitchFamily="34" charset="-120"/>
                <a:ea typeface="微軟正黑體" panose="020B0604030504040204" pitchFamily="34" charset="-120"/>
              </a:rPr>
              <a:t>(</a:t>
            </a:r>
            <a:r>
              <a:rPr lang="en-US" altLang="zh-TW" sz="1200" b="1" dirty="0">
                <a:solidFill>
                  <a:schemeClr val="bg1">
                    <a:lumMod val="75000"/>
                  </a:schemeClr>
                </a:solidFill>
                <a:latin typeface="微軟正黑體" panose="020B0604030504040204" pitchFamily="34" charset="-120"/>
                <a:ea typeface="微軟正黑體" panose="020B0604030504040204" pitchFamily="34" charset="-120"/>
              </a:rPr>
              <a:t>JSON format</a:t>
            </a:r>
            <a:r>
              <a:rPr lang="en-US" altLang="zh-TW" sz="1200" dirty="0">
                <a:solidFill>
                  <a:schemeClr val="bg1">
                    <a:lumMod val="75000"/>
                  </a:schemeClr>
                </a:solidFill>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endParaRPr lang="en-US" altLang="zh-TW" sz="1200" dirty="0">
              <a:solidFill>
                <a:schemeClr val="bg1">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你內部呼叫那個 </a:t>
            </a:r>
            <a:r>
              <a:rPr lang="en-US" altLang="zh-TW" sz="1200" dirty="0">
                <a:solidFill>
                  <a:schemeClr val="bg1">
                    <a:lumMod val="75000"/>
                  </a:schemeClr>
                </a:solidFill>
                <a:latin typeface="微軟正黑體" panose="020B0604030504040204" pitchFamily="34" charset="-120"/>
                <a:ea typeface="微軟正黑體" panose="020B0604030504040204" pitchFamily="34" charset="-120"/>
              </a:rPr>
              <a:t>function </a:t>
            </a:r>
            <a:r>
              <a:rPr lang="zh-TW" altLang="en-US" sz="1200" dirty="0">
                <a:solidFill>
                  <a:schemeClr val="bg1">
                    <a:lumMod val="75000"/>
                  </a:schemeClr>
                </a:solidFill>
                <a:latin typeface="微軟正黑體" panose="020B0604030504040204" pitchFamily="34" charset="-120"/>
                <a:ea typeface="微軟正黑體" panose="020B0604030504040204" pitchFamily="34" charset="-120"/>
              </a:rPr>
              <a:t>得到結果 </a:t>
            </a:r>
            <a:endParaRPr lang="en-US" altLang="zh-TW" sz="1200" dirty="0">
              <a:solidFill>
                <a:schemeClr val="bg1">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Chat API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中的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role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多了一種叫做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tool</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，把上述結果再發給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Chat API</a:t>
            </a: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得到最終結果可以給用戶看</a:t>
            </a:r>
          </a:p>
          <a:p>
            <a:pPr marL="171450" indent="-171450">
              <a:buFont typeface="Arial" panose="020B0604020202020204" pitchFamily="34" charset="0"/>
              <a:buChar char="•"/>
            </a:pPr>
            <a:endParaRPr lang="en-US" altLang="zh-TW" sz="1200" dirty="0">
              <a:solidFill>
                <a:srgbClr val="0070C0"/>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0070C0"/>
              </a:solidFill>
              <a:latin typeface="微軟正黑體" panose="020B0604030504040204" pitchFamily="34" charset="-120"/>
              <a:ea typeface="微軟正黑體" panose="020B0604030504040204" pitchFamily="34" charset="-120"/>
            </a:endParaRPr>
          </a:p>
          <a:p>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7E1ACBEC-580E-60A7-032E-20CB8E7F8528}"/>
              </a:ext>
            </a:extLst>
          </p:cNvPr>
          <p:cNvSpPr txBox="1"/>
          <p:nvPr/>
        </p:nvSpPr>
        <p:spPr>
          <a:xfrm>
            <a:off x="304800" y="4804996"/>
            <a:ext cx="5487166" cy="646331"/>
          </a:xfrm>
          <a:prstGeom prst="rect">
            <a:avLst/>
          </a:prstGeom>
          <a:solidFill>
            <a:srgbClr val="FFC000"/>
          </a:solidFill>
        </p:spPr>
        <p:txBody>
          <a:bodyPr wrap="square">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呼叫 </a:t>
            </a:r>
            <a:r>
              <a:rPr lang="en-US" altLang="zh-TW" b="1" dirty="0" err="1">
                <a:solidFill>
                  <a:schemeClr val="accent6">
                    <a:lumMod val="10000"/>
                  </a:schemeClr>
                </a:solidFill>
                <a:latin typeface="微軟正黑體" panose="020B0604030504040204" pitchFamily="34" charset="-120"/>
                <a:ea typeface="微軟正黑體" panose="020B0604030504040204" pitchFamily="34" charset="-120"/>
              </a:rPr>
              <a:t>get_current_weather</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 </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方法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自己寫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or Open API)</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，傳入參數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location</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，得到一個結果 </a:t>
            </a:r>
          </a:p>
        </p:txBody>
      </p:sp>
      <p:sp>
        <p:nvSpPr>
          <p:cNvPr id="21" name="矩形 20">
            <a:extLst>
              <a:ext uri="{FF2B5EF4-FFF2-40B4-BE49-F238E27FC236}">
                <a16:creationId xmlns:a16="http://schemas.microsoft.com/office/drawing/2014/main" id="{A26D3044-0EF2-6FED-C296-B59F9D311C44}"/>
              </a:ext>
            </a:extLst>
          </p:cNvPr>
          <p:cNvSpPr/>
          <p:nvPr/>
        </p:nvSpPr>
        <p:spPr>
          <a:xfrm>
            <a:off x="6991351" y="1845621"/>
            <a:ext cx="4162424" cy="163034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74C99A0E-3D0F-D90A-BC66-9B601AD971EB}"/>
              </a:ext>
            </a:extLst>
          </p:cNvPr>
          <p:cNvSpPr txBox="1"/>
          <p:nvPr/>
        </p:nvSpPr>
        <p:spPr>
          <a:xfrm>
            <a:off x="6405452" y="932686"/>
            <a:ext cx="5255320" cy="369332"/>
          </a:xfrm>
          <a:prstGeom prst="rect">
            <a:avLst/>
          </a:prstGeom>
          <a:solidFill>
            <a:srgbClr val="FFC000"/>
          </a:solidFill>
        </p:spPr>
        <p:txBody>
          <a:bodyPr wrap="square">
            <a:spAutoFit/>
          </a:bodyPr>
          <a:lstStyle/>
          <a:p>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再次呼叫 </a:t>
            </a:r>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OpenAI API</a:t>
            </a:r>
            <a:r>
              <a:rPr lang="zh-TW" altLang="en-US" b="1" dirty="0">
                <a:solidFill>
                  <a:schemeClr val="accent6">
                    <a:lumMod val="10000"/>
                  </a:schemeClr>
                </a:solidFill>
                <a:latin typeface="微軟正黑體" panose="020B0604030504040204" pitchFamily="34" charset="-120"/>
                <a:ea typeface="微軟正黑體" panose="020B0604030504040204" pitchFamily="34" charset="-120"/>
              </a:rPr>
              <a:t>，將上一波的結果都加進來</a:t>
            </a:r>
          </a:p>
        </p:txBody>
      </p:sp>
      <p:sp>
        <p:nvSpPr>
          <p:cNvPr id="23" name="文字方塊 22">
            <a:extLst>
              <a:ext uri="{FF2B5EF4-FFF2-40B4-BE49-F238E27FC236}">
                <a16:creationId xmlns:a16="http://schemas.microsoft.com/office/drawing/2014/main" id="{77D73607-21F9-2118-8D16-E23BE28C67A4}"/>
              </a:ext>
            </a:extLst>
          </p:cNvPr>
          <p:cNvSpPr txBox="1"/>
          <p:nvPr/>
        </p:nvSpPr>
        <p:spPr>
          <a:xfrm>
            <a:off x="9588509" y="2858509"/>
            <a:ext cx="1565266" cy="646331"/>
          </a:xfrm>
          <a:prstGeom prst="rect">
            <a:avLst/>
          </a:prstGeom>
          <a:noFill/>
        </p:spPr>
        <p:txBody>
          <a:bodyPr wrap="square" rtlCol="0">
            <a:spAutoFit/>
          </a:bodyPr>
          <a:lstStyle/>
          <a:p>
            <a:r>
              <a:rPr lang="zh-TW" altLang="en-US" sz="1200" dirty="0">
                <a:solidFill>
                  <a:schemeClr val="bg1"/>
                </a:solidFill>
              </a:rPr>
              <a:t>多傳一個 </a:t>
            </a:r>
            <a:r>
              <a:rPr lang="en-US" altLang="zh-TW" sz="1200" dirty="0">
                <a:solidFill>
                  <a:schemeClr val="bg1"/>
                </a:solidFill>
              </a:rPr>
              <a:t>role </a:t>
            </a:r>
            <a:r>
              <a:rPr lang="zh-TW" altLang="en-US" sz="1200" dirty="0">
                <a:solidFill>
                  <a:schemeClr val="bg1"/>
                </a:solidFill>
              </a:rPr>
              <a:t>是 </a:t>
            </a:r>
            <a:r>
              <a:rPr lang="en-US" altLang="zh-TW" sz="1200" dirty="0">
                <a:solidFill>
                  <a:schemeClr val="bg1"/>
                </a:solidFill>
              </a:rPr>
              <a:t>tool </a:t>
            </a:r>
            <a:r>
              <a:rPr lang="zh-TW" altLang="en-US" sz="1200" dirty="0">
                <a:solidFill>
                  <a:schemeClr val="bg1"/>
                </a:solidFill>
              </a:rPr>
              <a:t>的資料，把上述的天氣結果放進去</a:t>
            </a:r>
          </a:p>
        </p:txBody>
      </p:sp>
      <p:pic>
        <p:nvPicPr>
          <p:cNvPr id="25" name="圖片 24">
            <a:extLst>
              <a:ext uri="{FF2B5EF4-FFF2-40B4-BE49-F238E27FC236}">
                <a16:creationId xmlns:a16="http://schemas.microsoft.com/office/drawing/2014/main" id="{A7E980DF-3612-FD36-C1EF-6D0B28CF8C7F}"/>
              </a:ext>
            </a:extLst>
          </p:cNvPr>
          <p:cNvPicPr>
            <a:picLocks noChangeAspect="1"/>
          </p:cNvPicPr>
          <p:nvPr/>
        </p:nvPicPr>
        <p:blipFill>
          <a:blip r:embed="rId3"/>
          <a:stretch>
            <a:fillRect/>
          </a:stretch>
        </p:blipFill>
        <p:spPr>
          <a:xfrm>
            <a:off x="8669329" y="5106114"/>
            <a:ext cx="2991443" cy="1650209"/>
          </a:xfrm>
          <a:prstGeom prst="rect">
            <a:avLst/>
          </a:prstGeom>
        </p:spPr>
      </p:pic>
      <p:pic>
        <p:nvPicPr>
          <p:cNvPr id="27" name="圖片 26">
            <a:extLst>
              <a:ext uri="{FF2B5EF4-FFF2-40B4-BE49-F238E27FC236}">
                <a16:creationId xmlns:a16="http://schemas.microsoft.com/office/drawing/2014/main" id="{9A159119-C1D3-0CC2-2CD0-142B96A0B123}"/>
              </a:ext>
            </a:extLst>
          </p:cNvPr>
          <p:cNvPicPr>
            <a:picLocks noChangeAspect="1"/>
          </p:cNvPicPr>
          <p:nvPr/>
        </p:nvPicPr>
        <p:blipFill>
          <a:blip r:embed="rId4"/>
          <a:stretch>
            <a:fillRect/>
          </a:stretch>
        </p:blipFill>
        <p:spPr>
          <a:xfrm>
            <a:off x="304800" y="5517232"/>
            <a:ext cx="5487166" cy="638304"/>
          </a:xfrm>
          <a:prstGeom prst="rect">
            <a:avLst/>
          </a:prstGeom>
        </p:spPr>
      </p:pic>
      <p:sp>
        <p:nvSpPr>
          <p:cNvPr id="29" name="文字方塊 28">
            <a:extLst>
              <a:ext uri="{FF2B5EF4-FFF2-40B4-BE49-F238E27FC236}">
                <a16:creationId xmlns:a16="http://schemas.microsoft.com/office/drawing/2014/main" id="{50906597-98D0-8085-5A48-DE1C06AD61D9}"/>
              </a:ext>
            </a:extLst>
          </p:cNvPr>
          <p:cNvSpPr txBox="1"/>
          <p:nvPr/>
        </p:nvSpPr>
        <p:spPr>
          <a:xfrm>
            <a:off x="10224373" y="5147900"/>
            <a:ext cx="1858803" cy="369332"/>
          </a:xfrm>
          <a:prstGeom prst="rect">
            <a:avLst/>
          </a:prstGeom>
          <a:solidFill>
            <a:srgbClr val="FFC000"/>
          </a:solidFill>
        </p:spPr>
        <p:txBody>
          <a:bodyPr wrap="square">
            <a:spAutoFit/>
          </a:bodyPr>
          <a:lstStyle/>
          <a:p>
            <a:r>
              <a:rPr lang="en-US" altLang="zh-TW" b="1" dirty="0">
                <a:solidFill>
                  <a:schemeClr val="accent6">
                    <a:lumMod val="10000"/>
                  </a:schemeClr>
                </a:solidFill>
              </a:rPr>
              <a:t>LLM response</a:t>
            </a:r>
          </a:p>
        </p:txBody>
      </p:sp>
      <p:sp>
        <p:nvSpPr>
          <p:cNvPr id="33" name="箭號: 弧形上彎 32">
            <a:extLst>
              <a:ext uri="{FF2B5EF4-FFF2-40B4-BE49-F238E27FC236}">
                <a16:creationId xmlns:a16="http://schemas.microsoft.com/office/drawing/2014/main" id="{F673E760-95F9-98FE-D600-E3B522A4BDD3}"/>
              </a:ext>
            </a:extLst>
          </p:cNvPr>
          <p:cNvSpPr/>
          <p:nvPr/>
        </p:nvSpPr>
        <p:spPr>
          <a:xfrm>
            <a:off x="4952999" y="6100747"/>
            <a:ext cx="1818209" cy="497707"/>
          </a:xfrm>
          <a:prstGeom prst="curvedUpArrow">
            <a:avLst>
              <a:gd name="adj1" fmla="val 13697"/>
              <a:gd name="adj2" fmla="val 55787"/>
              <a:gd name="adj3" fmla="val 307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Tree>
    <p:extLst>
      <p:ext uri="{BB962C8B-B14F-4D97-AF65-F5344CB8AC3E}">
        <p14:creationId xmlns:p14="http://schemas.microsoft.com/office/powerpoint/2010/main" val="256248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1E4CB350-781F-F057-F8CA-302A95CACC2C}"/>
              </a:ext>
            </a:extLst>
          </p:cNvPr>
          <p:cNvPicPr>
            <a:picLocks noChangeAspect="1"/>
          </p:cNvPicPr>
          <p:nvPr/>
        </p:nvPicPr>
        <p:blipFill>
          <a:blip r:embed="rId2"/>
          <a:stretch>
            <a:fillRect/>
          </a:stretch>
        </p:blipFill>
        <p:spPr>
          <a:xfrm>
            <a:off x="702678" y="1444020"/>
            <a:ext cx="5303241" cy="4642455"/>
          </a:xfrm>
          <a:prstGeom prst="rect">
            <a:avLst/>
          </a:prstGeom>
        </p:spPr>
      </p:pic>
      <p:sp>
        <p:nvSpPr>
          <p:cNvPr id="5" name="標題 1">
            <a:extLst>
              <a:ext uri="{FF2B5EF4-FFF2-40B4-BE49-F238E27FC236}">
                <a16:creationId xmlns:a16="http://schemas.microsoft.com/office/drawing/2014/main" id="{6D4AB391-FBF6-451B-CA2E-5D51944B79C7}"/>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Function call intent</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detection</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完整寫法</a:t>
            </a:r>
          </a:p>
        </p:txBody>
      </p:sp>
      <p:sp>
        <p:nvSpPr>
          <p:cNvPr id="6" name="矩形 5">
            <a:extLst>
              <a:ext uri="{FF2B5EF4-FFF2-40B4-BE49-F238E27FC236}">
                <a16:creationId xmlns:a16="http://schemas.microsoft.com/office/drawing/2014/main" id="{81507247-BEAB-BFDF-7D17-D674E6636B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ltLang="zh-TW" sz="1400" dirty="0">
              <a:solidFill>
                <a:schemeClr val="accent6">
                  <a:lumMod val="10000"/>
                </a:schemeClr>
              </a:solidFill>
            </a:endParaRPr>
          </a:p>
        </p:txBody>
      </p:sp>
      <p:pic>
        <p:nvPicPr>
          <p:cNvPr id="8" name="圖片 7">
            <a:extLst>
              <a:ext uri="{FF2B5EF4-FFF2-40B4-BE49-F238E27FC236}">
                <a16:creationId xmlns:a16="http://schemas.microsoft.com/office/drawing/2014/main" id="{5B9F9CEA-4A08-F57F-C267-2C04D4C1468D}"/>
              </a:ext>
            </a:extLst>
          </p:cNvPr>
          <p:cNvPicPr>
            <a:picLocks noChangeAspect="1"/>
          </p:cNvPicPr>
          <p:nvPr/>
        </p:nvPicPr>
        <p:blipFill>
          <a:blip r:embed="rId3"/>
          <a:stretch>
            <a:fillRect/>
          </a:stretch>
        </p:blipFill>
        <p:spPr>
          <a:xfrm>
            <a:off x="6829426" y="1343025"/>
            <a:ext cx="4057650" cy="4914265"/>
          </a:xfrm>
          <a:prstGeom prst="rect">
            <a:avLst/>
          </a:prstGeom>
        </p:spPr>
      </p:pic>
      <p:cxnSp>
        <p:nvCxnSpPr>
          <p:cNvPr id="9" name="直線單箭頭接點 8">
            <a:extLst>
              <a:ext uri="{FF2B5EF4-FFF2-40B4-BE49-F238E27FC236}">
                <a16:creationId xmlns:a16="http://schemas.microsoft.com/office/drawing/2014/main" id="{0C6E900E-94F4-469A-E0C8-EB52BFD83726}"/>
              </a:ext>
            </a:extLst>
          </p:cNvPr>
          <p:cNvCxnSpPr/>
          <p:nvPr/>
        </p:nvCxnSpPr>
        <p:spPr>
          <a:xfrm flipH="1">
            <a:off x="6096000" y="4229100"/>
            <a:ext cx="1943100" cy="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62978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E159A83D-716E-3CC0-514E-BE6C15A32A38}"/>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altLang="zh-TW" sz="1200" b="1" i="0" u="none" strike="noStrike" dirty="0">
                <a:solidFill>
                  <a:srgbClr val="0D0D0D"/>
                </a:solidFill>
                <a:effectLst/>
                <a:latin typeface="微軟正黑體" panose="020B0604030504040204" pitchFamily="34" charset="-120"/>
                <a:ea typeface="微軟正黑體" panose="020B0604030504040204" pitchFamily="34" charset="-120"/>
              </a:rPr>
              <a:t>Agent</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1" name="標題 1">
            <a:extLst>
              <a:ext uri="{FF2B5EF4-FFF2-40B4-BE49-F238E27FC236}">
                <a16:creationId xmlns:a16="http://schemas.microsoft.com/office/drawing/2014/main" id="{E5E4D80C-92B6-F5C9-7DA0-7BE088CC25D3}"/>
              </a:ext>
            </a:extLst>
          </p:cNvPr>
          <p:cNvSpPr txBox="1">
            <a:spLocks/>
          </p:cNvSpPr>
          <p:nvPr/>
        </p:nvSpPr>
        <p:spPr bwMode="auto">
          <a:xfrm>
            <a:off x="531228" y="25954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Agent</a:t>
            </a: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 </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integrated by </a:t>
            </a:r>
            <a:r>
              <a:rPr lang="en-US" altLang="zh-TW" sz="3200" b="1" spc="0" dirty="0" err="1">
                <a:solidFill>
                  <a:srgbClr val="D8D8D8">
                    <a:lumMod val="10000"/>
                  </a:srgbClr>
                </a:solidFill>
                <a:latin typeface="微軟正黑體" panose="020B0604030504040204" pitchFamily="34" charset="-120"/>
                <a:ea typeface="微軟正黑體" panose="020B0604030504040204" pitchFamily="34" charset="-120"/>
              </a:rPr>
              <a:t>ReAct</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 w/ function calling </a:t>
            </a:r>
            <a:endParaRPr lang="zh-TW" altLang="en-US" sz="3200" b="1" spc="0" dirty="0">
              <a:solidFill>
                <a:srgbClr val="D8D8D8">
                  <a:lumMod val="10000"/>
                </a:srgbClr>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957A5B94-0D44-5587-FB86-10D6CD9291B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迴圈版本</a:t>
            </a:r>
            <a:endParaRPr lang="en-US" altLang="zh-TW" sz="1400" dirty="0">
              <a:solidFill>
                <a:schemeClr val="accent6">
                  <a:lumMod val="10000"/>
                </a:schemeClr>
              </a:solidFill>
            </a:endParaRPr>
          </a:p>
        </p:txBody>
      </p:sp>
      <p:pic>
        <p:nvPicPr>
          <p:cNvPr id="2" name="圖片 1">
            <a:extLst>
              <a:ext uri="{FF2B5EF4-FFF2-40B4-BE49-F238E27FC236}">
                <a16:creationId xmlns:a16="http://schemas.microsoft.com/office/drawing/2014/main" id="{807528C1-21B1-B002-02C8-08C4C5CF10E3}"/>
              </a:ext>
            </a:extLst>
          </p:cNvPr>
          <p:cNvPicPr>
            <a:picLocks noChangeAspect="1"/>
          </p:cNvPicPr>
          <p:nvPr/>
        </p:nvPicPr>
        <p:blipFill>
          <a:blip r:embed="rId2"/>
          <a:stretch>
            <a:fillRect/>
          </a:stretch>
        </p:blipFill>
        <p:spPr>
          <a:xfrm>
            <a:off x="903707" y="1428750"/>
            <a:ext cx="4555014" cy="4821216"/>
          </a:xfrm>
          <a:prstGeom prst="rect">
            <a:avLst/>
          </a:prstGeom>
        </p:spPr>
      </p:pic>
      <p:sp>
        <p:nvSpPr>
          <p:cNvPr id="4" name="文字方塊 3">
            <a:extLst>
              <a:ext uri="{FF2B5EF4-FFF2-40B4-BE49-F238E27FC236}">
                <a16:creationId xmlns:a16="http://schemas.microsoft.com/office/drawing/2014/main" id="{AD8C0EFC-4C50-536B-99BB-389B94763902}"/>
              </a:ext>
            </a:extLst>
          </p:cNvPr>
          <p:cNvSpPr txBox="1"/>
          <p:nvPr/>
        </p:nvSpPr>
        <p:spPr>
          <a:xfrm>
            <a:off x="5931694" y="2686050"/>
            <a:ext cx="5745956" cy="1754326"/>
          </a:xfrm>
          <a:prstGeom prst="rect">
            <a:avLst/>
          </a:prstGeom>
          <a:noFill/>
        </p:spPr>
        <p:txBody>
          <a:bodyPr wrap="square">
            <a:spAutoFit/>
          </a:bodyPr>
          <a:lstStyle/>
          <a:p>
            <a:r>
              <a:rPr lang="en-US" altLang="zh-TW" dirty="0">
                <a:solidFill>
                  <a:schemeClr val="accent6">
                    <a:lumMod val="10000"/>
                  </a:schemeClr>
                </a:solidFill>
                <a:latin typeface="微軟正黑體" panose="020B0604030504040204" pitchFamily="34" charset="-120"/>
                <a:ea typeface="微軟正黑體" panose="020B0604030504040204" pitchFamily="34" charset="-120"/>
              </a:rPr>
              <a:t>C</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all OpenAI's API repeatedly unti</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l that</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find a "stop" reason.</a:t>
            </a:r>
          </a:p>
          <a:p>
            <a:endParaRPr lang="zh-TW" altLang="en-US"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dirty="0">
                <a:solidFill>
                  <a:schemeClr val="accent6">
                    <a:lumMod val="10000"/>
                  </a:schemeClr>
                </a:solidFill>
                <a:latin typeface="微軟正黑體" panose="020B0604030504040204" pitchFamily="34" charset="-120"/>
                <a:ea typeface="微軟正黑體" panose="020B0604030504040204" pitchFamily="34" charset="-120"/>
              </a:rPr>
              <a:t>Whenever the API finishes with a "function_call" reason, </a:t>
            </a:r>
            <a:r>
              <a:rPr lang="en-US" altLang="zh-TW" dirty="0">
                <a:solidFill>
                  <a:schemeClr val="accent6">
                    <a:lumMod val="10000"/>
                  </a:schemeClr>
                </a:solidFill>
                <a:latin typeface="微軟正黑體" panose="020B0604030504040204" pitchFamily="34" charset="-120"/>
                <a:ea typeface="微軟正黑體" panose="020B0604030504040204" pitchFamily="34" charset="-120"/>
              </a:rPr>
              <a:t>program</a:t>
            </a:r>
            <a:r>
              <a:rPr lang="zh-TW" altLang="en-US" dirty="0">
                <a:solidFill>
                  <a:schemeClr val="accent6">
                    <a:lumMod val="10000"/>
                  </a:schemeClr>
                </a:solidFill>
                <a:latin typeface="微軟正黑體" panose="020B0604030504040204" pitchFamily="34" charset="-120"/>
                <a:ea typeface="微軟正黑體" panose="020B0604030504040204" pitchFamily="34" charset="-120"/>
              </a:rPr>
              <a:t> call the specific function and pass the results back to the API.</a:t>
            </a:r>
          </a:p>
        </p:txBody>
      </p:sp>
    </p:spTree>
    <p:extLst>
      <p:ext uri="{BB962C8B-B14F-4D97-AF65-F5344CB8AC3E}">
        <p14:creationId xmlns:p14="http://schemas.microsoft.com/office/powerpoint/2010/main" val="607361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fontAlgn="ctr"/>
            <a:r>
              <a:rPr lang="zh-TW" altLang="en-US" b="1" dirty="0">
                <a:solidFill>
                  <a:srgbClr val="0D0D0D"/>
                </a:solidFill>
                <a:latin typeface="微軟正黑體" panose="020B0604030504040204" pitchFamily="34" charset="-120"/>
                <a:ea typeface="微軟正黑體" panose="020B0604030504040204" pitchFamily="34" charset="-120"/>
              </a:rPr>
              <a:t>嘿嘿嘿</a:t>
            </a:r>
            <a:endParaRPr lang="en-US" altLang="zh-TW" sz="18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4914EC18-52B1-F5AB-7F70-BA7E4E479C18}"/>
              </a:ext>
            </a:extLst>
          </p:cNvPr>
          <p:cNvSpPr txBox="1"/>
          <p:nvPr/>
        </p:nvSpPr>
        <p:spPr>
          <a:xfrm>
            <a:off x="1055440" y="1546534"/>
            <a:ext cx="6912768" cy="3139321"/>
          </a:xfrm>
          <a:prstGeom prst="rect">
            <a:avLst/>
          </a:prstGeom>
          <a:noFill/>
        </p:spPr>
        <p:txBody>
          <a:bodyPr wrap="square">
            <a:spAutoFit/>
          </a:bodyPr>
          <a:lstStyle/>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OpenAI API</a:t>
            </a:r>
            <a:endParaRPr lang="en-US" altLang="zh-TW" b="0" i="0" dirty="0">
              <a:solidFill>
                <a:srgbClr val="0D0D0D"/>
              </a:solidFill>
              <a:effectLst/>
              <a:highlight>
                <a:srgbClr val="FFFFFF"/>
              </a:highlight>
              <a:latin typeface="ui-sans-serif"/>
            </a:endParaRPr>
          </a:p>
          <a:p>
            <a:pPr algn="l"/>
            <a:r>
              <a:rPr lang="zh-TW" altLang="en-US" b="0" i="0" dirty="0">
                <a:solidFill>
                  <a:srgbClr val="0D0D0D"/>
                </a:solidFill>
                <a:effectLst/>
                <a:highlight>
                  <a:srgbClr val="FFFFFF"/>
                </a:highlight>
                <a:latin typeface="ui-sans-serif"/>
              </a:rPr>
              <a:t>了解 </a:t>
            </a:r>
            <a:r>
              <a:rPr lang="en-US" altLang="zh-TW" b="0" i="0" dirty="0">
                <a:solidFill>
                  <a:srgbClr val="0D0D0D"/>
                </a:solidFill>
                <a:effectLst/>
                <a:highlight>
                  <a:srgbClr val="FFFFFF"/>
                </a:highlight>
                <a:latin typeface="ui-sans-serif"/>
              </a:rPr>
              <a:t>OpenAI API </a:t>
            </a:r>
            <a:r>
              <a:rPr lang="zh-TW" altLang="en-US" b="0" i="0" dirty="0">
                <a:solidFill>
                  <a:srgbClr val="0D0D0D"/>
                </a:solidFill>
                <a:effectLst/>
                <a:highlight>
                  <a:srgbClr val="FFFFFF"/>
                </a:highlight>
                <a:latin typeface="ui-sans-serif"/>
              </a:rPr>
              <a:t>的參數和限制，包括最新的多模態 </a:t>
            </a:r>
            <a:r>
              <a:rPr lang="en-US" altLang="zh-TW" b="0" i="0" dirty="0">
                <a:solidFill>
                  <a:srgbClr val="0D0D0D"/>
                </a:solidFill>
                <a:effectLst/>
                <a:highlight>
                  <a:srgbClr val="FFFFFF"/>
                </a:highlight>
                <a:latin typeface="ui-sans-serif"/>
              </a:rPr>
              <a:t>API</a:t>
            </a:r>
          </a:p>
          <a:p>
            <a:pPr algn="l">
              <a:buFont typeface="Arial" panose="020B0604020202020204" pitchFamily="34" charset="0"/>
              <a:buChar char="•"/>
            </a:pPr>
            <a:endParaRPr lang="en-US" altLang="zh-TW" b="0" i="0" dirty="0">
              <a:solidFill>
                <a:srgbClr val="0D0D0D"/>
              </a:solidFill>
              <a:effectLst/>
              <a:highlight>
                <a:srgbClr val="FFFFFF"/>
              </a:highlight>
              <a:latin typeface="ui-sans-serif"/>
            </a:endParaRPr>
          </a:p>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Prompt Design </a:t>
            </a:r>
            <a:endParaRPr lang="en-US" altLang="zh-TW" b="0" i="0" dirty="0">
              <a:solidFill>
                <a:srgbClr val="0D0D0D"/>
              </a:solidFill>
              <a:effectLst/>
              <a:highlight>
                <a:srgbClr val="FFFFFF"/>
              </a:highlight>
              <a:latin typeface="ui-sans-serif"/>
            </a:endParaRPr>
          </a:p>
          <a:p>
            <a:pPr algn="l"/>
            <a:r>
              <a:rPr lang="zh-TW" altLang="en-US" b="0" i="0" dirty="0">
                <a:solidFill>
                  <a:srgbClr val="0D0D0D"/>
                </a:solidFill>
                <a:effectLst/>
                <a:highlight>
                  <a:srgbClr val="FFFFFF"/>
                </a:highlight>
                <a:latin typeface="ui-sans-serif"/>
              </a:rPr>
              <a:t>學習 </a:t>
            </a:r>
            <a:r>
              <a:rPr lang="en-US" altLang="zh-TW" b="0" i="0" dirty="0">
                <a:solidFill>
                  <a:srgbClr val="0D0D0D"/>
                </a:solidFill>
                <a:effectLst/>
                <a:highlight>
                  <a:srgbClr val="FFFFFF"/>
                </a:highlight>
                <a:latin typeface="ui-sans-serif"/>
              </a:rPr>
              <a:t>Prompt </a:t>
            </a:r>
            <a:r>
              <a:rPr lang="zh-TW" altLang="en-US" b="0" i="0" dirty="0">
                <a:solidFill>
                  <a:srgbClr val="0D0D0D"/>
                </a:solidFill>
                <a:effectLst/>
                <a:highlight>
                  <a:srgbClr val="FFFFFF"/>
                </a:highlight>
                <a:latin typeface="ui-sans-serif"/>
              </a:rPr>
              <a:t>設計技巧和 </a:t>
            </a:r>
            <a:r>
              <a:rPr lang="en-US" altLang="zh-TW" b="0" i="0" dirty="0">
                <a:solidFill>
                  <a:srgbClr val="0D0D0D"/>
                </a:solidFill>
                <a:effectLst/>
                <a:highlight>
                  <a:srgbClr val="FFFFFF"/>
                </a:highlight>
                <a:latin typeface="ui-sans-serif"/>
              </a:rPr>
              <a:t>LLM </a:t>
            </a:r>
            <a:r>
              <a:rPr lang="zh-TW" altLang="en-US" b="0" i="0" dirty="0">
                <a:solidFill>
                  <a:srgbClr val="0D0D0D"/>
                </a:solidFill>
                <a:effectLst/>
                <a:highlight>
                  <a:srgbClr val="FFFFFF"/>
                </a:highlight>
                <a:latin typeface="ui-sans-serif"/>
              </a:rPr>
              <a:t>的運作原理</a:t>
            </a:r>
          </a:p>
          <a:p>
            <a:pPr marL="742950" lvl="1" indent="-285750" algn="l">
              <a:buFont typeface="Arial" panose="020B0604020202020204" pitchFamily="34" charset="0"/>
              <a:buChar char="•"/>
            </a:pPr>
            <a:r>
              <a:rPr lang="zh-TW" altLang="en-US" b="0" i="0" dirty="0">
                <a:solidFill>
                  <a:srgbClr val="0D0D0D"/>
                </a:solidFill>
                <a:effectLst/>
                <a:highlight>
                  <a:srgbClr val="FFFFFF"/>
                </a:highlight>
                <a:latin typeface="ui-sans-serif"/>
              </a:rPr>
              <a:t>如何寫好 </a:t>
            </a:r>
            <a:r>
              <a:rPr lang="en-US" altLang="zh-TW" b="0" i="0" dirty="0">
                <a:solidFill>
                  <a:srgbClr val="0D0D0D"/>
                </a:solidFill>
                <a:effectLst/>
                <a:highlight>
                  <a:srgbClr val="FFFFFF"/>
                </a:highlight>
                <a:latin typeface="ui-sans-serif"/>
              </a:rPr>
              <a:t>Prompt</a:t>
            </a:r>
          </a:p>
          <a:p>
            <a:pPr marL="742950" lvl="1" indent="-285750" algn="l">
              <a:buFont typeface="Arial" panose="020B0604020202020204" pitchFamily="34" charset="0"/>
              <a:buChar char="•"/>
            </a:pPr>
            <a:r>
              <a:rPr lang="en-US" altLang="zh-TW" b="0" i="0" dirty="0">
                <a:solidFill>
                  <a:srgbClr val="0D0D0D"/>
                </a:solidFill>
                <a:effectLst/>
                <a:highlight>
                  <a:srgbClr val="FFFFFF"/>
                </a:highlight>
                <a:latin typeface="ui-sans-serif"/>
              </a:rPr>
              <a:t>JSON </a:t>
            </a:r>
            <a:r>
              <a:rPr lang="zh-TW" altLang="en-US" b="0" i="0" dirty="0">
                <a:solidFill>
                  <a:srgbClr val="0D0D0D"/>
                </a:solidFill>
                <a:effectLst/>
                <a:highlight>
                  <a:srgbClr val="FFFFFF"/>
                </a:highlight>
                <a:latin typeface="ui-sans-serif"/>
              </a:rPr>
              <a:t>模式</a:t>
            </a:r>
          </a:p>
          <a:p>
            <a:pPr marL="742950" lvl="1" indent="-285750" algn="l">
              <a:buFont typeface="Arial" panose="020B0604020202020204" pitchFamily="34" charset="0"/>
              <a:buChar char="•"/>
            </a:pPr>
            <a:r>
              <a:rPr lang="en-US" altLang="zh-TW" b="0" i="0" dirty="0">
                <a:solidFill>
                  <a:srgbClr val="0D0D0D"/>
                </a:solidFill>
                <a:effectLst/>
                <a:highlight>
                  <a:srgbClr val="FFFFFF"/>
                </a:highlight>
                <a:latin typeface="ui-sans-serif"/>
              </a:rPr>
              <a:t>Chain of Thought (</a:t>
            </a:r>
            <a:r>
              <a:rPr lang="en-US" altLang="zh-TW" b="0" i="0" dirty="0" err="1">
                <a:solidFill>
                  <a:srgbClr val="0D0D0D"/>
                </a:solidFill>
                <a:effectLst/>
                <a:highlight>
                  <a:srgbClr val="FFFFFF"/>
                </a:highlight>
                <a:latin typeface="ui-sans-serif"/>
              </a:rPr>
              <a:t>CoT</a:t>
            </a:r>
            <a:r>
              <a:rPr lang="en-US" altLang="zh-TW" b="0" i="0" dirty="0">
                <a:solidFill>
                  <a:srgbClr val="0D0D0D"/>
                </a:solidFill>
                <a:effectLst/>
                <a:highlight>
                  <a:srgbClr val="FFFFFF"/>
                </a:highlight>
                <a:latin typeface="ui-sans-serif"/>
              </a:rPr>
              <a:t>)</a:t>
            </a:r>
            <a:endParaRPr lang="en-US" altLang="zh-TW" dirty="0">
              <a:solidFill>
                <a:srgbClr val="0D0D0D"/>
              </a:solidFill>
              <a:highlight>
                <a:srgbClr val="FFFFFF"/>
              </a:highlight>
              <a:latin typeface="ui-sans-serif"/>
            </a:endParaRPr>
          </a:p>
          <a:p>
            <a:pPr marL="742950" lvl="1" indent="-285750" algn="l">
              <a:buFont typeface="Arial" panose="020B0604020202020204" pitchFamily="34" charset="0"/>
              <a:buChar char="•"/>
            </a:pPr>
            <a:endParaRPr lang="en-US" altLang="zh-TW" b="1" dirty="0">
              <a:solidFill>
                <a:srgbClr val="0D0D0D"/>
              </a:solidFill>
              <a:highlight>
                <a:srgbClr val="FFFFFF"/>
              </a:highlight>
              <a:latin typeface="ui-sans-serif"/>
              <a:ea typeface="微軟正黑體" panose="020B0604030504040204" pitchFamily="34" charset="-120"/>
            </a:endParaRPr>
          </a:p>
          <a:p>
            <a:r>
              <a:rPr lang="en-US" altLang="zh-TW" b="1" dirty="0">
                <a:solidFill>
                  <a:schemeClr val="accent6">
                    <a:lumMod val="10000"/>
                  </a:schemeClr>
                </a:solidFill>
                <a:latin typeface="微軟正黑體" panose="020B0604030504040204" pitchFamily="34" charset="-120"/>
                <a:ea typeface="微軟正黑體" panose="020B0604030504040204" pitchFamily="34" charset="-120"/>
              </a:rPr>
              <a:t>Prompt Engineering</a:t>
            </a:r>
            <a:endParaRPr lang="en-US" altLang="zh-TW" b="0" i="0" dirty="0">
              <a:solidFill>
                <a:srgbClr val="0D0D0D"/>
              </a:solidFill>
              <a:effectLst/>
              <a:highlight>
                <a:srgbClr val="FFFFFF"/>
              </a:highlight>
              <a:latin typeface="ui-sans-serif"/>
            </a:endParaRPr>
          </a:p>
          <a:p>
            <a:pPr algn="l"/>
            <a:r>
              <a:rPr lang="zh-TW" altLang="en-US" b="0" i="0" dirty="0">
                <a:solidFill>
                  <a:srgbClr val="0D0D0D"/>
                </a:solidFill>
                <a:effectLst/>
                <a:highlight>
                  <a:srgbClr val="FFFFFF"/>
                </a:highlight>
                <a:latin typeface="ui-sans-serif"/>
              </a:rPr>
              <a:t>探討工程思維和評估在 </a:t>
            </a:r>
            <a:r>
              <a:rPr lang="en-US" altLang="zh-TW" b="0" i="0" dirty="0">
                <a:solidFill>
                  <a:srgbClr val="0D0D0D"/>
                </a:solidFill>
                <a:effectLst/>
                <a:highlight>
                  <a:srgbClr val="FFFFFF"/>
                </a:highlight>
                <a:latin typeface="ui-sans-serif"/>
              </a:rPr>
              <a:t>Prompt Engineering </a:t>
            </a:r>
            <a:r>
              <a:rPr lang="zh-TW" altLang="en-US" b="0" i="0" dirty="0">
                <a:solidFill>
                  <a:srgbClr val="0D0D0D"/>
                </a:solidFill>
                <a:effectLst/>
                <a:highlight>
                  <a:srgbClr val="FFFFFF"/>
                </a:highlight>
                <a:latin typeface="ui-sans-serif"/>
              </a:rPr>
              <a:t>中的應用</a:t>
            </a:r>
          </a:p>
        </p:txBody>
      </p:sp>
    </p:spTree>
    <p:extLst>
      <p:ext uri="{BB962C8B-B14F-4D97-AF65-F5344CB8AC3E}">
        <p14:creationId xmlns:p14="http://schemas.microsoft.com/office/powerpoint/2010/main" val="41334770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Function calling</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
        <p:nvSpPr>
          <p:cNvPr id="4" name="矩形: 圓角 3">
            <a:extLst>
              <a:ext uri="{FF2B5EF4-FFF2-40B4-BE49-F238E27FC236}">
                <a16:creationId xmlns:a16="http://schemas.microsoft.com/office/drawing/2014/main" id="{8FA7C488-E2A6-7AF7-8E31-86F554E5AADB}"/>
              </a:ext>
            </a:extLst>
          </p:cNvPr>
          <p:cNvSpPr/>
          <p:nvPr/>
        </p:nvSpPr>
        <p:spPr>
          <a:xfrm>
            <a:off x="191343" y="116631"/>
            <a:ext cx="1494581"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zh-TW" altLang="en-US" sz="1200" b="1" dirty="0">
                <a:solidFill>
                  <a:srgbClr val="0D0D0D"/>
                </a:solidFill>
                <a:highlight>
                  <a:srgbClr val="FFFFFF"/>
                </a:highlight>
                <a:latin typeface="微軟正黑體" panose="020B0604030504040204" pitchFamily="34" charset="-120"/>
                <a:ea typeface="微軟正黑體" panose="020B0604030504040204" pitchFamily="34" charset="-120"/>
              </a:rPr>
              <a:t>檢索增強生成</a:t>
            </a:r>
            <a:endParaRPr lang="zh-TW" altLang="en-US" sz="1200" b="1" i="0" u="none" strike="noStrike" dirty="0">
              <a:solidFill>
                <a:srgbClr val="0D0D0D"/>
              </a:solidFill>
              <a:effectLst/>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5" y="1449765"/>
            <a:ext cx="5953126" cy="2123658"/>
          </a:xfrm>
          <a:prstGeom prst="rect">
            <a:avLst/>
          </a:prstGeom>
          <a:noFill/>
        </p:spPr>
        <p:txBody>
          <a:bodyPr wrap="square">
            <a:spAutoFit/>
          </a:bodyPr>
          <a:lstStyle/>
          <a:p>
            <a:pPr algn="l"/>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How to implement a chatbot with </a:t>
            </a:r>
            <a:r>
              <a:rPr lang="en-US" altLang="zh-TW" sz="1200" b="1" dirty="0" err="1">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ReAct</a:t>
            </a:r>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 prompting and function calling</a:t>
            </a:r>
          </a:p>
          <a:p>
            <a:r>
              <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https://medium.com/@joanboronatruiz/how-to-implement-a-chatbot-with-react-prompting-and-function-calling-6d9badb2fd3</a:t>
            </a:r>
            <a:endParaRPr lang="en-US" altLang="zh-TW" sz="1200" b="1"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OpenAI</a:t>
            </a:r>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對話機器人</a:t>
            </a:r>
            <a:r>
              <a:rPr lang="en-US" altLang="zh-TW"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API</a:t>
            </a:r>
            <a:r>
              <a:rPr lang="zh-TW" altLang="en-US" sz="1200" b="1"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最小範例及進階用法</a:t>
            </a:r>
            <a:b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br>
            <a:r>
              <a:rPr lang="en-US" altLang="zh-TW" sz="1200" b="0" i="0" dirty="0">
                <a:solidFill>
                  <a:schemeClr val="accent6">
                    <a:lumMod val="10000"/>
                  </a:schemeClr>
                </a:solidFill>
                <a:effectLst/>
                <a:highlight>
                  <a:srgbClr val="FFFFFF"/>
                </a:highlight>
                <a:latin typeface="微軟正黑體" panose="020B0604030504040204" pitchFamily="34" charset="-120"/>
                <a:ea typeface="微軟正黑體" panose="020B0604030504040204" pitchFamily="34" charset="-120"/>
              </a:rPr>
              <a:t>https://changethewhat.medium.com/openai-chatcompletion-api%E6%9C%80%E5%B0%8F%E7%AF%84%E4%BE%8B%E5%8F%8Afunction-call%E9%80%B2%E9%9A%8E%E7%94%A8%E6%B3%95-2f306a2a8afb</a:t>
            </a:r>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a:p>
            <a:endParaRPr lang="en-US" altLang="zh-TW" sz="1200" b="1"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95152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r>
              <a:rPr lang="en-US" altLang="zh-TW" sz="2800" b="1" i="0" dirty="0">
                <a:solidFill>
                  <a:srgbClr val="0D0D0D"/>
                </a:solidFill>
                <a:effectLst/>
                <a:highlight>
                  <a:srgbClr val="FFFFFF"/>
                </a:highlight>
                <a:latin typeface="微軟正黑體" panose="020B0604030504040204" pitchFamily="34" charset="-120"/>
                <a:ea typeface="微軟正黑體" panose="020B0604030504040204" pitchFamily="34" charset="-120"/>
              </a:rPr>
              <a:t>Back up</a:t>
            </a:r>
          </a:p>
        </p:txBody>
      </p:sp>
    </p:spTree>
    <p:extLst>
      <p:ext uri="{BB962C8B-B14F-4D97-AF65-F5344CB8AC3E}">
        <p14:creationId xmlns:p14="http://schemas.microsoft.com/office/powerpoint/2010/main" val="2052748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EC877B25-E21E-03B9-39D0-8F0DFD5DFD77}"/>
              </a:ext>
            </a:extLst>
          </p:cNvPr>
          <p:cNvSpPr txBox="1"/>
          <p:nvPr/>
        </p:nvSpPr>
        <p:spPr>
          <a:xfrm>
            <a:off x="3026569" y="3368159"/>
            <a:ext cx="6110286" cy="369332"/>
          </a:xfrm>
          <a:prstGeom prst="rect">
            <a:avLst/>
          </a:prstGeom>
          <a:noFill/>
        </p:spPr>
        <p:txBody>
          <a:bodyPr wrap="square">
            <a:spAutoFit/>
          </a:bodyPr>
          <a:lstStyle/>
          <a:p>
            <a:r>
              <a:rPr lang="zh-TW" altLang="en-US" dirty="0"/>
              <a:t>https://github.com/SuperDuperDB/superduperdb</a:t>
            </a:r>
          </a:p>
        </p:txBody>
      </p:sp>
      <p:pic>
        <p:nvPicPr>
          <p:cNvPr id="2050" name="Picture 2">
            <a:extLst>
              <a:ext uri="{FF2B5EF4-FFF2-40B4-BE49-F238E27FC236}">
                <a16:creationId xmlns:a16="http://schemas.microsoft.com/office/drawing/2014/main" id="{BC44ABEF-46AA-D985-0447-112B84AEC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855" y="1181100"/>
            <a:ext cx="6096000" cy="4495800"/>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515D3DCD-FAEE-DFBD-07DC-67329C5617C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algn="l" fontAlgn="base"/>
            <a:r>
              <a:rPr lang="zh-TW" altLang="en-US" sz="2000" b="1" i="0" dirty="0">
                <a:solidFill>
                  <a:srgbClr val="282828"/>
                </a:solidFill>
                <a:effectLst/>
                <a:latin typeface="Raleway" pitchFamily="2" charset="0"/>
              </a:rPr>
              <a:t>開源 </a:t>
            </a:r>
            <a:r>
              <a:rPr lang="en-US" altLang="zh-TW" sz="2000" b="1" i="0" dirty="0">
                <a:solidFill>
                  <a:srgbClr val="282828"/>
                </a:solidFill>
                <a:effectLst/>
                <a:latin typeface="Raleway" pitchFamily="2" charset="0"/>
              </a:rPr>
              <a:t>AI </a:t>
            </a:r>
            <a:r>
              <a:rPr lang="zh-TW" altLang="en-US" sz="2000" b="1" i="0" dirty="0">
                <a:solidFill>
                  <a:srgbClr val="282828"/>
                </a:solidFill>
                <a:effectLst/>
                <a:latin typeface="Raleway" pitchFamily="2" charset="0"/>
              </a:rPr>
              <a:t>工具 </a:t>
            </a:r>
            <a:r>
              <a:rPr lang="en-US" altLang="zh-TW" sz="2000" b="1" i="0" dirty="0" err="1">
                <a:solidFill>
                  <a:srgbClr val="282828"/>
                </a:solidFill>
                <a:effectLst/>
                <a:latin typeface="Raleway" pitchFamily="2" charset="0"/>
              </a:rPr>
              <a:t>SuperDuperDB</a:t>
            </a:r>
            <a:r>
              <a:rPr lang="en-US" altLang="zh-TW" sz="2000" b="1" i="0" dirty="0">
                <a:solidFill>
                  <a:srgbClr val="282828"/>
                </a:solidFill>
                <a:effectLst/>
                <a:latin typeface="Raleway" pitchFamily="2" charset="0"/>
              </a:rPr>
              <a:t> </a:t>
            </a:r>
            <a:r>
              <a:rPr lang="zh-TW" altLang="en-US" sz="2000" b="1" i="0" dirty="0">
                <a:solidFill>
                  <a:srgbClr val="282828"/>
                </a:solidFill>
                <a:effectLst/>
                <a:latin typeface="Raleway" pitchFamily="2" charset="0"/>
              </a:rPr>
              <a:t>為企業數據庫引入 </a:t>
            </a:r>
            <a:r>
              <a:rPr lang="en-US" altLang="zh-TW" sz="2000" b="1" i="0" dirty="0">
                <a:solidFill>
                  <a:srgbClr val="282828"/>
                </a:solidFill>
                <a:effectLst/>
                <a:latin typeface="Raleway" pitchFamily="2" charset="0"/>
              </a:rPr>
              <a:t>AI </a:t>
            </a:r>
            <a:r>
              <a:rPr lang="zh-TW" altLang="en-US" sz="2000" b="1" i="0" dirty="0">
                <a:solidFill>
                  <a:srgbClr val="282828"/>
                </a:solidFill>
                <a:effectLst/>
                <a:latin typeface="Raleway" pitchFamily="2" charset="0"/>
              </a:rPr>
              <a:t>模型</a:t>
            </a:r>
          </a:p>
        </p:txBody>
      </p:sp>
      <p:sp>
        <p:nvSpPr>
          <p:cNvPr id="7" name="文字方塊 6">
            <a:extLst>
              <a:ext uri="{FF2B5EF4-FFF2-40B4-BE49-F238E27FC236}">
                <a16:creationId xmlns:a16="http://schemas.microsoft.com/office/drawing/2014/main" id="{AA758F02-3DB9-6B75-1ADC-499AFA11AD26}"/>
              </a:ext>
            </a:extLst>
          </p:cNvPr>
          <p:cNvSpPr txBox="1"/>
          <p:nvPr/>
        </p:nvSpPr>
        <p:spPr>
          <a:xfrm flipH="1">
            <a:off x="8608694" y="5476845"/>
            <a:ext cx="1415418" cy="400110"/>
          </a:xfrm>
          <a:prstGeom prst="rect">
            <a:avLst/>
          </a:prstGeom>
          <a:noFill/>
        </p:spPr>
        <p:txBody>
          <a:bodyPr wrap="square" rtlCol="0">
            <a:spAutoFit/>
          </a:bodyPr>
          <a:lstStyle/>
          <a:p>
            <a:r>
              <a:rPr lang="en-US" altLang="zh-TW" sz="2000" dirty="0">
                <a:solidFill>
                  <a:schemeClr val="accent6">
                    <a:lumMod val="10000"/>
                  </a:schemeClr>
                </a:solidFill>
                <a:latin typeface="微軟正黑體" panose="020B0604030504040204" pitchFamily="34" charset="-120"/>
                <a:ea typeface="微軟正黑體" panose="020B0604030504040204" pitchFamily="34" charset="-120"/>
              </a:rPr>
              <a:t>AI</a:t>
            </a:r>
            <a:r>
              <a:rPr lang="zh-TW" altLang="en-US" sz="2000"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2000" dirty="0">
                <a:solidFill>
                  <a:schemeClr val="accent6">
                    <a:lumMod val="10000"/>
                  </a:schemeClr>
                </a:solidFill>
                <a:latin typeface="微軟正黑體" panose="020B0604030504040204" pitchFamily="34" charset="-120"/>
                <a:ea typeface="微軟正黑體" panose="020B0604030504040204" pitchFamily="34" charset="-120"/>
              </a:rPr>
              <a:t>PC?</a:t>
            </a:r>
            <a:endParaRPr lang="zh-TW" altLang="en-US" sz="2000" dirty="0">
              <a:solidFill>
                <a:schemeClr val="accent6">
                  <a:lumMod val="1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58217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CLR 2024 Spotlight | 大語言模型權重、啟動的全方位低bit可微量化，已整合進商用APP-人工智慧-PHP中文網">
            <a:extLst>
              <a:ext uri="{FF2B5EF4-FFF2-40B4-BE49-F238E27FC236}">
                <a16:creationId xmlns:a16="http://schemas.microsoft.com/office/drawing/2014/main" id="{C8D63408-B099-C835-020C-156D2C7AB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525321"/>
            <a:ext cx="8420100" cy="5597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916606"/>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3221</TotalTime>
  <Words>13710</Words>
  <Application>Microsoft Office PowerPoint</Application>
  <PresentationFormat>寬螢幕</PresentationFormat>
  <Paragraphs>1482</Paragraphs>
  <Slides>93</Slides>
  <Notes>15</Notes>
  <HiddenSlides>0</HiddenSlides>
  <MMClips>0</MMClips>
  <ScaleCrop>false</ScaleCrop>
  <HeadingPairs>
    <vt:vector size="6" baseType="variant">
      <vt:variant>
        <vt:lpstr>使用字型</vt:lpstr>
      </vt:variant>
      <vt:variant>
        <vt:i4>24</vt:i4>
      </vt:variant>
      <vt:variant>
        <vt:lpstr>佈景主題</vt:lpstr>
      </vt:variant>
      <vt:variant>
        <vt:i4>2</vt:i4>
      </vt:variant>
      <vt:variant>
        <vt:lpstr>投影片標題</vt:lpstr>
      </vt:variant>
      <vt:variant>
        <vt:i4>93</vt:i4>
      </vt:variant>
    </vt:vector>
  </HeadingPairs>
  <TitlesOfParts>
    <vt:vector size="119" baseType="lpstr">
      <vt:lpstr>Abcfavorit</vt:lpstr>
      <vt:lpstr>Alata</vt:lpstr>
      <vt:lpstr>Arial Unicode MS</vt:lpstr>
      <vt:lpstr>Inter</vt:lpstr>
      <vt:lpstr>Microsoft JhengHei UI</vt:lpstr>
      <vt:lpstr>Microsoft YaHei</vt:lpstr>
      <vt:lpstr>Söhne</vt:lpstr>
      <vt:lpstr>source-serif-pro</vt:lpstr>
      <vt:lpstr>ui-sans-serif</vt:lpstr>
      <vt:lpstr>微軟正黑體</vt:lpstr>
      <vt:lpstr>新細明體</vt:lpstr>
      <vt:lpstr>Aptos</vt:lpstr>
      <vt:lpstr>Arial</vt:lpstr>
      <vt:lpstr>Calibri</vt:lpstr>
      <vt:lpstr>Calibri Light</vt:lpstr>
      <vt:lpstr>Centaur</vt:lpstr>
      <vt:lpstr>Century Gothic</vt:lpstr>
      <vt:lpstr>Consolas</vt:lpstr>
      <vt:lpstr>Hind Vadodara</vt:lpstr>
      <vt:lpstr>Lato Light</vt:lpstr>
      <vt:lpstr>Raleway</vt:lpstr>
      <vt:lpstr>Segoe UI</vt:lpstr>
      <vt:lpstr>Source Sans Pro</vt:lpstr>
      <vt:lpstr>Wingdings</vt:lpstr>
      <vt:lpstr>1_Office 佈景主題</vt:lpstr>
      <vt:lpstr>Office Theme</vt:lpstr>
      <vt:lpstr>PowerPoint 簡報</vt:lpstr>
      <vt:lpstr>PowerPoint 簡報</vt:lpstr>
      <vt:lpstr>PowerPoint 簡報</vt:lpstr>
      <vt:lpstr>PowerPoint 簡報</vt:lpstr>
      <vt:lpstr>觀念上的提醒</vt:lpstr>
      <vt:lpstr>程式開發習慣</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大師之路 有你有我</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sunny weng</dc:creator>
  <cp:lastModifiedBy>sunny weng</cp:lastModifiedBy>
  <cp:revision>115</cp:revision>
  <dcterms:created xsi:type="dcterms:W3CDTF">2024-05-28T05:18:56Z</dcterms:created>
  <dcterms:modified xsi:type="dcterms:W3CDTF">2024-05-31T17:48:41Z</dcterms:modified>
</cp:coreProperties>
</file>